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5055F8-739A-45BD-895B-6FFF59531F1C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8DFD6F-8F46-4C8C-BDBD-0344636E04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247333-B906-449A-92CA-40132808D6AE}" type="slidenum">
              <a:rPr lang="en-GB" altLang="pl-PL"/>
              <a:pPr algn="r" eaLnBrk="1" hangingPunct="1">
                <a:spcBef>
                  <a:spcPct val="0"/>
                </a:spcBef>
              </a:pPr>
              <a:t>10</a:t>
            </a:fld>
            <a:endParaRPr lang="en-GB" altLang="pl-PL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296988" y="798513"/>
            <a:ext cx="4265612" cy="3197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516D9-992A-4868-A4F5-FA956B911835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76718-E3E3-4CEB-A330-595A3AF710FC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C3042D-EE00-44B9-B3F2-EE389C09A748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DB154F-0544-4EB0-947D-9BFECBD95BF2}" type="slidenum">
              <a:rPr lang="en-GB" altLang="pl-PL"/>
              <a:pPr algn="r" eaLnBrk="1" hangingPunct="1">
                <a:spcBef>
                  <a:spcPct val="0"/>
                </a:spcBef>
              </a:pPr>
              <a:t>11</a:t>
            </a:fld>
            <a:endParaRPr lang="en-GB" altLang="pl-PL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296988" y="798513"/>
            <a:ext cx="4265612" cy="3197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C16BFB-C34A-405C-AB54-F0847FC1D78E}" type="slidenum">
              <a:rPr lang="en-GB" altLang="pl-PL"/>
              <a:pPr algn="r" eaLnBrk="1" hangingPunct="1">
                <a:spcBef>
                  <a:spcPct val="0"/>
                </a:spcBef>
              </a:pPr>
              <a:t>13</a:t>
            </a:fld>
            <a:endParaRPr lang="en-GB" altLang="pl-PL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0244B7-F0E8-4950-8BB8-391128EADE76}" type="slidenum">
              <a:rPr lang="en-GB" altLang="pl-PL"/>
              <a:pPr algn="r" eaLnBrk="1" hangingPunct="1">
                <a:spcBef>
                  <a:spcPct val="0"/>
                </a:spcBef>
              </a:pPr>
              <a:t>14</a:t>
            </a:fld>
            <a:endParaRPr lang="en-GB" altLang="pl-PL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296988" y="798513"/>
            <a:ext cx="4265612" cy="3197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6DEB8-6571-4C03-93B7-A811BE041A6C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296988" y="798513"/>
            <a:ext cx="4265612" cy="3197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F8917-570E-4DB6-A35B-566FB6BEDF82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296988" y="798513"/>
            <a:ext cx="4265612" cy="3197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53DB3-5E32-49A1-9620-845EC33F3B41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AB97FF-4CB8-45FA-858E-E68DC297B98F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20BB1-D2C9-45A9-9EC3-9AC1A338017C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E058-1DC5-4F11-99D9-D9F550348C78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E6D1-84DB-4BC0-AD3E-FBAAA0D4ED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601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8E72-5916-4B6D-BC1F-ABC4AF4A1D8C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A3D3-2BFA-4CAA-A912-6E047A8399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147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E006-0197-4EDD-914E-10F0672791D0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BB3C-CCF1-44B8-A89F-51D11C7780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83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6CB-8422-4605-BA35-01104FB5D66C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521C-E0BB-4F9F-BDF6-2D431215FD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766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25B7-B20D-4293-A4DD-323585E9144E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2AF3-C042-44DE-A051-076396AC00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200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8E0F-A98D-4EEC-932F-A83A267DCF52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A256-92BF-4D86-8574-A1F04E1EF8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249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44E-3F66-48C1-96A4-9DF539E49A9E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7F8F-31DF-48C0-A08D-2761D30848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651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0F37-7262-4F4D-BD7F-722DAD3D4D28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25E8-DCB6-425B-A026-6182FD824A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997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DC98-B3E8-4DF6-A6EA-8F50ADBDAB1A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AF67-DE98-4DB2-B069-2959311DC5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11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48A9-CC36-4023-A07D-FEE7639F7CF6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63B8-3965-4D49-83C2-8C584E9B6D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273F-DEF1-47EB-89CA-07C8EBF8AB3D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B22D-5322-4244-8C08-1D8F951C56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44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0BCD4-49CB-46C1-B067-AB7164CCD93D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81CD19-EF52-48E8-9560-B843E9896C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b="1" smtClean="0"/>
              <a:t>Anatomia i resuscytacja krążeniowo-oddechowa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836613"/>
            <a:ext cx="6408737" cy="793750"/>
          </a:xfrm>
        </p:spPr>
        <p:txBody>
          <a:bodyPr lIns="81966" tIns="40166" rIns="81966" bIns="40166"/>
          <a:lstStyle/>
          <a:p>
            <a:pPr eaLnBrk="1" hangingPunct="1">
              <a:buClr>
                <a:srgbClr val="FFFF0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altLang="pl-PL" sz="36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Udrożnienie d</a:t>
            </a:r>
            <a:r>
              <a:rPr lang="pl-PL" altLang="pl-PL" sz="36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róg</a:t>
            </a:r>
            <a:r>
              <a:rPr lang="pl-PL" altLang="pl-PL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36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36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ddechowych</a:t>
            </a:r>
            <a:endParaRPr lang="en-GB" altLang="pl-PL" sz="3600" b="1" smtClean="0">
              <a:solidFill>
                <a:srgbClr val="F1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86188" y="3286125"/>
            <a:ext cx="5357812" cy="4116388"/>
          </a:xfrm>
        </p:spPr>
        <p:txBody>
          <a:bodyPr lIns="81966" tIns="40166" rIns="81966" bIns="40166"/>
          <a:lstStyle/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Połóż dłoń na czole poszkodowanego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Drugą dłoń oprzyj na częściach kostnych żuchwy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Delikatnie odchyl głowę</a:t>
            </a:r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poszkodowanego do</a:t>
            </a:r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tyłu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27860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28765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1125538"/>
            <a:ext cx="6048375" cy="503237"/>
          </a:xfrm>
        </p:spPr>
        <p:txBody>
          <a:bodyPr lIns="81966" tIns="40166" rIns="81966" bIns="40166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FF0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GB" sz="3600" b="1" dirty="0" err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Oceń</a:t>
            </a:r>
            <a:r>
              <a:rPr lang="en-GB" sz="3600" b="1" dirty="0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oddychanie</a:t>
            </a:r>
            <a:endParaRPr lang="en-GB" sz="3600" b="1" dirty="0" smtClean="0">
              <a:solidFill>
                <a:srgbClr val="F1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37075" y="1844675"/>
            <a:ext cx="4606925" cy="4392613"/>
          </a:xfrm>
        </p:spPr>
        <p:txBody>
          <a:bodyPr lIns="81966" tIns="40166" rIns="81966" bIns="40166"/>
          <a:lstStyle/>
          <a:p>
            <a:pPr marL="292100" indent="-292100" eaLnBrk="1" hangingPunct="1">
              <a:spcBef>
                <a:spcPts val="725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r>
              <a:rPr lang="en-GB" altLang="pl-PL" sz="28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opatrz na ruchy</a:t>
            </a:r>
            <a:r>
              <a:rPr lang="en-GB" altLang="pl-PL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klatki 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piersiowej</a:t>
            </a:r>
          </a:p>
          <a:p>
            <a:pPr marL="292100" indent="-292100" eaLnBrk="1" hangingPunct="1">
              <a:spcBef>
                <a:spcPts val="725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r>
              <a:rPr lang="en-GB" altLang="pl-PL" sz="28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osłuchaj strumienia</a:t>
            </a:r>
            <a:r>
              <a:rPr lang="en-GB" altLang="pl-PL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powietrza </a:t>
            </a:r>
          </a:p>
          <a:p>
            <a:pPr marL="292100" indent="-292100" eaLnBrk="1" hangingPunct="1">
              <a:spcBef>
                <a:spcPts val="725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r>
              <a:rPr lang="en-GB" altLang="pl-PL" sz="2800" b="1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oczuj</a:t>
            </a:r>
          </a:p>
          <a:p>
            <a:pPr marL="292100" indent="-292100" eaLnBrk="1" hangingPunct="1">
              <a:spcBef>
                <a:spcPts val="725"/>
              </a:spcBef>
              <a:buClr>
                <a:srgbClr val="FFFFFF"/>
              </a:buClr>
              <a:buFont typeface="Wingdings" panose="05000000000000000000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endParaRPr lang="pl-PL" altLang="pl-PL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92100" eaLnBrk="1" hangingPunct="1">
              <a:spcBef>
                <a:spcPts val="725"/>
              </a:spcBef>
              <a:buClr>
                <a:srgbClr val="FFFFFF"/>
              </a:buClr>
              <a:buFont typeface="Wingdings" panose="05000000000000000000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 trwania</a:t>
            </a:r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sekund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250825" y="1773238"/>
            <a:ext cx="3960813" cy="4318000"/>
            <a:chOff x="174" y="1231"/>
            <a:chExt cx="2850" cy="2999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231"/>
              <a:ext cx="2851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174" y="1231"/>
              <a:ext cx="2851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4006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Prostokąt 3"/>
          <p:cNvSpPr>
            <a:spLocks noChangeArrowheads="1"/>
          </p:cNvSpPr>
          <p:nvPr/>
        </p:nvSpPr>
        <p:spPr bwMode="auto">
          <a:xfrm>
            <a:off x="1052513" y="908050"/>
            <a:ext cx="6307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buSzPct val="45000"/>
              <a:buFont typeface="Wingdings" panose="05000000000000000000" pitchFamily="2" charset="2"/>
              <a:buNone/>
            </a:pPr>
            <a:r>
              <a:rPr lang="pl-PL" altLang="pl-PL" sz="4000" b="1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Uciskanie klatki piersiowej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50387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Prostokąt 3"/>
          <p:cNvSpPr>
            <a:spLocks noChangeArrowheads="1"/>
          </p:cNvSpPr>
          <p:nvPr/>
        </p:nvSpPr>
        <p:spPr bwMode="auto">
          <a:xfrm>
            <a:off x="1052513" y="908050"/>
            <a:ext cx="6307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buSzPct val="45000"/>
              <a:buFont typeface="Wingdings" panose="05000000000000000000" pitchFamily="2" charset="2"/>
              <a:buNone/>
            </a:pPr>
            <a:r>
              <a:rPr lang="pl-PL" altLang="pl-PL" sz="4000" b="1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Uciskanie klatki piersiowej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11638" y="2708275"/>
            <a:ext cx="46815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GB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100</a:t>
            </a:r>
            <a:r>
              <a:rPr lang="pl-PL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-120</a:t>
            </a:r>
            <a:r>
              <a:rPr lang="en-GB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/</a:t>
            </a:r>
            <a:r>
              <a:rPr lang="pl-PL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GB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pl-PL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5</a:t>
            </a:r>
            <a:r>
              <a:rPr lang="en-GB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-</a:t>
            </a:r>
            <a:r>
              <a:rPr lang="pl-PL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</a:t>
            </a:r>
            <a:r>
              <a:rPr lang="en-GB" sz="4400" b="1" dirty="0">
                <a:solidFill>
                  <a:srgbClr val="F10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cm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2919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rostokąt 3"/>
          <p:cNvSpPr>
            <a:spLocks noChangeArrowheads="1"/>
          </p:cNvSpPr>
          <p:nvPr/>
        </p:nvSpPr>
        <p:spPr bwMode="auto">
          <a:xfrm>
            <a:off x="1403350" y="238125"/>
            <a:ext cx="63071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buSzPct val="45000"/>
              <a:buFont typeface="Wingdings" panose="05000000000000000000" pitchFamily="2" charset="2"/>
              <a:buNone/>
            </a:pPr>
            <a:r>
              <a:rPr lang="pl-PL" altLang="pl-PL" sz="4000" b="1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Uciskanie klatki piersiowej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25750" y="2916238"/>
            <a:ext cx="6210300" cy="2603500"/>
          </a:xfrm>
        </p:spPr>
        <p:txBody>
          <a:bodyPr lIns="81966" tIns="40166" rIns="81966" bIns="40166"/>
          <a:lstStyle/>
          <a:p>
            <a:pPr marL="292100" indent="-292100" eaLnBrk="1" hangingPunct="1">
              <a:spcBef>
                <a:spcPts val="913"/>
              </a:spcBef>
              <a:buClr>
                <a:srgbClr val="FFFFFF"/>
              </a:buClr>
              <a:buFont typeface="Wingdings" panose="05000000000000000000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endParaRPr lang="en-GB" altLang="pl-PL" sz="3600" b="1" smtClean="0">
              <a:latin typeface="Univers (W1)"/>
            </a:endParaRPr>
          </a:p>
          <a:p>
            <a:pPr marL="292100" indent="-292100" algn="ctr" eaLnBrk="1" hangingPunct="1">
              <a:spcBef>
                <a:spcPts val="725"/>
              </a:spcBef>
              <a:buClr>
                <a:srgbClr val="FFFFFF"/>
              </a:buClr>
              <a:buFont typeface="Wingdings" panose="05000000000000000000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</a:pPr>
            <a:r>
              <a:rPr lang="pl-PL" altLang="pl-PL" smtClean="0">
                <a:solidFill>
                  <a:srgbClr val="355E00"/>
                </a:solidFill>
                <a:latin typeface="Comic Sans MS" panose="030F0702030302020204" pitchFamily="66" charset="0"/>
              </a:rPr>
              <a:t>     </a:t>
            </a:r>
            <a:r>
              <a:rPr lang="pl-PL" altLang="pl-PL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Wykonaj 30 uciśnięć klatki piersiowej</a:t>
            </a:r>
            <a:endParaRPr lang="en-GB" altLang="pl-PL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565400"/>
            <a:ext cx="3109912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95288" y="1196975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66" tIns="40166" rIns="81966" bIns="401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pl-PL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Rozpocznij BLS (Basic Life </a:t>
            </a:r>
            <a:r>
              <a:rPr lang="pl-PL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Support</a:t>
            </a:r>
            <a:r>
              <a:rPr lang="pl-PL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GB" sz="3600" b="1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125538"/>
            <a:ext cx="6840538" cy="935037"/>
          </a:xfrm>
        </p:spPr>
        <p:txBody>
          <a:bodyPr lIns="81966" tIns="40166" rIns="81966" bIns="40166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FF00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BLS</a:t>
            </a:r>
            <a:r>
              <a:rPr lang="pl-P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 wykonaniu </a:t>
            </a:r>
            <a:br>
              <a:rPr lang="pl-P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uciśnięć klatki piersiowej</a:t>
            </a:r>
            <a:endParaRPr lang="en-GB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49500"/>
            <a:ext cx="9144000" cy="1800225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 lIns="81966" tIns="40166" rIns="81966" bIns="40166" rtlCol="0">
            <a:normAutofit/>
          </a:bodyPr>
          <a:lstStyle/>
          <a:p>
            <a:pPr marL="292100" indent="-292100" eaLnBrk="1" fontAlgn="auto" hangingPunct="1">
              <a:spcBef>
                <a:spcPts val="913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sz="3600" b="1" dirty="0" smtClean="0">
              <a:latin typeface="Univers (W1)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pl-PL" dirty="0" smtClean="0">
                <a:solidFill>
                  <a:srgbClr val="355E00"/>
                </a:solidFill>
                <a:latin typeface="Comic Sans MS" pitchFamily="66" charset="0"/>
              </a:rPr>
              <a:t>     </a:t>
            </a: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Wykonaj 2 oddechy ratownicze</a:t>
            </a:r>
            <a:endParaRPr lang="en-GB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Prostokąt 5"/>
          <p:cNvSpPr>
            <a:spLocks noChangeArrowheads="1"/>
          </p:cNvSpPr>
          <p:nvPr/>
        </p:nvSpPr>
        <p:spPr bwMode="auto">
          <a:xfrm>
            <a:off x="2051050" y="4838700"/>
            <a:ext cx="5072063" cy="1038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algn="ctr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en-GB" sz="2800" b="1" dirty="0" err="1">
                <a:latin typeface="Arial" charset="0"/>
                <a:cs typeface="+mn-cs"/>
              </a:rPr>
              <a:t>Objętość</a:t>
            </a:r>
            <a:r>
              <a:rPr lang="en-GB" sz="2800" b="1" dirty="0">
                <a:latin typeface="Arial" charset="0"/>
                <a:cs typeface="+mn-cs"/>
              </a:rPr>
              <a:t> 0,5 - 0,7 l</a:t>
            </a:r>
          </a:p>
          <a:p>
            <a:pPr marL="292100" indent="-292100" algn="ctr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pl-PL" sz="2800" b="1" dirty="0">
                <a:latin typeface="Arial" charset="0"/>
                <a:cs typeface="+mn-cs"/>
              </a:rPr>
              <a:t>	</a:t>
            </a:r>
            <a:r>
              <a:rPr lang="en-GB" sz="2800" b="1" dirty="0" err="1">
                <a:latin typeface="Arial" charset="0"/>
                <a:cs typeface="+mn-cs"/>
              </a:rPr>
              <a:t>Czas</a:t>
            </a:r>
            <a:r>
              <a:rPr lang="en-GB" sz="2800" b="1" dirty="0">
                <a:latin typeface="Arial" charset="0"/>
                <a:cs typeface="+mn-cs"/>
              </a:rPr>
              <a:t> </a:t>
            </a:r>
            <a:r>
              <a:rPr lang="en-GB" sz="2800" b="1" dirty="0" err="1">
                <a:latin typeface="Arial" charset="0"/>
                <a:cs typeface="+mn-cs"/>
              </a:rPr>
              <a:t>wdechu</a:t>
            </a:r>
            <a:r>
              <a:rPr lang="en-GB" sz="2800" b="1" dirty="0">
                <a:latin typeface="Arial" charset="0"/>
                <a:cs typeface="+mn-cs"/>
              </a:rPr>
              <a:t> </a:t>
            </a:r>
            <a:r>
              <a:rPr lang="pl-PL" sz="2800" b="1" dirty="0">
                <a:latin typeface="Arial" charset="0"/>
                <a:cs typeface="+mn-cs"/>
              </a:rPr>
              <a:t>- </a:t>
            </a:r>
            <a:r>
              <a:rPr lang="en-GB" sz="2800" b="1" dirty="0">
                <a:latin typeface="Arial" charset="0"/>
                <a:cs typeface="+mn-cs"/>
              </a:rPr>
              <a:t>1 </a:t>
            </a:r>
            <a:r>
              <a:rPr lang="en-GB" sz="2800" b="1" dirty="0" err="1">
                <a:latin typeface="Arial" charset="0"/>
                <a:cs typeface="+mn-cs"/>
              </a:rPr>
              <a:t>sekunda</a:t>
            </a:r>
            <a:endParaRPr lang="en-GB" sz="28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25538"/>
            <a:ext cx="7642225" cy="935037"/>
          </a:xfrm>
        </p:spPr>
        <p:txBody>
          <a:bodyPr lIns="81639" tIns="42452" rIns="81639" bIns="42452" rtlCol="0">
            <a:normAutofit fontScale="25000" lnSpcReduction="20000"/>
          </a:bodyPr>
          <a:lstStyle/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pl-PL" dirty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en-GB" sz="1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Kontynuuj</a:t>
            </a:r>
            <a:endParaRPr lang="pl-PL" sz="1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en-GB" b="1" dirty="0" smtClean="0">
                <a:solidFill>
                  <a:srgbClr val="355E00"/>
                </a:solidFill>
                <a:latin typeface="Comic Sans MS" pitchFamily="66" charset="0"/>
              </a:rPr>
              <a:t> </a:t>
            </a:r>
            <a:endParaRPr lang="pl-PL" b="1" dirty="0" smtClean="0">
              <a:solidFill>
                <a:srgbClr val="355E00"/>
              </a:solidFill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pl-PL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Uciskanie klatki piersiowej</a:t>
            </a:r>
            <a:r>
              <a:rPr lang="en-GB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pl-PL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oddechy</a:t>
            </a:r>
            <a:r>
              <a:rPr lang="en-GB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ratownicze</a:t>
            </a:r>
            <a:endParaRPr lang="en-GB" sz="17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en-GB" sz="17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2</a:t>
            </a:r>
            <a:endParaRPr lang="pl-PL" sz="17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pl-PL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 ratownik</a:t>
            </a:r>
          </a:p>
          <a:p>
            <a:pPr marL="292100" indent="-292100" algn="ctr" eaLnBrk="1" fontAlgn="auto" hangingPunct="1"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r>
              <a:rPr lang="pl-PL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dwóch ratowników</a:t>
            </a:r>
            <a:endParaRPr lang="en-GB" sz="17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92100" algn="ctr" eaLnBrk="1" fontAlgn="auto" hangingPunct="1">
              <a:spcBef>
                <a:spcPts val="1363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sz="2500" dirty="0" smtClean="0">
              <a:latin typeface="Comic Sans MS" pitchFamily="66" charset="0"/>
            </a:endParaRPr>
          </a:p>
          <a:p>
            <a:pPr marL="292100" indent="-292100" algn="ctr" eaLnBrk="1" fontAlgn="auto" hangingPunct="1">
              <a:spcBef>
                <a:spcPts val="1363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sz="5400" dirty="0" smtClean="0"/>
          </a:p>
          <a:p>
            <a:pPr marL="292100" indent="-292100" algn="ctr" eaLnBrk="1" fontAlgn="auto" hangingPunct="1">
              <a:spcBef>
                <a:spcPts val="1363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320675" algn="l"/>
                <a:tab pos="727075" algn="l"/>
                <a:tab pos="1135063" algn="l"/>
                <a:tab pos="1543050" algn="l"/>
                <a:tab pos="1951038" algn="l"/>
                <a:tab pos="2357438" algn="l"/>
                <a:tab pos="2765425" algn="l"/>
                <a:tab pos="3173413" algn="l"/>
                <a:tab pos="3579813" algn="l"/>
                <a:tab pos="3987800" algn="l"/>
                <a:tab pos="4395788" algn="l"/>
                <a:tab pos="4803775" algn="l"/>
                <a:tab pos="5210175" algn="l"/>
                <a:tab pos="5618163" algn="l"/>
                <a:tab pos="6026150" algn="l"/>
                <a:tab pos="6432550" algn="l"/>
                <a:tab pos="6840538" algn="l"/>
                <a:tab pos="7248525" algn="l"/>
                <a:tab pos="7656513" algn="l"/>
                <a:tab pos="8062913" algn="l"/>
              </a:tabLst>
              <a:defRPr/>
            </a:pPr>
            <a:endParaRPr lang="en-GB" sz="5400" dirty="0" smtClean="0"/>
          </a:p>
        </p:txBody>
      </p:sp>
      <p:sp>
        <p:nvSpPr>
          <p:cNvPr id="25603" name="Prostokąt 3"/>
          <p:cNvSpPr>
            <a:spLocks noChangeArrowheads="1"/>
          </p:cNvSpPr>
          <p:nvPr/>
        </p:nvSpPr>
        <p:spPr bwMode="auto">
          <a:xfrm>
            <a:off x="2916238" y="1052513"/>
            <a:ext cx="3589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891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buSzPct val="45000"/>
              <a:buFont typeface="Wingdings" panose="05000000000000000000" pitchFamily="2" charset="2"/>
              <a:buNone/>
            </a:pPr>
            <a:r>
              <a:rPr lang="pl-PL" altLang="pl-PL" sz="8000" b="1" i="1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900113" y="1125538"/>
            <a:ext cx="7127875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355E00"/>
                </a:solidFill>
                <a:latin typeface="Comic Sans MS" pitchFamily="66" charset="0"/>
              </a:rPr>
              <a:t>  </a:t>
            </a:r>
            <a:r>
              <a:rPr lang="pl-PL" sz="3600" b="1" dirty="0" smtClean="0">
                <a:solidFill>
                  <a:srgbClr val="F1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Zasady prowadzenia RKO (Resuscytacji krążeniowo-oddechowej)</a:t>
            </a:r>
          </a:p>
        </p:txBody>
      </p:sp>
      <p:sp>
        <p:nvSpPr>
          <p:cNvPr id="27651" name="Prostokąt 4"/>
          <p:cNvSpPr>
            <a:spLocks noChangeArrowheads="1"/>
          </p:cNvSpPr>
          <p:nvPr/>
        </p:nvSpPr>
        <p:spPr bwMode="auto">
          <a:xfrm>
            <a:off x="684213" y="2636838"/>
            <a:ext cx="76327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GB" altLang="pl-PL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Przestrzegaj zasad bezpieczeństwa</a:t>
            </a:r>
          </a:p>
          <a:p>
            <a:pPr eaLnBrk="1" hangingPunct="1">
              <a:spcBef>
                <a:spcPts val="800"/>
              </a:spcBef>
            </a:pPr>
            <a:endParaRPr lang="pl-PL" altLang="pl-PL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GB" altLang="pl-PL" sz="2800">
                <a:latin typeface="Times New Roman" panose="02020603050405020304" pitchFamily="18" charset="0"/>
                <a:cs typeface="Times New Roman" panose="02020603050405020304" pitchFamily="18" charset="0"/>
              </a:rPr>
              <a:t>Odwróć ratowanego na plecy</a:t>
            </a:r>
          </a:p>
          <a:p>
            <a:pPr eaLnBrk="1" hangingPunct="1">
              <a:spcBef>
                <a:spcPts val="800"/>
              </a:spcBef>
            </a:pPr>
            <a:endParaRPr lang="pl-PL" altLang="pl-PL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GB" altLang="pl-PL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Połóż ratowanego na twardym i równym podłożu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287463" y="6096000"/>
            <a:ext cx="6400800" cy="581025"/>
          </a:xfrm>
        </p:spPr>
        <p:txBody>
          <a:bodyPr lIns="81966" tIns="40166" rIns="81966" bIns="40166"/>
          <a:lstStyle/>
          <a:p>
            <a:pPr marL="188913" lvl="1" indent="0" algn="ctr" eaLnBrk="1" hangingPunct="1">
              <a:spcBef>
                <a:spcPts val="725"/>
              </a:spcBef>
              <a:buSzPct val="45000"/>
              <a:buFont typeface="Wingdings" panose="05000000000000000000" pitchFamily="2" charset="2"/>
              <a:buNone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</a:pPr>
            <a:r>
              <a:rPr lang="en-GB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Pozycja bezpieczna 1 ruch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0775"/>
            <a:ext cx="6840537" cy="5043488"/>
          </a:xfrm>
          <a:prstGeom prst="rect">
            <a:avLst/>
          </a:prstGeom>
          <a:noFill/>
          <a:ln w="3816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620713"/>
            <a:ext cx="79581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354138" y="6096000"/>
            <a:ext cx="6400800" cy="581025"/>
          </a:xfrm>
        </p:spPr>
        <p:txBody>
          <a:bodyPr lIns="81966" tIns="40166" rIns="81966" bIns="40166"/>
          <a:lstStyle/>
          <a:p>
            <a:pPr marL="188913" lvl="1" indent="0" algn="ctr" eaLnBrk="1" hangingPunct="1">
              <a:spcBef>
                <a:spcPts val="725"/>
              </a:spcBef>
              <a:buSzPct val="45000"/>
              <a:buFont typeface="Wingdings" panose="05000000000000000000" pitchFamily="2" charset="2"/>
              <a:buNone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</a:pPr>
            <a:r>
              <a:rPr lang="en-GB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Pozycja bezpieczna 2 ruch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8550"/>
            <a:ext cx="6913563" cy="5097463"/>
          </a:xfrm>
          <a:prstGeom prst="rect">
            <a:avLst/>
          </a:prstGeom>
          <a:noFill/>
          <a:ln w="3816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354138" y="6170613"/>
            <a:ext cx="6400800" cy="687387"/>
          </a:xfrm>
        </p:spPr>
        <p:txBody>
          <a:bodyPr lIns="81966" tIns="40166" rIns="81966" bIns="40166"/>
          <a:lstStyle/>
          <a:p>
            <a:pPr marL="188913" lvl="1" indent="0" algn="ctr" eaLnBrk="1" hangingPunct="1">
              <a:spcBef>
                <a:spcPts val="725"/>
              </a:spcBef>
              <a:buSzPct val="45000"/>
              <a:buFont typeface="Wingdings" panose="05000000000000000000" pitchFamily="2" charset="2"/>
              <a:buNone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</a:pPr>
            <a:r>
              <a:rPr lang="en-GB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Pozycja bezpieczna 3 ruch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265862" cy="4827588"/>
          </a:xfrm>
          <a:prstGeom prst="rect">
            <a:avLst/>
          </a:prstGeom>
          <a:noFill/>
          <a:ln w="3816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45125"/>
            <a:ext cx="9144000" cy="1168400"/>
          </a:xfrm>
        </p:spPr>
        <p:txBody>
          <a:bodyPr lIns="81966" tIns="40166" rIns="81966" bIns="40166"/>
          <a:lstStyle/>
          <a:p>
            <a:pPr marL="188913" lvl="1" indent="0" algn="ctr" eaLnBrk="1" hangingPunct="1">
              <a:spcBef>
                <a:spcPts val="725"/>
              </a:spcBef>
              <a:buSzPct val="45000"/>
              <a:buFont typeface="Wingdings" panose="05000000000000000000" pitchFamily="2" charset="2"/>
              <a:buNone/>
              <a:tabLst>
                <a:tab pos="374650" algn="l"/>
                <a:tab pos="781050" algn="l"/>
                <a:tab pos="1189038" algn="l"/>
                <a:tab pos="1595438" algn="l"/>
                <a:tab pos="2003425" algn="l"/>
                <a:tab pos="2411413" algn="l"/>
                <a:tab pos="2819400" algn="l"/>
                <a:tab pos="3225800" algn="l"/>
                <a:tab pos="3633788" algn="l"/>
                <a:tab pos="4041775" algn="l"/>
                <a:tab pos="4448175" algn="l"/>
                <a:tab pos="4856163" algn="l"/>
                <a:tab pos="5264150" algn="l"/>
                <a:tab pos="5672138" algn="l"/>
                <a:tab pos="6078538" algn="l"/>
                <a:tab pos="6486525" algn="l"/>
                <a:tab pos="6894513" algn="l"/>
                <a:tab pos="7300913" algn="l"/>
                <a:tab pos="7708900" algn="l"/>
                <a:tab pos="8116888" algn="l"/>
                <a:tab pos="8524875" algn="l"/>
              </a:tabLst>
            </a:pPr>
            <a:r>
              <a:rPr lang="en-GB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Pozycja bezpieczna -</a:t>
            </a:r>
            <a:r>
              <a:rPr lang="pl-PL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ułożenie docelowe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71600"/>
            <a:ext cx="8464550" cy="3200400"/>
          </a:xfrm>
          <a:prstGeom prst="rect">
            <a:avLst/>
          </a:prstGeom>
          <a:noFill/>
          <a:ln w="3816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92150"/>
            <a:ext cx="79581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20713"/>
            <a:ext cx="8061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8256587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7644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dirty="0" smtClean="0"/>
              <a:t/>
            </a:r>
            <a:br>
              <a:rPr lang="pl-PL" altLang="pl-PL" b="1" dirty="0" smtClean="0"/>
            </a:br>
            <a:r>
              <a:rPr lang="pl-PL" altLang="pl-PL" b="1" dirty="0" smtClean="0"/>
              <a:t/>
            </a:r>
            <a:br>
              <a:rPr lang="pl-PL" altLang="pl-PL" b="1" dirty="0" smtClean="0"/>
            </a:br>
            <a:r>
              <a:rPr lang="pl-PL" altLang="pl-PL" b="1" dirty="0" smtClean="0"/>
              <a:t/>
            </a:r>
            <a:br>
              <a:rPr lang="pl-PL" altLang="pl-PL" b="1" dirty="0" smtClean="0"/>
            </a:br>
            <a:r>
              <a:rPr lang="pl-PL" alt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Ocena świadomości poszkodowanego</a:t>
            </a:r>
            <a:br>
              <a:rPr lang="pl-PL" alt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pl-PL" altLang="pl-PL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Uklęknij przy poszkodowanym</a:t>
            </a: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porusz za ramię(gdy nie reaguje)</a:t>
            </a: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Odchyl głowę do tyłu</a:t>
            </a: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Udrożnij drogi oddechowe</a:t>
            </a: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Pochyl się nad poszkodowanym</a:t>
            </a:r>
          </a:p>
          <a:p>
            <a:pPr eaLnBrk="1" hangingPunct="1"/>
            <a:r>
              <a:rPr lang="pl-PL" altLang="pl-PL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Wysłuchaj, wyczuj, zaobserwuj ruchy klp.</a:t>
            </a:r>
          </a:p>
          <a:p>
            <a:pPr eaLnBrk="1" hangingPunct="1"/>
            <a:endParaRPr lang="pl-PL" altLang="pl-PL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altLang="pl-PL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alt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10243" name="Rectangle 1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4608513"/>
          </a:xfrm>
        </p:spPr>
        <p:txBody>
          <a:bodyPr lIns="81639" tIns="42452" rIns="81639" bIns="42452"/>
          <a:lstStyle/>
          <a:p>
            <a:pPr marL="293688" indent="-293688" eaLnBrk="1" hangingPunct="1">
              <a:spcBef>
                <a:spcPts val="813"/>
              </a:spcBef>
              <a:buClr>
                <a:srgbClr val="FF3300"/>
              </a:buClr>
              <a:tabLst>
                <a:tab pos="323850" algn="l"/>
                <a:tab pos="730250" algn="l"/>
                <a:tab pos="1138238" algn="l"/>
                <a:tab pos="1546225" algn="l"/>
                <a:tab pos="1952625" algn="l"/>
                <a:tab pos="2360613" algn="l"/>
                <a:tab pos="2768600" algn="l"/>
                <a:tab pos="3176588" algn="l"/>
                <a:tab pos="3582988" algn="l"/>
                <a:tab pos="3990975" algn="l"/>
                <a:tab pos="4398963" algn="l"/>
                <a:tab pos="4805363" algn="l"/>
                <a:tab pos="5213350" algn="l"/>
                <a:tab pos="5621338" algn="l"/>
                <a:tab pos="6029325" algn="l"/>
                <a:tab pos="6435725" algn="l"/>
                <a:tab pos="6843713" algn="l"/>
                <a:tab pos="7251700" algn="l"/>
                <a:tab pos="7658100" algn="l"/>
                <a:tab pos="8066088" algn="l"/>
              </a:tabLst>
            </a:pPr>
            <a:r>
              <a:rPr lang="en-GB" altLang="pl-P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pl-PL" sz="3600" b="1" smtClean="0">
                <a:solidFill>
                  <a:srgbClr val="35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GB" altLang="pl-PL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airway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czy drogi oddechowe są 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drożn</a:t>
            </a:r>
            <a:r>
              <a:rPr lang="pl-PL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altLang="pl-PL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indent="-293688" eaLnBrk="1" hangingPunct="1">
              <a:spcBef>
                <a:spcPts val="813"/>
              </a:spcBef>
              <a:buClr>
                <a:srgbClr val="FF3300"/>
              </a:buClr>
              <a:buFont typeface="Wingdings" panose="05000000000000000000" pitchFamily="2" charset="2"/>
              <a:buNone/>
              <a:tabLst>
                <a:tab pos="323850" algn="l"/>
                <a:tab pos="730250" algn="l"/>
                <a:tab pos="1138238" algn="l"/>
                <a:tab pos="1546225" algn="l"/>
                <a:tab pos="1952625" algn="l"/>
                <a:tab pos="2360613" algn="l"/>
                <a:tab pos="2768600" algn="l"/>
                <a:tab pos="3176588" algn="l"/>
                <a:tab pos="3582988" algn="l"/>
                <a:tab pos="3990975" algn="l"/>
                <a:tab pos="4398963" algn="l"/>
                <a:tab pos="4805363" algn="l"/>
                <a:tab pos="5213350" algn="l"/>
                <a:tab pos="5621338" algn="l"/>
                <a:tab pos="6029325" algn="l"/>
                <a:tab pos="6435725" algn="l"/>
                <a:tab pos="6843713" algn="l"/>
                <a:tab pos="7251700" algn="l"/>
                <a:tab pos="7658100" algn="l"/>
                <a:tab pos="8066088" algn="l"/>
              </a:tabLst>
            </a:pPr>
            <a:endParaRPr lang="pl-PL" altLang="pl-PL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indent="-293688" eaLnBrk="1" hangingPunct="1">
              <a:spcBef>
                <a:spcPts val="813"/>
              </a:spcBef>
              <a:buClr>
                <a:srgbClr val="FF3300"/>
              </a:buClr>
              <a:tabLst>
                <a:tab pos="323850" algn="l"/>
                <a:tab pos="730250" algn="l"/>
                <a:tab pos="1138238" algn="l"/>
                <a:tab pos="1546225" algn="l"/>
                <a:tab pos="1952625" algn="l"/>
                <a:tab pos="2360613" algn="l"/>
                <a:tab pos="2768600" algn="l"/>
                <a:tab pos="3176588" algn="l"/>
                <a:tab pos="3582988" algn="l"/>
                <a:tab pos="3990975" algn="l"/>
                <a:tab pos="4398963" algn="l"/>
                <a:tab pos="4805363" algn="l"/>
                <a:tab pos="5213350" algn="l"/>
                <a:tab pos="5621338" algn="l"/>
                <a:tab pos="6029325" algn="l"/>
                <a:tab pos="6435725" algn="l"/>
                <a:tab pos="6843713" algn="l"/>
                <a:tab pos="7251700" algn="l"/>
                <a:tab pos="7658100" algn="l"/>
                <a:tab pos="8066088" algn="l"/>
              </a:tabLst>
            </a:pPr>
            <a:r>
              <a:rPr lang="en-GB" altLang="pl-P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pl-PL" sz="3600" b="1" smtClean="0">
                <a:solidFill>
                  <a:srgbClr val="35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GB" altLang="pl-PL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czy chory oddycha</a:t>
            </a:r>
            <a:endParaRPr lang="en-GB" altLang="pl-PL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indent="-293688" eaLnBrk="1" hangingPunct="1">
              <a:spcBef>
                <a:spcPts val="813"/>
              </a:spcBef>
              <a:buClr>
                <a:srgbClr val="FF3300"/>
              </a:buClr>
              <a:tabLst>
                <a:tab pos="323850" algn="l"/>
                <a:tab pos="730250" algn="l"/>
                <a:tab pos="1138238" algn="l"/>
                <a:tab pos="1546225" algn="l"/>
                <a:tab pos="1952625" algn="l"/>
                <a:tab pos="2360613" algn="l"/>
                <a:tab pos="2768600" algn="l"/>
                <a:tab pos="3176588" algn="l"/>
                <a:tab pos="3582988" algn="l"/>
                <a:tab pos="3990975" algn="l"/>
                <a:tab pos="4398963" algn="l"/>
                <a:tab pos="4805363" algn="l"/>
                <a:tab pos="5213350" algn="l"/>
                <a:tab pos="5621338" algn="l"/>
                <a:tab pos="6029325" algn="l"/>
                <a:tab pos="6435725" algn="l"/>
                <a:tab pos="6843713" algn="l"/>
                <a:tab pos="7251700" algn="l"/>
                <a:tab pos="7658100" algn="l"/>
                <a:tab pos="8066088" algn="l"/>
              </a:tabLst>
            </a:pPr>
            <a:endParaRPr lang="pl-PL" altLang="pl-PL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indent="-293688" eaLnBrk="1" hangingPunct="1">
              <a:spcBef>
                <a:spcPts val="813"/>
              </a:spcBef>
              <a:buClr>
                <a:srgbClr val="FF3300"/>
              </a:buClr>
              <a:tabLst>
                <a:tab pos="323850" algn="l"/>
                <a:tab pos="730250" algn="l"/>
                <a:tab pos="1138238" algn="l"/>
                <a:tab pos="1546225" algn="l"/>
                <a:tab pos="1952625" algn="l"/>
                <a:tab pos="2360613" algn="l"/>
                <a:tab pos="2768600" algn="l"/>
                <a:tab pos="3176588" algn="l"/>
                <a:tab pos="3582988" algn="l"/>
                <a:tab pos="3990975" algn="l"/>
                <a:tab pos="4398963" algn="l"/>
                <a:tab pos="4805363" algn="l"/>
                <a:tab pos="5213350" algn="l"/>
                <a:tab pos="5621338" algn="l"/>
                <a:tab pos="6029325" algn="l"/>
                <a:tab pos="6435725" algn="l"/>
                <a:tab pos="6843713" algn="l"/>
                <a:tab pos="7251700" algn="l"/>
                <a:tab pos="7658100" algn="l"/>
                <a:tab pos="8066088" algn="l"/>
              </a:tabLst>
            </a:pPr>
            <a:r>
              <a:rPr lang="en-GB" altLang="pl-P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pl-PL" sz="3600" b="1" smtClean="0">
                <a:solidFill>
                  <a:srgbClr val="35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pl-PL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n-GB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r>
              <a:rPr lang="pl-PL" altLang="pl-PL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czy są oznaki krążenia</a:t>
            </a:r>
            <a:endParaRPr lang="en-GB" altLang="pl-PL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b="1" smtClean="0"/>
              <a:t>Oznaki krążenia</a:t>
            </a:r>
            <a:br>
              <a:rPr lang="pl-PL" altLang="pl-PL" b="1" smtClean="0"/>
            </a:br>
            <a:endParaRPr lang="pl-PL" altLang="pl-PL" smtClean="0"/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b="1" smtClean="0"/>
              <a:t>Oddycha</a:t>
            </a:r>
          </a:p>
          <a:p>
            <a:pPr eaLnBrk="1" hangingPunct="1"/>
            <a:endParaRPr lang="pl-PL" altLang="pl-PL" b="1" smtClean="0"/>
          </a:p>
          <a:p>
            <a:pPr eaLnBrk="1" hangingPunct="1"/>
            <a:r>
              <a:rPr lang="pl-PL" altLang="pl-PL" b="1" smtClean="0"/>
              <a:t>Poszkodowany poruszył się</a:t>
            </a:r>
          </a:p>
          <a:p>
            <a:pPr eaLnBrk="1" hangingPunct="1"/>
            <a:endParaRPr lang="pl-PL" altLang="pl-PL" b="1" smtClean="0"/>
          </a:p>
          <a:p>
            <a:pPr eaLnBrk="1" hangingPunct="1"/>
            <a:r>
              <a:rPr lang="pl-PL" altLang="pl-PL" b="1" smtClean="0"/>
              <a:t>Kaszle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216</Words>
  <Application>Microsoft Office PowerPoint</Application>
  <PresentationFormat>Pokaz na ekranie (4:3)</PresentationFormat>
  <Paragraphs>84</Paragraphs>
  <Slides>22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Calibri</vt:lpstr>
      <vt:lpstr>Arial</vt:lpstr>
      <vt:lpstr>Times New Roman</vt:lpstr>
      <vt:lpstr>Comic Sans MS</vt:lpstr>
      <vt:lpstr>Wingdings</vt:lpstr>
      <vt:lpstr>Univers (W1)</vt:lpstr>
      <vt:lpstr>Motyw pakietu Office</vt:lpstr>
      <vt:lpstr>Anatomia i resuscytacja krążeniowo-oddechowa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Ocena świadomości poszkodowanego </vt:lpstr>
      <vt:lpstr> ABC</vt:lpstr>
      <vt:lpstr>   Oznaki krążenia </vt:lpstr>
      <vt:lpstr>Udrożnienie dróg oddechowych</vt:lpstr>
      <vt:lpstr>Oceń oddychanie</vt:lpstr>
      <vt:lpstr>Prezentacja programu PowerPoint</vt:lpstr>
      <vt:lpstr>Prezentacja programu PowerPoint</vt:lpstr>
      <vt:lpstr>Prezentacja programu PowerPoint</vt:lpstr>
      <vt:lpstr>Prezentacja programu PowerPoint</vt:lpstr>
      <vt:lpstr>BLS - po wykonaniu  30 uciśnięć klatki piersiowej</vt:lpstr>
      <vt:lpstr>Prezentacja programu PowerPoint</vt:lpstr>
      <vt:lpstr>  Zasady prowadzenia RKO (Resuscytacji krążeniowo-oddechowej)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i resuscytacja krążeniowo-oddechowa</dc:title>
  <dc:creator>Akademia Podlaska</dc:creator>
  <cp:lastModifiedBy>Admin</cp:lastModifiedBy>
  <cp:revision>6</cp:revision>
  <dcterms:created xsi:type="dcterms:W3CDTF">2018-03-05T22:22:44Z</dcterms:created>
  <dcterms:modified xsi:type="dcterms:W3CDTF">2020-03-24T07:57:47Z</dcterms:modified>
</cp:coreProperties>
</file>