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70" r:id="rId11"/>
    <p:sldId id="269" r:id="rId12"/>
    <p:sldId id="266" r:id="rId13"/>
    <p:sldId id="265" r:id="rId14"/>
    <p:sldId id="267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730D"/>
    <a:srgbClr val="11AB15"/>
    <a:srgbClr val="00CC00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6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33FE8-8DD0-4D93-A9AA-750AB72EB659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0836D-9D15-40D4-9760-0CC88D2CEA1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65000">
              <a:srgbClr val="1C1C1C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26.02.2020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306&amp;v=dJtsdfDHj6g&amp;feature=emb_titl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Broń chemiczna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solidFill>
                  <a:schemeClr val="bg1"/>
                </a:solidFill>
              </a:rPr>
              <a:t>Do przenoszenia środków zapalających mogą służyć:</a:t>
            </a:r>
            <a:endParaRPr lang="pl-PL" sz="32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>
                <a:solidFill>
                  <a:schemeClr val="bg1"/>
                </a:solidFill>
              </a:rPr>
              <a:t>Bomby lotnicze;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Pociski artyleryjskie;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Fugasy;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Granaty;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Miotacze ognia;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Inne środki przenoszenia ładunków bojowych.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solidFill>
                  <a:schemeClr val="bg1"/>
                </a:solidFill>
              </a:rPr>
              <a:t>Najczęściej stosowane środki zapalające to:</a:t>
            </a:r>
            <a:endParaRPr lang="pl-PL" sz="32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bg1"/>
                </a:solidFill>
              </a:rPr>
              <a:t>Napalm /800-1200 °C/ bomby, pociski artyleryjskie, miotacze ognia, zbiorniki zapalające, fugasy;</a:t>
            </a:r>
          </a:p>
          <a:p>
            <a:r>
              <a:rPr lang="pl-PL" sz="2000" dirty="0" err="1" smtClean="0">
                <a:solidFill>
                  <a:schemeClr val="bg1"/>
                </a:solidFill>
              </a:rPr>
              <a:t>Pirożel</a:t>
            </a:r>
            <a:r>
              <a:rPr lang="pl-PL" sz="2000" dirty="0" smtClean="0">
                <a:solidFill>
                  <a:schemeClr val="bg1"/>
                </a:solidFill>
              </a:rPr>
              <a:t> / 1200-1600°C/ bomby lotnicze;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Magnez / 1100-1200°C/ bomby lotnicze, pociski artyleryjskie miny, granaty;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Termit /3000°C/ bomby lotnicze, pociski artyleryjskie, granaty;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Fosfor biały /1000-1200 °C/bomby lotnicze, pociski artyleryjskie, miny.</a:t>
            </a:r>
            <a:endParaRPr lang="pl-PL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chemeClr val="bg1"/>
                </a:solidFill>
              </a:rPr>
              <a:t>Strony Konwencji o zakazie broni chemicznej: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bg1"/>
                </a:solidFill>
              </a:rPr>
              <a:t>Nie podpisana- </a:t>
            </a:r>
            <a:r>
              <a:rPr lang="pl-PL" sz="2000" dirty="0" smtClean="0">
                <a:solidFill>
                  <a:schemeClr val="bg1"/>
                </a:solidFill>
              </a:rPr>
              <a:t>Angola, Komory, Dżibuti, Erytrea, Gwinea, Izrael, Kiribati, Mikronezja, </a:t>
            </a:r>
            <a:r>
              <a:rPr lang="pl-PL" sz="2000" dirty="0" err="1" smtClean="0">
                <a:solidFill>
                  <a:schemeClr val="bg1"/>
                </a:solidFill>
              </a:rPr>
              <a:t>Nambia</a:t>
            </a:r>
            <a:r>
              <a:rPr lang="pl-PL" sz="2000" dirty="0" smtClean="0">
                <a:solidFill>
                  <a:schemeClr val="bg1"/>
                </a:solidFill>
              </a:rPr>
              <a:t>, Samoa, Sudan Południowy</a:t>
            </a:r>
          </a:p>
          <a:p>
            <a:r>
              <a:rPr lang="pl-PL" sz="2400" dirty="0" smtClean="0">
                <a:solidFill>
                  <a:schemeClr val="bg1"/>
                </a:solidFill>
              </a:rPr>
              <a:t>Podpisana ale nie ratyfikowana- </a:t>
            </a:r>
            <a:r>
              <a:rPr lang="pl-PL" sz="2000" dirty="0" smtClean="0">
                <a:solidFill>
                  <a:schemeClr val="bg1"/>
                </a:solidFill>
              </a:rPr>
              <a:t>Wybrzeże Kości Słoniowej, Egipt, Liberia, Nepal, Republika Środkowoafrykańska, Somalia, Syria, Tanzania</a:t>
            </a:r>
          </a:p>
          <a:p>
            <a:endParaRPr lang="pl-PL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bg1"/>
                </a:solidFill>
              </a:rPr>
              <a:t>Przypadki użycia broni chemicznej (ze skutkiem śmiertelnym) w latach 2010-2015</a:t>
            </a:r>
            <a:endParaRPr lang="pl-PL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99592" y="1196752"/>
          <a:ext cx="7560840" cy="405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Rodzaj</a:t>
                      </a:r>
                      <a:r>
                        <a:rPr lang="pl-PL" sz="1400" baseline="0" dirty="0" smtClean="0"/>
                        <a:t> broni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Data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Miejsce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Strona</a:t>
                      </a:r>
                      <a:r>
                        <a:rPr lang="pl-PL" sz="1400" baseline="0" dirty="0" smtClean="0"/>
                        <a:t>, która użyła broni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Liczba ofiar śmiertelnych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Chlor i inne środki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III-IV 2014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Syria</a:t>
                      </a:r>
                      <a:r>
                        <a:rPr lang="pl-PL" sz="1400" baseline="0" dirty="0" smtClean="0"/>
                        <a:t> (Damaszek, Kafr </a:t>
                      </a:r>
                      <a:r>
                        <a:rPr lang="pl-PL" sz="1400" baseline="0" dirty="0" err="1" smtClean="0"/>
                        <a:t>Zita</a:t>
                      </a:r>
                      <a:r>
                        <a:rPr lang="pl-PL" sz="1400" baseline="0" dirty="0" smtClean="0"/>
                        <a:t>, </a:t>
                      </a:r>
                      <a:r>
                        <a:rPr lang="pl-PL" sz="1400" baseline="0" dirty="0" err="1" smtClean="0"/>
                        <a:t>Talmenes</a:t>
                      </a:r>
                      <a:r>
                        <a:rPr lang="pl-PL" sz="1400" baseline="0" dirty="0" smtClean="0"/>
                        <a:t>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Syryjskie wojsko</a:t>
                      </a:r>
                      <a:r>
                        <a:rPr lang="pl-PL" sz="1400" baseline="0" dirty="0" smtClean="0"/>
                        <a:t> (podejrzenie)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104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Sarnin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XIII 2013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Syria (przedmieścia </a:t>
                      </a:r>
                      <a:r>
                        <a:rPr lang="pl-PL" sz="1400" dirty="0" err="1" smtClean="0"/>
                        <a:t>damaszku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Syryjskie wojsko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1429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Różnego typu środki chemiczne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III-IV 2013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Syria (Damaszek, </a:t>
                      </a:r>
                      <a:r>
                        <a:rPr lang="pl-PL" sz="1400" dirty="0" err="1" smtClean="0"/>
                        <a:t>Al-Otaybeh</a:t>
                      </a:r>
                      <a:r>
                        <a:rPr lang="pl-PL" sz="1400" dirty="0" smtClean="0"/>
                        <a:t>, Khan </a:t>
                      </a:r>
                      <a:r>
                        <a:rPr lang="pl-PL" sz="1400" dirty="0" err="1" smtClean="0"/>
                        <a:t>al-Assal</a:t>
                      </a:r>
                      <a:r>
                        <a:rPr lang="pl-PL" sz="1400" dirty="0" smtClean="0"/>
                        <a:t>, </a:t>
                      </a:r>
                      <a:r>
                        <a:rPr lang="pl-PL" sz="1400" dirty="0" err="1" smtClean="0"/>
                        <a:t>Adra</a:t>
                      </a:r>
                      <a:r>
                        <a:rPr lang="pl-PL" sz="1400" dirty="0" smtClean="0"/>
                        <a:t>,</a:t>
                      </a:r>
                      <a:r>
                        <a:rPr lang="pl-PL" sz="1400" baseline="0" dirty="0" smtClean="0"/>
                        <a:t> Aleppo)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Syryjskie wojsko (podejrzenie)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Ok.</a:t>
                      </a:r>
                      <a:r>
                        <a:rPr lang="pl-PL" sz="1400" baseline="0" dirty="0" smtClean="0"/>
                        <a:t> 44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Prawdopodobnie</a:t>
                      </a:r>
                      <a:r>
                        <a:rPr lang="pl-PL" sz="1400" baseline="0" dirty="0" smtClean="0"/>
                        <a:t> pestycydy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IV-VIII 2010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Afganistan (Kabul, </a:t>
                      </a:r>
                      <a:r>
                        <a:rPr lang="pl-PL" sz="1400" dirty="0" err="1" smtClean="0"/>
                        <a:t>Kunduz</a:t>
                      </a:r>
                      <a:r>
                        <a:rPr lang="pl-PL" sz="1400" dirty="0" smtClean="0"/>
                        <a:t>)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Terroryści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baseline="0" dirty="0" err="1" smtClean="0"/>
                        <a:t>muzłumańscy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53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899592" y="5373216"/>
            <a:ext cx="71287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 smtClean="0"/>
              <a:t>Źródło: Marta Stępień, Maciej Tołwiński: </a:t>
            </a:r>
            <a:r>
              <a:rPr lang="pl-PL" sz="1050" i="1" dirty="0" smtClean="0"/>
              <a:t>Efektywność międzynarodowych reżimów nieproliferacji broni biologicznej i chemicznej</a:t>
            </a:r>
            <a:endParaRPr lang="pl-PL" sz="105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>
                <a:hlinkClick r:id="rId2"/>
              </a:rPr>
              <a:t>https://www.youtube.com/watch?time_continue=306&amp;v=dJtsdfDHj6g&amp;feature=emb_title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683568" y="980728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chemeClr val="bg1"/>
                </a:solidFill>
              </a:rPr>
              <a:t>Broń chemiczna</a:t>
            </a:r>
            <a:r>
              <a:rPr lang="pl-PL" sz="2000" dirty="0" smtClean="0">
                <a:solidFill>
                  <a:schemeClr val="bg1"/>
                </a:solidFill>
              </a:rPr>
              <a:t> – jeden z rodzajów broni, w którym podstawowym czynnikiem rażącym jest związek chemiczny o toksycznych właściwościach. Często termin ten jest utożsamiany z </a:t>
            </a:r>
            <a:r>
              <a:rPr lang="pl-PL" sz="2000" b="1" dirty="0" smtClean="0">
                <a:solidFill>
                  <a:schemeClr val="bg1"/>
                </a:solidFill>
              </a:rPr>
              <a:t>gazami bojowymi</a:t>
            </a:r>
            <a:r>
              <a:rPr lang="pl-PL" sz="2000" dirty="0" smtClean="0">
                <a:solidFill>
                  <a:schemeClr val="bg1"/>
                </a:solidFill>
              </a:rPr>
              <a:t>, gdyż większość rodzajów broni chemicznej jest oparta na związkach, które w temperaturze pokojowej są gazami lub cieczami o dużych </a:t>
            </a:r>
            <a:r>
              <a:rPr lang="pl-PL" sz="2000" dirty="0" err="1" smtClean="0">
                <a:solidFill>
                  <a:schemeClr val="bg1"/>
                </a:solidFill>
              </a:rPr>
              <a:t>prężnościach</a:t>
            </a:r>
            <a:r>
              <a:rPr lang="pl-PL" sz="2000" dirty="0" smtClean="0">
                <a:solidFill>
                  <a:schemeClr val="bg1"/>
                </a:solidFill>
              </a:rPr>
              <a:t> par (stosuje się je wówczas w postaci aerozolu). Termin </a:t>
            </a:r>
            <a:r>
              <a:rPr lang="pl-PL" sz="2000" i="1" dirty="0" smtClean="0">
                <a:solidFill>
                  <a:schemeClr val="bg1"/>
                </a:solidFill>
              </a:rPr>
              <a:t>broń chemiczna</a:t>
            </a:r>
            <a:r>
              <a:rPr lang="pl-PL" sz="2000" dirty="0" smtClean="0">
                <a:solidFill>
                  <a:schemeClr val="bg1"/>
                </a:solidFill>
              </a:rPr>
              <a:t> ma jednak szersze znaczenie i oprócz samego czynnika rażącego obejmuje też urządzenia i techniki do jego przenoszenia i aplikowania na polu bitwy.</a:t>
            </a:r>
            <a:endParaRPr lang="pl-PL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upload.wikimedia.org/wikipedia/commons/thumb/b/b1/WMD-chemical.svg/240px-WMD-chemica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221088"/>
            <a:ext cx="2286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1656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000" dirty="0" smtClean="0">
                <a:solidFill>
                  <a:schemeClr val="bg1"/>
                </a:solidFill>
              </a:rPr>
              <a:t>Broń chemiczną dzieli się na dwa ogólne rodzaje: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bojowe środki trujące (głównie gazy lub lotne ciecze)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bojowe środki pomocnicze (zapalające, defolianty, lakrymatory, sternity)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755576" y="3284984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Bojowe środki trujące, zgodnie z Rezolucją nr 687 Rady Bezpieczeństwa ONZ (3 kwietnia 1991), są uznawane za broń masowego rażenia. Protokół genewski (1925) zakazał stosowania bojowych środków trujących, ale nie rozwijania ich produkcji i przechowywania. Dopiero Konwencja o Broni Chemicznej z 1993 r. ostatecznie zakazała badań, produkcji i przechowywania tych środków w każdej formie.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600" dirty="0" smtClean="0">
                <a:solidFill>
                  <a:schemeClr val="bg1"/>
                </a:solidFill>
              </a:rPr>
              <a:t>Rodzaje bojowych środków trujących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bg1"/>
                </a:solidFill>
              </a:rPr>
              <a:t>środki duszące – zwykle oparte na cyjankach, które na stałe wiążą żelazo hemu i blokują transport tlenu przez krew z płuc do tkanek</a:t>
            </a:r>
          </a:p>
          <a:p>
            <a:r>
              <a:rPr lang="pl-PL" sz="1800" dirty="0" smtClean="0">
                <a:solidFill>
                  <a:schemeClr val="bg1"/>
                </a:solidFill>
              </a:rPr>
              <a:t>środki parzące – takie jak np. gaz musztardowy (iperyt), które powodują rozległe oparzenia skóry.</a:t>
            </a:r>
          </a:p>
          <a:p>
            <a:r>
              <a:rPr lang="pl-PL" sz="1800" dirty="0" smtClean="0">
                <a:solidFill>
                  <a:schemeClr val="bg1"/>
                </a:solidFill>
              </a:rPr>
              <a:t>środki krztuszące – takie jak chlor czy fosgen, które silnie podrażniają górne drogi oddechowe, powodując krztuszenie i wymioty</a:t>
            </a:r>
          </a:p>
          <a:p>
            <a:r>
              <a:rPr lang="pl-PL" sz="1800" dirty="0" smtClean="0">
                <a:solidFill>
                  <a:schemeClr val="bg1"/>
                </a:solidFill>
              </a:rPr>
              <a:t>środki paralityczno-drgawkowe – takie jak np. tabun, sarin, </a:t>
            </a:r>
            <a:r>
              <a:rPr lang="pl-PL" sz="1800" dirty="0" err="1" smtClean="0">
                <a:solidFill>
                  <a:schemeClr val="bg1"/>
                </a:solidFill>
              </a:rPr>
              <a:t>cyklosarin</a:t>
            </a:r>
            <a:r>
              <a:rPr lang="pl-PL" sz="1800" dirty="0" smtClean="0">
                <a:solidFill>
                  <a:schemeClr val="bg1"/>
                </a:solidFill>
              </a:rPr>
              <a:t> , soman czy VX, które działają na układ nerwowy człowieka</a:t>
            </a:r>
          </a:p>
          <a:p>
            <a:r>
              <a:rPr lang="pl-PL" sz="1800" dirty="0" smtClean="0">
                <a:solidFill>
                  <a:schemeClr val="bg1"/>
                </a:solidFill>
              </a:rPr>
              <a:t>środki halucynogenne i usypiające, zwane </a:t>
            </a:r>
            <a:r>
              <a:rPr lang="pl-PL" sz="1800" dirty="0" err="1" smtClean="0">
                <a:solidFill>
                  <a:schemeClr val="bg1"/>
                </a:solidFill>
              </a:rPr>
              <a:t>psychogazami</a:t>
            </a:r>
            <a:r>
              <a:rPr lang="pl-PL" sz="1800" dirty="0" smtClean="0">
                <a:solidFill>
                  <a:schemeClr val="bg1"/>
                </a:solidFill>
              </a:rPr>
              <a:t> – takie jak LSD czy BZ</a:t>
            </a:r>
            <a:endParaRPr lang="pl-PL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600" dirty="0" smtClean="0">
                <a:solidFill>
                  <a:schemeClr val="bg1"/>
                </a:solidFill>
              </a:rPr>
              <a:t>Bojowe środki pomocnicze</a:t>
            </a:r>
            <a:r>
              <a:rPr lang="pl-PL" dirty="0" smtClean="0">
                <a:solidFill>
                  <a:schemeClr val="bg1"/>
                </a:solidFill>
              </a:rPr>
              <a:t/>
            </a:r>
            <a:br>
              <a:rPr lang="pl-PL" dirty="0" smtClean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3989039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bg1"/>
                </a:solidFill>
              </a:rPr>
              <a:t>lakrymatory, czyli gazy bojowe, które wywołują względnie lekkie podrażnienie błon śluzowych i oczu, takie jak gaz łzawiący czy pył pieprzowy.</a:t>
            </a:r>
          </a:p>
          <a:p>
            <a:r>
              <a:rPr lang="pl-PL" sz="1800" dirty="0" smtClean="0">
                <a:solidFill>
                  <a:schemeClr val="bg1"/>
                </a:solidFill>
              </a:rPr>
              <a:t>defolianty – takie jak Agent Orange – które są silnie toksyczne dla roślin i umożliwiają szybkie „oczyszczanie” zalesionych terenów w celu ich odsłonięcia dla dalszych działań bojowych lub w celu uniemożliwienia produkcji żywności.</a:t>
            </a:r>
          </a:p>
          <a:p>
            <a:r>
              <a:rPr lang="pl-PL" sz="1800" dirty="0" smtClean="0">
                <a:solidFill>
                  <a:schemeClr val="bg1"/>
                </a:solidFill>
              </a:rPr>
              <a:t>środki zapalające – takie jak np. napalm – które służą do wzniecania pożarów.</a:t>
            </a:r>
          </a:p>
          <a:p>
            <a:r>
              <a:rPr lang="pl-PL" sz="1800" dirty="0" smtClean="0">
                <a:solidFill>
                  <a:schemeClr val="bg1"/>
                </a:solidFill>
              </a:rPr>
              <a:t>zasłony dymne, które są stosowane na polu bitwy w celu wprowadzania elementu zaskoczenia lub pomagają w odwrocie oddziału.</a:t>
            </a:r>
            <a:endParaRPr lang="pl-PL" sz="1800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belsat.eu/wp-content/uploads/2017/04/7997323c88f8ffe9b4974bdf3f345685.jpeg?x51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221088"/>
            <a:ext cx="4176464" cy="2636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44824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>
              <a:solidFill>
                <a:schemeClr val="bg1"/>
              </a:solidFill>
            </a:endParaRPr>
          </a:p>
          <a:p>
            <a:endParaRPr lang="pl-PL" dirty="0" smtClean="0">
              <a:solidFill>
                <a:schemeClr val="bg1"/>
              </a:solidFill>
            </a:endParaRPr>
          </a:p>
          <a:p>
            <a:endParaRPr lang="pl-PL" sz="29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sz="2900" dirty="0" smtClean="0">
                <a:solidFill>
                  <a:schemeClr val="bg1"/>
                </a:solidFill>
              </a:rPr>
              <a:t>      Pierwszym gazem bojowym zastosowanym na polu walki był chlor. Wykorzystali go Niemcy podczas I Wojny Światowej. Gaz wypuszczano z butli zakopanych w ziemi. </a:t>
            </a:r>
            <a:r>
              <a:rPr lang="pl-PL" sz="2900" b="1" dirty="0" smtClean="0">
                <a:solidFill>
                  <a:schemeClr val="bg1"/>
                </a:solidFill>
              </a:rPr>
              <a:t>Chlor, ale też fosgen należy do środków krztuszących.</a:t>
            </a:r>
            <a:r>
              <a:rPr lang="pl-PL" sz="2900" dirty="0" smtClean="0">
                <a:solidFill>
                  <a:schemeClr val="bg1"/>
                </a:solidFill>
              </a:rPr>
              <a:t> Ich działanie polega głównie na podrażnieniu i paraliżu dróg oddechowych. W skutek tego dochodzi do ich śmiertelnego oparzenia wewnętrznych organów. Środki działające na drogi oddechowe są mało skuteczne, gdy żołnierze mają maski. W pierwszej wojnie światowej maski wprowadzono jednak dopiero po tym jak dziesiątki tysięcy ludzi w konwulsjach udusiło się w okopach.</a:t>
            </a:r>
            <a:endParaRPr lang="pl-PL" sz="2900" dirty="0">
              <a:solidFill>
                <a:schemeClr val="bg1"/>
              </a:solidFill>
            </a:endParaRPr>
          </a:p>
        </p:txBody>
      </p:sp>
      <p:pic>
        <p:nvPicPr>
          <p:cNvPr id="14338" name="Picture 2" descr="https://upload.wikimedia.org/wikipedia/commons/thumb/0/09/Poison_gas_attack.jpg/300px-Poison_gas_att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136904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solidFill>
                  <a:schemeClr val="bg1"/>
                </a:solidFill>
              </a:rPr>
              <a:t>Działanie rażące broni chemicznej</a:t>
            </a:r>
            <a:r>
              <a:rPr lang="pl-PL" b="1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solidFill>
                  <a:schemeClr val="bg1"/>
                </a:solidFill>
              </a:rPr>
              <a:t>Głównymi </a:t>
            </a:r>
            <a:r>
              <a:rPr lang="pl-PL" sz="2000" dirty="0">
                <a:solidFill>
                  <a:schemeClr val="bg1"/>
                </a:solidFill>
              </a:rPr>
              <a:t>właściwościami BST są</a:t>
            </a:r>
            <a:r>
              <a:rPr lang="pl-PL" sz="2000" dirty="0" smtClean="0">
                <a:solidFill>
                  <a:schemeClr val="bg1"/>
                </a:solidFill>
              </a:rPr>
              <a:t>: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Zdolność </a:t>
            </a:r>
            <a:r>
              <a:rPr lang="pl-PL" sz="2000" dirty="0">
                <a:solidFill>
                  <a:schemeClr val="bg1"/>
                </a:solidFill>
              </a:rPr>
              <a:t>masowego rażenia na dużych obszarach</a:t>
            </a:r>
            <a:r>
              <a:rPr lang="pl-PL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Zdolność </a:t>
            </a:r>
            <a:r>
              <a:rPr lang="pl-PL" sz="2000" dirty="0">
                <a:solidFill>
                  <a:schemeClr val="bg1"/>
                </a:solidFill>
              </a:rPr>
              <a:t>przenikania do nieszczelnych pomieszczeń</a:t>
            </a:r>
            <a:r>
              <a:rPr lang="pl-PL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Zachowanie </a:t>
            </a:r>
            <a:r>
              <a:rPr lang="pl-PL" sz="2000" dirty="0">
                <a:solidFill>
                  <a:schemeClr val="bg1"/>
                </a:solidFill>
              </a:rPr>
              <a:t>zdolności rażenia w powietrzu, w terenie, i skażonych przedmiotach przez określony czas w zależności od użytego środka chemicznego</a:t>
            </a:r>
            <a:r>
              <a:rPr lang="pl-PL" sz="20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pl-PL" sz="2000" dirty="0" smtClean="0">
                <a:solidFill>
                  <a:schemeClr val="bg1"/>
                </a:solidFill>
              </a:rPr>
              <a:t>Wadą </a:t>
            </a:r>
            <a:r>
              <a:rPr lang="pl-PL" sz="2000" dirty="0">
                <a:solidFill>
                  <a:schemeClr val="bg1"/>
                </a:solidFill>
              </a:rPr>
              <a:t>BST jest znikoma odporność na warunki meteorologiczne, zwłaszcza</a:t>
            </a:r>
            <a:r>
              <a:rPr lang="pl-PL" sz="2000" dirty="0" smtClean="0">
                <a:solidFill>
                  <a:schemeClr val="bg1"/>
                </a:solidFill>
              </a:rPr>
              <a:t>: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 Wiatr;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 Deszcz</a:t>
            </a:r>
            <a:r>
              <a:rPr lang="pl-PL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bg1"/>
                </a:solidFill>
              </a:rPr>
              <a:t>Co to są bojowe środki trujące BST ?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solidFill>
                  <a:schemeClr val="bg1"/>
                </a:solidFill>
              </a:rPr>
              <a:t> Są </a:t>
            </a:r>
            <a:r>
              <a:rPr lang="pl-PL" sz="2000" dirty="0">
                <a:solidFill>
                  <a:schemeClr val="bg1"/>
                </a:solidFill>
              </a:rPr>
              <a:t>to substancje chemiczne</a:t>
            </a:r>
            <a:r>
              <a:rPr lang="pl-PL" sz="2000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pl-PL" sz="2000" dirty="0" smtClean="0">
                <a:solidFill>
                  <a:schemeClr val="bg1"/>
                </a:solidFill>
              </a:rPr>
              <a:t>Mają </a:t>
            </a:r>
            <a:r>
              <a:rPr lang="pl-PL" sz="2000" dirty="0">
                <a:solidFill>
                  <a:schemeClr val="bg1"/>
                </a:solidFill>
              </a:rPr>
              <a:t>na celu</a:t>
            </a:r>
            <a:r>
              <a:rPr lang="pl-PL" sz="2000" dirty="0" smtClean="0">
                <a:solidFill>
                  <a:schemeClr val="bg1"/>
                </a:solidFill>
              </a:rPr>
              <a:t>: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Nagłe </a:t>
            </a:r>
            <a:r>
              <a:rPr lang="pl-PL" sz="2000" dirty="0">
                <a:solidFill>
                  <a:schemeClr val="bg1"/>
                </a:solidFill>
              </a:rPr>
              <a:t>zahamowanie funkcjonowania lub sparaliżowania organizmów żywych</a:t>
            </a:r>
            <a:r>
              <a:rPr lang="pl-PL" sz="2000" dirty="0" smtClean="0">
                <a:solidFill>
                  <a:schemeClr val="bg1"/>
                </a:solidFill>
              </a:rPr>
              <a:t>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Porażenie </a:t>
            </a:r>
            <a:r>
              <a:rPr lang="pl-PL" sz="2000" dirty="0">
                <a:solidFill>
                  <a:schemeClr val="bg1"/>
                </a:solidFill>
              </a:rPr>
              <a:t>wzroku, układu oddechowego, pokarmowego</a:t>
            </a:r>
            <a:r>
              <a:rPr lang="pl-PL" sz="2000" dirty="0" smtClean="0">
                <a:solidFill>
                  <a:schemeClr val="bg1"/>
                </a:solidFill>
              </a:rPr>
              <a:t>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Środki </a:t>
            </a:r>
            <a:r>
              <a:rPr lang="pl-PL" sz="2000" dirty="0">
                <a:solidFill>
                  <a:schemeClr val="bg1"/>
                </a:solidFill>
              </a:rPr>
              <a:t>niszczenia roślin stosowane są głównie w celu </a:t>
            </a:r>
            <a:r>
              <a:rPr lang="pl-PL" sz="2000" dirty="0" smtClean="0">
                <a:solidFill>
                  <a:schemeClr val="bg1"/>
                </a:solidFill>
              </a:rPr>
              <a:t>wyeliminowania kryjówek </a:t>
            </a:r>
            <a:r>
              <a:rPr lang="pl-PL" sz="2000" dirty="0">
                <a:solidFill>
                  <a:schemeClr val="bg1"/>
                </a:solidFill>
              </a:rPr>
              <a:t>przeciwnika;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solidFill>
                  <a:schemeClr val="bg1"/>
                </a:solidFill>
              </a:rPr>
              <a:t>Porażenie BST następuje wskutek</a:t>
            </a:r>
            <a:r>
              <a:rPr lang="pl-PL" b="1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bg1"/>
                </a:solidFill>
              </a:rPr>
              <a:t>działania </a:t>
            </a:r>
            <a:r>
              <a:rPr lang="pl-PL" sz="2000" dirty="0">
                <a:solidFill>
                  <a:schemeClr val="bg1"/>
                </a:solidFill>
              </a:rPr>
              <a:t>skażonego powietrza na drogi oddechowe, oczy i skórę</a:t>
            </a:r>
            <a:r>
              <a:rPr lang="pl-PL" sz="2000" dirty="0" smtClean="0">
                <a:solidFill>
                  <a:schemeClr val="bg1"/>
                </a:solidFill>
              </a:rPr>
              <a:t>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Spożywanie </a:t>
            </a:r>
            <a:r>
              <a:rPr lang="pl-PL" sz="2000" dirty="0">
                <a:solidFill>
                  <a:schemeClr val="bg1"/>
                </a:solidFill>
              </a:rPr>
              <a:t>skażonych produktów i picia skażonej wody (oddziaływanie na układ pokarmowy</a:t>
            </a:r>
            <a:r>
              <a:rPr lang="pl-PL" sz="2000" dirty="0" smtClean="0">
                <a:solidFill>
                  <a:schemeClr val="bg1"/>
                </a:solidFill>
              </a:rPr>
              <a:t>);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Zetknięcie </a:t>
            </a:r>
            <a:r>
              <a:rPr lang="pl-PL" sz="2000" dirty="0">
                <a:solidFill>
                  <a:schemeClr val="bg1"/>
                </a:solidFill>
              </a:rPr>
              <a:t>się ze środkami </a:t>
            </a:r>
            <a:r>
              <a:rPr lang="pl-PL" sz="2000" dirty="0" err="1" smtClean="0">
                <a:solidFill>
                  <a:schemeClr val="bg1"/>
                </a:solidFill>
              </a:rPr>
              <a:t>znajdującegch</a:t>
            </a:r>
            <a:r>
              <a:rPr lang="pl-PL" sz="2000" dirty="0" smtClean="0">
                <a:solidFill>
                  <a:schemeClr val="bg1"/>
                </a:solidFill>
              </a:rPr>
              <a:t> </a:t>
            </a:r>
            <a:r>
              <a:rPr lang="pl-PL" sz="2000" dirty="0">
                <a:solidFill>
                  <a:schemeClr val="bg1"/>
                </a:solidFill>
              </a:rPr>
              <a:t>się na przedmiotach</a:t>
            </a:r>
            <a:r>
              <a:rPr lang="pl-PL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l-PL" sz="2000" dirty="0" smtClean="0">
                <a:solidFill>
                  <a:schemeClr val="bg1"/>
                </a:solidFill>
              </a:rPr>
              <a:t>Charakterystykę </a:t>
            </a:r>
            <a:r>
              <a:rPr lang="pl-PL" sz="2000" dirty="0">
                <a:solidFill>
                  <a:schemeClr val="bg1"/>
                </a:solidFill>
              </a:rPr>
              <a:t>toksyczności „k „oblicza się na podstawie iloczynu stężenia środka trującego „c” i czasu ekspozycji „t</a:t>
            </a:r>
            <a:r>
              <a:rPr lang="pl-PL" sz="2000" dirty="0" smtClean="0">
                <a:solidFill>
                  <a:schemeClr val="bg1"/>
                </a:solidFill>
              </a:rPr>
              <a:t>”     K</a:t>
            </a:r>
            <a:r>
              <a:rPr lang="pl-PL" sz="2000" dirty="0">
                <a:solidFill>
                  <a:schemeClr val="bg1"/>
                </a:solidFill>
              </a:rPr>
              <a:t>= c X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510</Words>
  <Application>Microsoft Office PowerPoint</Application>
  <PresentationFormat>Pokaz na ekranie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Broń chemiczna</vt:lpstr>
      <vt:lpstr>Prezentacja programu PowerPoint</vt:lpstr>
      <vt:lpstr>Prezentacja programu PowerPoint</vt:lpstr>
      <vt:lpstr>Rodzaje bojowych środków trujących </vt:lpstr>
      <vt:lpstr>Bojowe środki pomocnicze </vt:lpstr>
      <vt:lpstr>Prezentacja programu PowerPoint</vt:lpstr>
      <vt:lpstr>Działanie rażące broni chemicznej.</vt:lpstr>
      <vt:lpstr>Co to są bojowe środki trujące BST ?</vt:lpstr>
      <vt:lpstr>Porażenie BST następuje wskutek:</vt:lpstr>
      <vt:lpstr>Do przenoszenia środków zapalających mogą służyć:</vt:lpstr>
      <vt:lpstr>Najczęściej stosowane środki zapalające to:</vt:lpstr>
      <vt:lpstr>Strony Konwencji o zakazie broni chemicznej:</vt:lpstr>
      <vt:lpstr>Przypadki użycia broni chemicznej (ze skutkiem śmiertelnym) w latach 2010-2015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tjace_000</dc:creator>
  <cp:lastModifiedBy>Admin</cp:lastModifiedBy>
  <cp:revision>17</cp:revision>
  <dcterms:created xsi:type="dcterms:W3CDTF">2019-11-18T14:15:33Z</dcterms:created>
  <dcterms:modified xsi:type="dcterms:W3CDTF">2020-02-26T18:17:22Z</dcterms:modified>
</cp:coreProperties>
</file>