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0" r:id="rId3"/>
    <p:sldId id="316" r:id="rId4"/>
    <p:sldId id="321" r:id="rId5"/>
    <p:sldId id="330" r:id="rId6"/>
    <p:sldId id="322" r:id="rId7"/>
    <p:sldId id="329" r:id="rId8"/>
    <p:sldId id="323" r:id="rId9"/>
    <p:sldId id="318" r:id="rId10"/>
    <p:sldId id="324" r:id="rId11"/>
    <p:sldId id="325" r:id="rId12"/>
    <p:sldId id="326" r:id="rId13"/>
    <p:sldId id="327" r:id="rId14"/>
    <p:sldId id="328" r:id="rId15"/>
    <p:sldId id="331" r:id="rId16"/>
    <p:sldId id="315" r:id="rId17"/>
  </p:sldIdLst>
  <p:sldSz cx="9720263" cy="64801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94660"/>
  </p:normalViewPr>
  <p:slideViewPr>
    <p:cSldViewPr snapToGrid="0">
      <p:cViewPr>
        <p:scale>
          <a:sx n="50" d="100"/>
          <a:sy n="50" d="100"/>
        </p:scale>
        <p:origin x="36" y="450"/>
      </p:cViewPr>
      <p:guideLst>
        <p:guide orient="horz" pos="204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9FF2B8-D306-4A00-9DF7-50401FD833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E77B6F20-048F-45F1-896D-6A8593A5D7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BROŃ JĄDROWA</a:t>
          </a:r>
        </a:p>
      </dgm:t>
    </dgm:pt>
    <dgm:pt modelId="{AABEECB1-12E5-465C-A2DA-C9583065AEAA}" type="parTrans" cxnId="{1CB25323-2FA4-4019-97B4-294236FC9E86}">
      <dgm:prSet/>
      <dgm:spPr/>
      <dgm:t>
        <a:bodyPr/>
        <a:lstStyle/>
        <a:p>
          <a:endParaRPr lang="pl-PL"/>
        </a:p>
      </dgm:t>
    </dgm:pt>
    <dgm:pt modelId="{F785E323-4A6C-4899-AA02-D67D600695B4}" type="sibTrans" cxnId="{1CB25323-2FA4-4019-97B4-294236FC9E86}">
      <dgm:prSet/>
      <dgm:spPr/>
      <dgm:t>
        <a:bodyPr/>
        <a:lstStyle/>
        <a:p>
          <a:endParaRPr lang="pl-PL"/>
        </a:p>
      </dgm:t>
    </dgm:pt>
    <dgm:pt modelId="{14A47B10-164D-4F66-B752-98AA7A79C9E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ATOMOWA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(jednofazowa)</a:t>
          </a:r>
        </a:p>
      </dgm:t>
    </dgm:pt>
    <dgm:pt modelId="{893C341C-07FB-4F89-A1D4-8066A9C1EC7F}" type="parTrans" cxnId="{02B83835-B663-4DF6-AFDD-27CA00363FDB}">
      <dgm:prSet/>
      <dgm:spPr/>
      <dgm:t>
        <a:bodyPr/>
        <a:lstStyle/>
        <a:p>
          <a:endParaRPr lang="pl-PL"/>
        </a:p>
      </dgm:t>
    </dgm:pt>
    <dgm:pt modelId="{87E6F738-F431-46F7-98F4-E7AE20CB438D}" type="sibTrans" cxnId="{02B83835-B663-4DF6-AFDD-27CA00363FDB}">
      <dgm:prSet/>
      <dgm:spPr/>
      <dgm:t>
        <a:bodyPr/>
        <a:lstStyle/>
        <a:p>
          <a:endParaRPr lang="pl-PL"/>
        </a:p>
      </dgm:t>
    </dgm:pt>
    <dgm:pt modelId="{65997E5A-7802-4C43-857E-99E9F0B6E8A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TERMOJOĄDROWA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(dwufazowa, wodorowa)</a:t>
          </a:r>
        </a:p>
      </dgm:t>
    </dgm:pt>
    <dgm:pt modelId="{6445DF5E-D9E4-4811-862F-700F199C02C0}" type="parTrans" cxnId="{BDC09AED-D41C-4018-83EC-DFC529A68CA0}">
      <dgm:prSet/>
      <dgm:spPr/>
      <dgm:t>
        <a:bodyPr/>
        <a:lstStyle/>
        <a:p>
          <a:endParaRPr lang="pl-PL"/>
        </a:p>
      </dgm:t>
    </dgm:pt>
    <dgm:pt modelId="{1C7D0747-C6DB-47A9-8102-369363A8255C}" type="sibTrans" cxnId="{BDC09AED-D41C-4018-83EC-DFC529A68CA0}">
      <dgm:prSet/>
      <dgm:spPr/>
      <dgm:t>
        <a:bodyPr/>
        <a:lstStyle/>
        <a:p>
          <a:endParaRPr lang="pl-PL"/>
        </a:p>
      </dgm:t>
    </dgm:pt>
    <dgm:pt modelId="{1DEEBDAB-DDBB-4BCF-AD56-D3C510F0CD0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NEUTRONOWA</a:t>
          </a:r>
        </a:p>
      </dgm:t>
    </dgm:pt>
    <dgm:pt modelId="{4492CB8D-53C2-42F7-9B9D-2BE1B1D1FF1E}" type="parTrans" cxnId="{35B8A81D-5BCC-4239-B951-1450F4668B06}">
      <dgm:prSet/>
      <dgm:spPr/>
      <dgm:t>
        <a:bodyPr/>
        <a:lstStyle/>
        <a:p>
          <a:endParaRPr lang="pl-PL"/>
        </a:p>
      </dgm:t>
    </dgm:pt>
    <dgm:pt modelId="{DC10D0B4-D6BC-44EA-9D9A-5AB92F3E47E4}" type="sibTrans" cxnId="{35B8A81D-5BCC-4239-B951-1450F4668B06}">
      <dgm:prSet/>
      <dgm:spPr/>
      <dgm:t>
        <a:bodyPr/>
        <a:lstStyle/>
        <a:p>
          <a:endParaRPr lang="pl-PL"/>
        </a:p>
      </dgm:t>
    </dgm:pt>
    <dgm:pt modelId="{F36A3BCC-6652-40AA-82B8-50C91A0683FE}" type="pres">
      <dgm:prSet presAssocID="{619FF2B8-D306-4A00-9DF7-50401FD833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CAAB1B-62A2-41F9-9DD1-7B75636806DB}" type="pres">
      <dgm:prSet presAssocID="{E77B6F20-048F-45F1-896D-6A8593A5D7E4}" presName="hierRoot1" presStyleCnt="0">
        <dgm:presLayoutVars>
          <dgm:hierBranch/>
        </dgm:presLayoutVars>
      </dgm:prSet>
      <dgm:spPr/>
    </dgm:pt>
    <dgm:pt modelId="{5C3A64AD-A934-4D89-AB22-82F15733F4C4}" type="pres">
      <dgm:prSet presAssocID="{E77B6F20-048F-45F1-896D-6A8593A5D7E4}" presName="rootComposite1" presStyleCnt="0"/>
      <dgm:spPr/>
    </dgm:pt>
    <dgm:pt modelId="{349C5780-91C3-4BFB-B0FC-286D14461C12}" type="pres">
      <dgm:prSet presAssocID="{E77B6F20-048F-45F1-896D-6A8593A5D7E4}" presName="rootText1" presStyleLbl="node0" presStyleIdx="0" presStyleCnt="1" custScaleY="5976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105BE77-BB13-4A4D-BB96-A4B9035C2F42}" type="pres">
      <dgm:prSet presAssocID="{E77B6F20-048F-45F1-896D-6A8593A5D7E4}" presName="rootConnector1" presStyleLbl="node1" presStyleIdx="0" presStyleCnt="0"/>
      <dgm:spPr/>
      <dgm:t>
        <a:bodyPr/>
        <a:lstStyle/>
        <a:p>
          <a:endParaRPr lang="pl-PL"/>
        </a:p>
      </dgm:t>
    </dgm:pt>
    <dgm:pt modelId="{77E8A52A-D4FE-4DF3-86AD-EFF55E240030}" type="pres">
      <dgm:prSet presAssocID="{E77B6F20-048F-45F1-896D-6A8593A5D7E4}" presName="hierChild2" presStyleCnt="0"/>
      <dgm:spPr/>
    </dgm:pt>
    <dgm:pt modelId="{95228B75-84B4-44B5-871A-35997FAEB59A}" type="pres">
      <dgm:prSet presAssocID="{893C341C-07FB-4F89-A1D4-8066A9C1EC7F}" presName="Name35" presStyleLbl="parChTrans1D2" presStyleIdx="0" presStyleCnt="3"/>
      <dgm:spPr/>
      <dgm:t>
        <a:bodyPr/>
        <a:lstStyle/>
        <a:p>
          <a:endParaRPr lang="pl-PL"/>
        </a:p>
      </dgm:t>
    </dgm:pt>
    <dgm:pt modelId="{66269C45-FA5A-42FC-9284-5812472A942A}" type="pres">
      <dgm:prSet presAssocID="{14A47B10-164D-4F66-B752-98AA7A79C9EC}" presName="hierRoot2" presStyleCnt="0">
        <dgm:presLayoutVars>
          <dgm:hierBranch/>
        </dgm:presLayoutVars>
      </dgm:prSet>
      <dgm:spPr/>
    </dgm:pt>
    <dgm:pt modelId="{53628E2A-0A46-4F00-B714-718F4BD77DDB}" type="pres">
      <dgm:prSet presAssocID="{14A47B10-164D-4F66-B752-98AA7A79C9EC}" presName="rootComposite" presStyleCnt="0"/>
      <dgm:spPr/>
    </dgm:pt>
    <dgm:pt modelId="{CED17228-FDD7-4D7D-B8F7-834933ABED13}" type="pres">
      <dgm:prSet presAssocID="{14A47B10-164D-4F66-B752-98AA7A79C9EC}" presName="rootText" presStyleLbl="node2" presStyleIdx="0" presStyleCnt="3" custScaleY="5622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06F7C9A-15F5-4491-9B2E-16EFCABD0180}" type="pres">
      <dgm:prSet presAssocID="{14A47B10-164D-4F66-B752-98AA7A79C9EC}" presName="rootConnector" presStyleLbl="node2" presStyleIdx="0" presStyleCnt="3"/>
      <dgm:spPr/>
      <dgm:t>
        <a:bodyPr/>
        <a:lstStyle/>
        <a:p>
          <a:endParaRPr lang="pl-PL"/>
        </a:p>
      </dgm:t>
    </dgm:pt>
    <dgm:pt modelId="{027E2F94-A36D-4DA2-A06E-DE33E5EB8CD6}" type="pres">
      <dgm:prSet presAssocID="{14A47B10-164D-4F66-B752-98AA7A79C9EC}" presName="hierChild4" presStyleCnt="0"/>
      <dgm:spPr/>
    </dgm:pt>
    <dgm:pt modelId="{F3F79A83-A4C9-4B1C-9B18-1D92D31EE932}" type="pres">
      <dgm:prSet presAssocID="{14A47B10-164D-4F66-B752-98AA7A79C9EC}" presName="hierChild5" presStyleCnt="0"/>
      <dgm:spPr/>
    </dgm:pt>
    <dgm:pt modelId="{8BB162B0-8F09-4B9A-A5C7-7062E7904F9F}" type="pres">
      <dgm:prSet presAssocID="{6445DF5E-D9E4-4811-862F-700F199C02C0}" presName="Name35" presStyleLbl="parChTrans1D2" presStyleIdx="1" presStyleCnt="3"/>
      <dgm:spPr/>
      <dgm:t>
        <a:bodyPr/>
        <a:lstStyle/>
        <a:p>
          <a:endParaRPr lang="pl-PL"/>
        </a:p>
      </dgm:t>
    </dgm:pt>
    <dgm:pt modelId="{0A335ACD-E2B6-4C0B-B936-B62FA63566DB}" type="pres">
      <dgm:prSet presAssocID="{65997E5A-7802-4C43-857E-99E9F0B6E8A6}" presName="hierRoot2" presStyleCnt="0">
        <dgm:presLayoutVars>
          <dgm:hierBranch/>
        </dgm:presLayoutVars>
      </dgm:prSet>
      <dgm:spPr/>
    </dgm:pt>
    <dgm:pt modelId="{2FBED167-8961-4815-AC2D-A34DB60E1C09}" type="pres">
      <dgm:prSet presAssocID="{65997E5A-7802-4C43-857E-99E9F0B6E8A6}" presName="rootComposite" presStyleCnt="0"/>
      <dgm:spPr/>
    </dgm:pt>
    <dgm:pt modelId="{8B5D831A-5A43-4869-82DB-1F8E82F4D897}" type="pres">
      <dgm:prSet presAssocID="{65997E5A-7802-4C43-857E-99E9F0B6E8A6}" presName="rootText" presStyleLbl="node2" presStyleIdx="1" presStyleCnt="3" custScaleY="5966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6BC98CE-DF23-4A8D-BA74-BC53E299380E}" type="pres">
      <dgm:prSet presAssocID="{65997E5A-7802-4C43-857E-99E9F0B6E8A6}" presName="rootConnector" presStyleLbl="node2" presStyleIdx="1" presStyleCnt="3"/>
      <dgm:spPr/>
      <dgm:t>
        <a:bodyPr/>
        <a:lstStyle/>
        <a:p>
          <a:endParaRPr lang="pl-PL"/>
        </a:p>
      </dgm:t>
    </dgm:pt>
    <dgm:pt modelId="{6B4B19B7-D368-45A0-BE11-0DDBAD516E39}" type="pres">
      <dgm:prSet presAssocID="{65997E5A-7802-4C43-857E-99E9F0B6E8A6}" presName="hierChild4" presStyleCnt="0"/>
      <dgm:spPr/>
    </dgm:pt>
    <dgm:pt modelId="{29EA90CC-3B05-445C-A30A-5850D995DCD7}" type="pres">
      <dgm:prSet presAssocID="{65997E5A-7802-4C43-857E-99E9F0B6E8A6}" presName="hierChild5" presStyleCnt="0"/>
      <dgm:spPr/>
    </dgm:pt>
    <dgm:pt modelId="{909397CC-8B1D-4EC4-A264-60E99E43ED98}" type="pres">
      <dgm:prSet presAssocID="{4492CB8D-53C2-42F7-9B9D-2BE1B1D1FF1E}" presName="Name35" presStyleLbl="parChTrans1D2" presStyleIdx="2" presStyleCnt="3"/>
      <dgm:spPr/>
      <dgm:t>
        <a:bodyPr/>
        <a:lstStyle/>
        <a:p>
          <a:endParaRPr lang="pl-PL"/>
        </a:p>
      </dgm:t>
    </dgm:pt>
    <dgm:pt modelId="{8434E3E0-6D4A-494B-8C7D-BA426FCCA2C6}" type="pres">
      <dgm:prSet presAssocID="{1DEEBDAB-DDBB-4BCF-AD56-D3C510F0CD08}" presName="hierRoot2" presStyleCnt="0">
        <dgm:presLayoutVars>
          <dgm:hierBranch/>
        </dgm:presLayoutVars>
      </dgm:prSet>
      <dgm:spPr/>
    </dgm:pt>
    <dgm:pt modelId="{9A689D24-EE5C-490B-A110-491AAA4994CE}" type="pres">
      <dgm:prSet presAssocID="{1DEEBDAB-DDBB-4BCF-AD56-D3C510F0CD08}" presName="rootComposite" presStyleCnt="0"/>
      <dgm:spPr/>
    </dgm:pt>
    <dgm:pt modelId="{E35D35C4-049C-427E-8704-E4E9B7D1F605}" type="pres">
      <dgm:prSet presAssocID="{1DEEBDAB-DDBB-4BCF-AD56-D3C510F0CD08}" presName="rootText" presStyleLbl="node2" presStyleIdx="2" presStyleCnt="3" custScaleY="404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A5F4D68-FB99-4491-AE0D-8EF819D958E0}" type="pres">
      <dgm:prSet presAssocID="{1DEEBDAB-DDBB-4BCF-AD56-D3C510F0CD08}" presName="rootConnector" presStyleLbl="node2" presStyleIdx="2" presStyleCnt="3"/>
      <dgm:spPr/>
      <dgm:t>
        <a:bodyPr/>
        <a:lstStyle/>
        <a:p>
          <a:endParaRPr lang="pl-PL"/>
        </a:p>
      </dgm:t>
    </dgm:pt>
    <dgm:pt modelId="{C447651E-A128-4EAD-9870-10C226B4220D}" type="pres">
      <dgm:prSet presAssocID="{1DEEBDAB-DDBB-4BCF-AD56-D3C510F0CD08}" presName="hierChild4" presStyleCnt="0"/>
      <dgm:spPr/>
    </dgm:pt>
    <dgm:pt modelId="{524E191C-5CFC-4EC1-8A82-BBE96BD8E269}" type="pres">
      <dgm:prSet presAssocID="{1DEEBDAB-DDBB-4BCF-AD56-D3C510F0CD08}" presName="hierChild5" presStyleCnt="0"/>
      <dgm:spPr/>
    </dgm:pt>
    <dgm:pt modelId="{1437F2EC-C80E-4E86-A538-1E2324A90B44}" type="pres">
      <dgm:prSet presAssocID="{E77B6F20-048F-45F1-896D-6A8593A5D7E4}" presName="hierChild3" presStyleCnt="0"/>
      <dgm:spPr/>
    </dgm:pt>
  </dgm:ptLst>
  <dgm:cxnLst>
    <dgm:cxn modelId="{CE3292EC-2E74-4721-B7E7-2D011AD8EC1A}" type="presOf" srcId="{4492CB8D-53C2-42F7-9B9D-2BE1B1D1FF1E}" destId="{909397CC-8B1D-4EC4-A264-60E99E43ED98}" srcOrd="0" destOrd="0" presId="urn:microsoft.com/office/officeart/2005/8/layout/orgChart1"/>
    <dgm:cxn modelId="{3E73B537-6A6E-4E91-858F-8B6E123109EC}" type="presOf" srcId="{E77B6F20-048F-45F1-896D-6A8593A5D7E4}" destId="{C105BE77-BB13-4A4D-BB96-A4B9035C2F42}" srcOrd="1" destOrd="0" presId="urn:microsoft.com/office/officeart/2005/8/layout/orgChart1"/>
    <dgm:cxn modelId="{8F2A16A1-03BB-4829-B821-C138BFE3733A}" type="presOf" srcId="{65997E5A-7802-4C43-857E-99E9F0B6E8A6}" destId="{E6BC98CE-DF23-4A8D-BA74-BC53E299380E}" srcOrd="1" destOrd="0" presId="urn:microsoft.com/office/officeart/2005/8/layout/orgChart1"/>
    <dgm:cxn modelId="{BDC09AED-D41C-4018-83EC-DFC529A68CA0}" srcId="{E77B6F20-048F-45F1-896D-6A8593A5D7E4}" destId="{65997E5A-7802-4C43-857E-99E9F0B6E8A6}" srcOrd="1" destOrd="0" parTransId="{6445DF5E-D9E4-4811-862F-700F199C02C0}" sibTransId="{1C7D0747-C6DB-47A9-8102-369363A8255C}"/>
    <dgm:cxn modelId="{35B8A81D-5BCC-4239-B951-1450F4668B06}" srcId="{E77B6F20-048F-45F1-896D-6A8593A5D7E4}" destId="{1DEEBDAB-DDBB-4BCF-AD56-D3C510F0CD08}" srcOrd="2" destOrd="0" parTransId="{4492CB8D-53C2-42F7-9B9D-2BE1B1D1FF1E}" sibTransId="{DC10D0B4-D6BC-44EA-9D9A-5AB92F3E47E4}"/>
    <dgm:cxn modelId="{397E25F8-A622-42A6-BCF7-C35F010A2CA6}" type="presOf" srcId="{1DEEBDAB-DDBB-4BCF-AD56-D3C510F0CD08}" destId="{9A5F4D68-FB99-4491-AE0D-8EF819D958E0}" srcOrd="1" destOrd="0" presId="urn:microsoft.com/office/officeart/2005/8/layout/orgChart1"/>
    <dgm:cxn modelId="{A53DC4E7-BD09-4F4F-8D14-EDF4CFC817BC}" type="presOf" srcId="{619FF2B8-D306-4A00-9DF7-50401FD833D7}" destId="{F36A3BCC-6652-40AA-82B8-50C91A0683FE}" srcOrd="0" destOrd="0" presId="urn:microsoft.com/office/officeart/2005/8/layout/orgChart1"/>
    <dgm:cxn modelId="{0DB3743D-AA02-4DF5-84EC-19B2AE185FBB}" type="presOf" srcId="{E77B6F20-048F-45F1-896D-6A8593A5D7E4}" destId="{349C5780-91C3-4BFB-B0FC-286D14461C12}" srcOrd="0" destOrd="0" presId="urn:microsoft.com/office/officeart/2005/8/layout/orgChart1"/>
    <dgm:cxn modelId="{34E24128-7631-4D7C-88DA-4090C52E9183}" type="presOf" srcId="{6445DF5E-D9E4-4811-862F-700F199C02C0}" destId="{8BB162B0-8F09-4B9A-A5C7-7062E7904F9F}" srcOrd="0" destOrd="0" presId="urn:microsoft.com/office/officeart/2005/8/layout/orgChart1"/>
    <dgm:cxn modelId="{4C0A747C-3241-4808-BBDC-156CDE5096C3}" type="presOf" srcId="{65997E5A-7802-4C43-857E-99E9F0B6E8A6}" destId="{8B5D831A-5A43-4869-82DB-1F8E82F4D897}" srcOrd="0" destOrd="0" presId="urn:microsoft.com/office/officeart/2005/8/layout/orgChart1"/>
    <dgm:cxn modelId="{1CB25323-2FA4-4019-97B4-294236FC9E86}" srcId="{619FF2B8-D306-4A00-9DF7-50401FD833D7}" destId="{E77B6F20-048F-45F1-896D-6A8593A5D7E4}" srcOrd="0" destOrd="0" parTransId="{AABEECB1-12E5-465C-A2DA-C9583065AEAA}" sibTransId="{F785E323-4A6C-4899-AA02-D67D600695B4}"/>
    <dgm:cxn modelId="{02B83835-B663-4DF6-AFDD-27CA00363FDB}" srcId="{E77B6F20-048F-45F1-896D-6A8593A5D7E4}" destId="{14A47B10-164D-4F66-B752-98AA7A79C9EC}" srcOrd="0" destOrd="0" parTransId="{893C341C-07FB-4F89-A1D4-8066A9C1EC7F}" sibTransId="{87E6F738-F431-46F7-98F4-E7AE20CB438D}"/>
    <dgm:cxn modelId="{AC1C7747-AB54-40A0-BD6C-6FED72562C31}" type="presOf" srcId="{893C341C-07FB-4F89-A1D4-8066A9C1EC7F}" destId="{95228B75-84B4-44B5-871A-35997FAEB59A}" srcOrd="0" destOrd="0" presId="urn:microsoft.com/office/officeart/2005/8/layout/orgChart1"/>
    <dgm:cxn modelId="{F4674FB6-5B92-4EBD-90CF-021073A4A574}" type="presOf" srcId="{14A47B10-164D-4F66-B752-98AA7A79C9EC}" destId="{CED17228-FDD7-4D7D-B8F7-834933ABED13}" srcOrd="0" destOrd="0" presId="urn:microsoft.com/office/officeart/2005/8/layout/orgChart1"/>
    <dgm:cxn modelId="{FA1F75D7-6250-4144-8272-D1BE0DCFEF9F}" type="presOf" srcId="{14A47B10-164D-4F66-B752-98AA7A79C9EC}" destId="{206F7C9A-15F5-4491-9B2E-16EFCABD0180}" srcOrd="1" destOrd="0" presId="urn:microsoft.com/office/officeart/2005/8/layout/orgChart1"/>
    <dgm:cxn modelId="{75A016A6-DB87-446A-A334-10C7BECBD24B}" type="presOf" srcId="{1DEEBDAB-DDBB-4BCF-AD56-D3C510F0CD08}" destId="{E35D35C4-049C-427E-8704-E4E9B7D1F605}" srcOrd="0" destOrd="0" presId="urn:microsoft.com/office/officeart/2005/8/layout/orgChart1"/>
    <dgm:cxn modelId="{74266915-56CD-4CEA-9704-E0289B713F1F}" type="presParOf" srcId="{F36A3BCC-6652-40AA-82B8-50C91A0683FE}" destId="{AFCAAB1B-62A2-41F9-9DD1-7B75636806DB}" srcOrd="0" destOrd="0" presId="urn:microsoft.com/office/officeart/2005/8/layout/orgChart1"/>
    <dgm:cxn modelId="{49B16B24-9CB6-4A48-9D16-5D8C40126F4F}" type="presParOf" srcId="{AFCAAB1B-62A2-41F9-9DD1-7B75636806DB}" destId="{5C3A64AD-A934-4D89-AB22-82F15733F4C4}" srcOrd="0" destOrd="0" presId="urn:microsoft.com/office/officeart/2005/8/layout/orgChart1"/>
    <dgm:cxn modelId="{01F8E8E3-8B76-466A-9542-684E2544E196}" type="presParOf" srcId="{5C3A64AD-A934-4D89-AB22-82F15733F4C4}" destId="{349C5780-91C3-4BFB-B0FC-286D14461C12}" srcOrd="0" destOrd="0" presId="urn:microsoft.com/office/officeart/2005/8/layout/orgChart1"/>
    <dgm:cxn modelId="{7597D00A-FDBB-4830-9C7D-7DBE1747AABB}" type="presParOf" srcId="{5C3A64AD-A934-4D89-AB22-82F15733F4C4}" destId="{C105BE77-BB13-4A4D-BB96-A4B9035C2F42}" srcOrd="1" destOrd="0" presId="urn:microsoft.com/office/officeart/2005/8/layout/orgChart1"/>
    <dgm:cxn modelId="{F8C456CD-CBC2-4ED9-867B-EF21EF2EC7D7}" type="presParOf" srcId="{AFCAAB1B-62A2-41F9-9DD1-7B75636806DB}" destId="{77E8A52A-D4FE-4DF3-86AD-EFF55E240030}" srcOrd="1" destOrd="0" presId="urn:microsoft.com/office/officeart/2005/8/layout/orgChart1"/>
    <dgm:cxn modelId="{D9D5AEAD-F786-44D0-8367-4246426B3A00}" type="presParOf" srcId="{77E8A52A-D4FE-4DF3-86AD-EFF55E240030}" destId="{95228B75-84B4-44B5-871A-35997FAEB59A}" srcOrd="0" destOrd="0" presId="urn:microsoft.com/office/officeart/2005/8/layout/orgChart1"/>
    <dgm:cxn modelId="{D9ECEC19-E155-4CA9-A10E-48F45ABA45D3}" type="presParOf" srcId="{77E8A52A-D4FE-4DF3-86AD-EFF55E240030}" destId="{66269C45-FA5A-42FC-9284-5812472A942A}" srcOrd="1" destOrd="0" presId="urn:microsoft.com/office/officeart/2005/8/layout/orgChart1"/>
    <dgm:cxn modelId="{14C6A650-BC4F-4080-A685-C76AC8D436F9}" type="presParOf" srcId="{66269C45-FA5A-42FC-9284-5812472A942A}" destId="{53628E2A-0A46-4F00-B714-718F4BD77DDB}" srcOrd="0" destOrd="0" presId="urn:microsoft.com/office/officeart/2005/8/layout/orgChart1"/>
    <dgm:cxn modelId="{F7B5ACF2-6429-4666-BA22-3EFC09F85BFE}" type="presParOf" srcId="{53628E2A-0A46-4F00-B714-718F4BD77DDB}" destId="{CED17228-FDD7-4D7D-B8F7-834933ABED13}" srcOrd="0" destOrd="0" presId="urn:microsoft.com/office/officeart/2005/8/layout/orgChart1"/>
    <dgm:cxn modelId="{1E1CCE6A-847F-4811-9AE7-752EFB162B71}" type="presParOf" srcId="{53628E2A-0A46-4F00-B714-718F4BD77DDB}" destId="{206F7C9A-15F5-4491-9B2E-16EFCABD0180}" srcOrd="1" destOrd="0" presId="urn:microsoft.com/office/officeart/2005/8/layout/orgChart1"/>
    <dgm:cxn modelId="{8323BBE4-58DB-4545-BF13-6CC8330188AF}" type="presParOf" srcId="{66269C45-FA5A-42FC-9284-5812472A942A}" destId="{027E2F94-A36D-4DA2-A06E-DE33E5EB8CD6}" srcOrd="1" destOrd="0" presId="urn:microsoft.com/office/officeart/2005/8/layout/orgChart1"/>
    <dgm:cxn modelId="{1B4C2602-E1A3-4ED9-A863-2BE435CCED94}" type="presParOf" srcId="{66269C45-FA5A-42FC-9284-5812472A942A}" destId="{F3F79A83-A4C9-4B1C-9B18-1D92D31EE932}" srcOrd="2" destOrd="0" presId="urn:microsoft.com/office/officeart/2005/8/layout/orgChart1"/>
    <dgm:cxn modelId="{2E0506ED-B462-4370-AC0F-D56D1ED8875F}" type="presParOf" srcId="{77E8A52A-D4FE-4DF3-86AD-EFF55E240030}" destId="{8BB162B0-8F09-4B9A-A5C7-7062E7904F9F}" srcOrd="2" destOrd="0" presId="urn:microsoft.com/office/officeart/2005/8/layout/orgChart1"/>
    <dgm:cxn modelId="{4F4AB19C-A8FA-43B8-9BF7-F8D975DC3062}" type="presParOf" srcId="{77E8A52A-D4FE-4DF3-86AD-EFF55E240030}" destId="{0A335ACD-E2B6-4C0B-B936-B62FA63566DB}" srcOrd="3" destOrd="0" presId="urn:microsoft.com/office/officeart/2005/8/layout/orgChart1"/>
    <dgm:cxn modelId="{1338CF94-D289-45FB-9C03-9A37A24C8842}" type="presParOf" srcId="{0A335ACD-E2B6-4C0B-B936-B62FA63566DB}" destId="{2FBED167-8961-4815-AC2D-A34DB60E1C09}" srcOrd="0" destOrd="0" presId="urn:microsoft.com/office/officeart/2005/8/layout/orgChart1"/>
    <dgm:cxn modelId="{75B461EF-3BB1-40C7-9E64-C940DDA0721E}" type="presParOf" srcId="{2FBED167-8961-4815-AC2D-A34DB60E1C09}" destId="{8B5D831A-5A43-4869-82DB-1F8E82F4D897}" srcOrd="0" destOrd="0" presId="urn:microsoft.com/office/officeart/2005/8/layout/orgChart1"/>
    <dgm:cxn modelId="{1BCEB7A4-9BCF-42B7-8C89-A7DD6E35E539}" type="presParOf" srcId="{2FBED167-8961-4815-AC2D-A34DB60E1C09}" destId="{E6BC98CE-DF23-4A8D-BA74-BC53E299380E}" srcOrd="1" destOrd="0" presId="urn:microsoft.com/office/officeart/2005/8/layout/orgChart1"/>
    <dgm:cxn modelId="{7F8324C5-91B3-4826-A4AE-D5D7B443D845}" type="presParOf" srcId="{0A335ACD-E2B6-4C0B-B936-B62FA63566DB}" destId="{6B4B19B7-D368-45A0-BE11-0DDBAD516E39}" srcOrd="1" destOrd="0" presId="urn:microsoft.com/office/officeart/2005/8/layout/orgChart1"/>
    <dgm:cxn modelId="{7425D877-BB1B-491E-97F0-95A5F9F16567}" type="presParOf" srcId="{0A335ACD-E2B6-4C0B-B936-B62FA63566DB}" destId="{29EA90CC-3B05-445C-A30A-5850D995DCD7}" srcOrd="2" destOrd="0" presId="urn:microsoft.com/office/officeart/2005/8/layout/orgChart1"/>
    <dgm:cxn modelId="{E8540F49-B71E-4ADB-9096-C5A3C6596E1B}" type="presParOf" srcId="{77E8A52A-D4FE-4DF3-86AD-EFF55E240030}" destId="{909397CC-8B1D-4EC4-A264-60E99E43ED98}" srcOrd="4" destOrd="0" presId="urn:microsoft.com/office/officeart/2005/8/layout/orgChart1"/>
    <dgm:cxn modelId="{2E5A970C-4970-4D15-9E4E-C11DFE9D6570}" type="presParOf" srcId="{77E8A52A-D4FE-4DF3-86AD-EFF55E240030}" destId="{8434E3E0-6D4A-494B-8C7D-BA426FCCA2C6}" srcOrd="5" destOrd="0" presId="urn:microsoft.com/office/officeart/2005/8/layout/orgChart1"/>
    <dgm:cxn modelId="{03304BAB-E5D3-4AEC-911A-8E09574EBCD8}" type="presParOf" srcId="{8434E3E0-6D4A-494B-8C7D-BA426FCCA2C6}" destId="{9A689D24-EE5C-490B-A110-491AAA4994CE}" srcOrd="0" destOrd="0" presId="urn:microsoft.com/office/officeart/2005/8/layout/orgChart1"/>
    <dgm:cxn modelId="{8602B60F-86B0-4B2D-BB46-8F79068AF6B4}" type="presParOf" srcId="{9A689D24-EE5C-490B-A110-491AAA4994CE}" destId="{E35D35C4-049C-427E-8704-E4E9B7D1F605}" srcOrd="0" destOrd="0" presId="urn:microsoft.com/office/officeart/2005/8/layout/orgChart1"/>
    <dgm:cxn modelId="{A3374EFF-7E2C-498D-87A9-C55195BA4749}" type="presParOf" srcId="{9A689D24-EE5C-490B-A110-491AAA4994CE}" destId="{9A5F4D68-FB99-4491-AE0D-8EF819D958E0}" srcOrd="1" destOrd="0" presId="urn:microsoft.com/office/officeart/2005/8/layout/orgChart1"/>
    <dgm:cxn modelId="{13C6097E-424C-4F48-89BD-1F02FAFB187F}" type="presParOf" srcId="{8434E3E0-6D4A-494B-8C7D-BA426FCCA2C6}" destId="{C447651E-A128-4EAD-9870-10C226B4220D}" srcOrd="1" destOrd="0" presId="urn:microsoft.com/office/officeart/2005/8/layout/orgChart1"/>
    <dgm:cxn modelId="{715FD780-4687-4868-8153-F64AA0E10ED3}" type="presParOf" srcId="{8434E3E0-6D4A-494B-8C7D-BA426FCCA2C6}" destId="{524E191C-5CFC-4EC1-8A82-BBE96BD8E269}" srcOrd="2" destOrd="0" presId="urn:microsoft.com/office/officeart/2005/8/layout/orgChart1"/>
    <dgm:cxn modelId="{732A4FCD-8167-4F2D-809E-6FE8E2AC1B3B}" type="presParOf" srcId="{AFCAAB1B-62A2-41F9-9DD1-7B75636806DB}" destId="{1437F2EC-C80E-4E86-A538-1E2324A90B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397CC-8B1D-4EC4-A264-60E99E43ED98}">
      <dsp:nvSpPr>
        <dsp:cNvPr id="0" name=""/>
        <dsp:cNvSpPr/>
      </dsp:nvSpPr>
      <dsp:spPr>
        <a:xfrm>
          <a:off x="4177484" y="1229426"/>
          <a:ext cx="2955600" cy="512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477"/>
              </a:lnTo>
              <a:lnTo>
                <a:pt x="2955600" y="256477"/>
              </a:lnTo>
              <a:lnTo>
                <a:pt x="2955600" y="5129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162B0-8F09-4B9A-A5C7-7062E7904F9F}">
      <dsp:nvSpPr>
        <dsp:cNvPr id="0" name=""/>
        <dsp:cNvSpPr/>
      </dsp:nvSpPr>
      <dsp:spPr>
        <a:xfrm>
          <a:off x="4131764" y="1229426"/>
          <a:ext cx="91440" cy="5129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9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28B75-84B4-44B5-871A-35997FAEB59A}">
      <dsp:nvSpPr>
        <dsp:cNvPr id="0" name=""/>
        <dsp:cNvSpPr/>
      </dsp:nvSpPr>
      <dsp:spPr>
        <a:xfrm>
          <a:off x="1221883" y="1229426"/>
          <a:ext cx="2955600" cy="512955"/>
        </a:xfrm>
        <a:custGeom>
          <a:avLst/>
          <a:gdLst/>
          <a:ahLst/>
          <a:cxnLst/>
          <a:rect l="0" t="0" r="0" b="0"/>
          <a:pathLst>
            <a:path>
              <a:moveTo>
                <a:pt x="2955600" y="0"/>
              </a:moveTo>
              <a:lnTo>
                <a:pt x="2955600" y="256477"/>
              </a:lnTo>
              <a:lnTo>
                <a:pt x="0" y="256477"/>
              </a:lnTo>
              <a:lnTo>
                <a:pt x="0" y="5129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C5780-91C3-4BFB-B0FC-286D14461C12}">
      <dsp:nvSpPr>
        <dsp:cNvPr id="0" name=""/>
        <dsp:cNvSpPr/>
      </dsp:nvSpPr>
      <dsp:spPr>
        <a:xfrm>
          <a:off x="2956161" y="499527"/>
          <a:ext cx="2442645" cy="729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BROŃ JĄDROWA</a:t>
          </a:r>
        </a:p>
      </dsp:txBody>
      <dsp:txXfrm>
        <a:off x="2956161" y="499527"/>
        <a:ext cx="2442645" cy="729898"/>
      </dsp:txXfrm>
    </dsp:sp>
    <dsp:sp modelId="{CED17228-FDD7-4D7D-B8F7-834933ABED13}">
      <dsp:nvSpPr>
        <dsp:cNvPr id="0" name=""/>
        <dsp:cNvSpPr/>
      </dsp:nvSpPr>
      <dsp:spPr>
        <a:xfrm>
          <a:off x="560" y="1742382"/>
          <a:ext cx="2442645" cy="686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ATOMOWA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(jednofazowa)</a:t>
          </a:r>
        </a:p>
      </dsp:txBody>
      <dsp:txXfrm>
        <a:off x="560" y="1742382"/>
        <a:ext cx="2442645" cy="686664"/>
      </dsp:txXfrm>
    </dsp:sp>
    <dsp:sp modelId="{8B5D831A-5A43-4869-82DB-1F8E82F4D897}">
      <dsp:nvSpPr>
        <dsp:cNvPr id="0" name=""/>
        <dsp:cNvSpPr/>
      </dsp:nvSpPr>
      <dsp:spPr>
        <a:xfrm>
          <a:off x="2956161" y="1742382"/>
          <a:ext cx="2442645" cy="728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TERMOJOĄDROWA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(dwufazowa, wodorowa)</a:t>
          </a:r>
        </a:p>
      </dsp:txBody>
      <dsp:txXfrm>
        <a:off x="2956161" y="1742382"/>
        <a:ext cx="2442645" cy="728750"/>
      </dsp:txXfrm>
    </dsp:sp>
    <dsp:sp modelId="{E35D35C4-049C-427E-8704-E4E9B7D1F605}">
      <dsp:nvSpPr>
        <dsp:cNvPr id="0" name=""/>
        <dsp:cNvSpPr/>
      </dsp:nvSpPr>
      <dsp:spPr>
        <a:xfrm>
          <a:off x="5911761" y="1742382"/>
          <a:ext cx="2442645" cy="493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NEUTRONOWA</a:t>
          </a:r>
        </a:p>
      </dsp:txBody>
      <dsp:txXfrm>
        <a:off x="5911761" y="1742382"/>
        <a:ext cx="2442645" cy="493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35A3A1D-F17C-4374-9D0F-3BEF1158EA39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891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1907EC9-C40A-43A2-BABB-C6141F376CA7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07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080ADB-D6F7-4BB1-97C1-C7F754AB7BE3}" type="slidenum">
              <a:rPr/>
              <a:pPr lvl="0"/>
              <a:t>1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89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Siedlce, dn. 28.10.2019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0BAADF-9E49-428E-A1C5-9DAD692441AB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0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Siedlce, dn. 28.10.2019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776B27-85AF-4D03-8E68-AABBE83678EB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0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46913" y="258763"/>
            <a:ext cx="2185987" cy="55340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8738" cy="55340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Siedlce, dn. 28.10.2019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BCD411-B9C9-4428-AEEE-619401CF427B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2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Siedlce, dn. 28.10.2019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10AF93-C80C-4FD6-9810-D76067CB7EB3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Siedlce, dn. 28.10.2019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4A5D2E-CA49-4B10-A596-4A4354FA1EDA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6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7363" cy="4276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35538" y="1516063"/>
            <a:ext cx="4297362" cy="4276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Siedlce, dn. 28.10.2019 r.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CCB4E5-F997-4FC0-B9F9-27CAEB715526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65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Siedlce, dn. 28.10.2019 r.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634E3F-EB24-422E-BA49-D842185E7482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37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Siedlce, dn. 28.10.2019 r.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F7FB6A-3975-4652-901E-EBE9DE59A04C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6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Siedlce, dn. 28.10.2019 r.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67FAC1-8D1C-4B3D-AF88-3E5CFF622673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09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Siedlce, dn. 28.10.2019 r.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CABFD1-3760-423C-8B5A-D0F1995F8080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7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Siedlce, dn. 28.10.2019 r.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9A7A12-7F45-4639-A166-C9DE963E142B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47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486000" y="258120"/>
            <a:ext cx="8747640" cy="108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486000" y="1516320"/>
            <a:ext cx="8747640" cy="427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486000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324239" y="5903280"/>
            <a:ext cx="308088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pl-PL" smtClean="0"/>
              <a:t>Siedlce, dn. 28.10.2019 r.</a:t>
            </a:r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6969240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D65F56F-2BB8-4C12-A7CB-5EDF62A56B9E}" type="slidenum">
              <a:rPr/>
              <a:pPr lvl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  <p:txStyles>
    <p:titleStyle>
      <a:lvl1pPr algn="ctr" rtl="0" hangingPunct="0">
        <a:tabLst/>
        <a:defRPr lang="pl-PL" sz="377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213"/>
        </a:spcAft>
        <a:tabLst/>
        <a:defRPr lang="pl-PL" sz="2740" b="0" i="0" u="none" strike="noStrike" kern="1200">
          <a:ln>
            <a:noFill/>
          </a:ln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izyka.net.pl/astronomia/grafika1/wybychjadrow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pl.wikipedia.org/w/index.php?title=Plik:Trinity_explosion2.jpeg&amp;filetimestamp=2008060802130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polish/specials/1439_global_nuclear/page8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i.szkolazklasa.pl/privefiles/blog-1839/Littleboy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526590" y="2565249"/>
            <a:ext cx="8692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/>
              <a:t>Broń jądrowa</a:t>
            </a:r>
            <a:endParaRPr lang="pl-PL" sz="7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CZYNNIKI RAŻENIA BRONI JĄDROWEJ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Czynniki rażenia broni jądrowej: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fala uderzeniowa;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promieniowanie cieplne;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promieniowanie przenikliwe;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promieniotwórcze skażenie terenu;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impuls </a:t>
            </a:r>
            <a:r>
              <a:rPr lang="pl-PL" dirty="0" smtClean="0"/>
              <a:t>elektromagnetyczny.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49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ŁADUNKI JĄDROWE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 względem mocy ładunki jądrowe dzieli się na: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bardzo małej mocy – do l </a:t>
            </a:r>
            <a:r>
              <a:rPr lang="pl-PL" dirty="0" err="1"/>
              <a:t>kt</a:t>
            </a:r>
            <a:r>
              <a:rPr lang="pl-PL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małej mocy – od l </a:t>
            </a:r>
            <a:r>
              <a:rPr lang="pl-PL" dirty="0" err="1"/>
              <a:t>kt</a:t>
            </a:r>
            <a:r>
              <a:rPr lang="pl-PL" dirty="0"/>
              <a:t> do 10 </a:t>
            </a:r>
            <a:r>
              <a:rPr lang="pl-PL" dirty="0" err="1"/>
              <a:t>kt</a:t>
            </a:r>
            <a:r>
              <a:rPr lang="pl-PL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średniej mocy – od 10 </a:t>
            </a:r>
            <a:r>
              <a:rPr lang="pl-PL" dirty="0" err="1"/>
              <a:t>kt</a:t>
            </a:r>
            <a:r>
              <a:rPr lang="pl-PL" dirty="0"/>
              <a:t> do 100 </a:t>
            </a:r>
            <a:r>
              <a:rPr lang="pl-PL" dirty="0" err="1"/>
              <a:t>kt</a:t>
            </a:r>
            <a:r>
              <a:rPr lang="pl-PL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dużej mocy – od 100 </a:t>
            </a:r>
            <a:r>
              <a:rPr lang="pl-PL" dirty="0" err="1"/>
              <a:t>kt</a:t>
            </a:r>
            <a:r>
              <a:rPr lang="pl-PL" dirty="0"/>
              <a:t> do l Mt;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bardzo dużej mocy – powyżej l </a:t>
            </a:r>
            <a:r>
              <a:rPr lang="pl-PL" dirty="0" smtClean="0"/>
              <a:t>Mt.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032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BROŃ JĄDROWA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6000" y="1147831"/>
            <a:ext cx="8747640" cy="427644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pl-PL" sz="2400" dirty="0"/>
              <a:t>Broń jądrowa może być stosowana przez wszystkie rodzaje sił zbrojnych za </a:t>
            </a:r>
            <a:r>
              <a:rPr lang="pl-PL" sz="2400" dirty="0" smtClean="0"/>
              <a:t>pomocą:</a:t>
            </a:r>
          </a:p>
          <a:p>
            <a:pPr marL="457200" indent="-457200">
              <a:spcAft>
                <a:spcPts val="0"/>
              </a:spcAft>
              <a:buFont typeface="+mj-lt"/>
              <a:buAutoNum type="alphaLcPeriod"/>
            </a:pPr>
            <a:r>
              <a:rPr lang="pl-PL" sz="2400" dirty="0" smtClean="0"/>
              <a:t>pocisków </a:t>
            </a:r>
            <a:r>
              <a:rPr lang="pl-PL" sz="2400" dirty="0"/>
              <a:t>rakietowych „ziemia-ziemia” o znaczeniu strategicznym, operacyjnym i taktycznym:</a:t>
            </a:r>
          </a:p>
          <a:p>
            <a:pPr marL="1028700" lvl="1" indent="-342900"/>
            <a:r>
              <a:rPr lang="pl-PL" sz="2060" dirty="0" smtClean="0"/>
              <a:t>rakiety </a:t>
            </a:r>
            <a:r>
              <a:rPr lang="pl-PL" sz="2060" dirty="0"/>
              <a:t>międzykontynentalne – zasięg powyżej 5,5 tyś. km;</a:t>
            </a:r>
          </a:p>
          <a:p>
            <a:pPr marL="1028700" lvl="1" indent="-342900"/>
            <a:r>
              <a:rPr lang="pl-PL" sz="2060" dirty="0" smtClean="0"/>
              <a:t>rakiety </a:t>
            </a:r>
            <a:r>
              <a:rPr lang="pl-PL" sz="2060" dirty="0"/>
              <a:t>strategiczne – zasięg powyżej 1000 km;</a:t>
            </a:r>
          </a:p>
          <a:p>
            <a:pPr marL="1028700" lvl="1" indent="-342900"/>
            <a:r>
              <a:rPr lang="pl-PL" sz="2060" dirty="0" smtClean="0"/>
              <a:t>rakiety </a:t>
            </a:r>
            <a:r>
              <a:rPr lang="pl-PL" sz="2060" dirty="0"/>
              <a:t>operacyjno-taktyczne – zasięg poniżej 1000 </a:t>
            </a:r>
            <a:r>
              <a:rPr lang="pl-PL" sz="2060" dirty="0" smtClean="0"/>
              <a:t>km.</a:t>
            </a:r>
          </a:p>
          <a:p>
            <a:pPr marL="457200" indent="-457200">
              <a:spcAft>
                <a:spcPts val="0"/>
              </a:spcAft>
              <a:buFont typeface="+mj-lt"/>
              <a:buAutoNum type="alphaLcPeriod"/>
            </a:pPr>
            <a:r>
              <a:rPr lang="pl-PL" sz="2400" dirty="0" smtClean="0"/>
              <a:t>pocisków </a:t>
            </a:r>
            <a:r>
              <a:rPr lang="pl-PL" sz="2400" dirty="0"/>
              <a:t>rakietowych „ziemia-powietrze”</a:t>
            </a:r>
          </a:p>
          <a:p>
            <a:pPr marL="457200" indent="-457200">
              <a:spcAft>
                <a:spcPts val="0"/>
              </a:spcAft>
              <a:buFont typeface="+mj-lt"/>
              <a:buAutoNum type="alphaLcPeriod"/>
            </a:pPr>
            <a:r>
              <a:rPr lang="pl-PL" sz="2400" dirty="0" smtClean="0"/>
              <a:t>samolotów </a:t>
            </a:r>
            <a:r>
              <a:rPr lang="pl-PL" sz="2400" dirty="0"/>
              <a:t>– nosiciele broni jądrowej</a:t>
            </a:r>
          </a:p>
          <a:p>
            <a:pPr marL="457200" indent="-457200">
              <a:spcAft>
                <a:spcPts val="0"/>
              </a:spcAft>
              <a:buFont typeface="+mj-lt"/>
              <a:buAutoNum type="alphaLcPeriod"/>
            </a:pPr>
            <a:r>
              <a:rPr lang="pl-PL" sz="2400" dirty="0" smtClean="0"/>
              <a:t>artylerii </a:t>
            </a:r>
            <a:r>
              <a:rPr lang="pl-PL" sz="2400" dirty="0"/>
              <a:t>lufowej</a:t>
            </a:r>
          </a:p>
          <a:p>
            <a:pPr marL="457200" indent="-457200">
              <a:spcAft>
                <a:spcPts val="0"/>
              </a:spcAft>
              <a:buFont typeface="+mj-lt"/>
              <a:buAutoNum type="alphaLcPeriod"/>
            </a:pPr>
            <a:r>
              <a:rPr lang="pl-PL" sz="2400" dirty="0" smtClean="0"/>
              <a:t>okrętów </a:t>
            </a:r>
            <a:r>
              <a:rPr lang="pl-PL" sz="2400" dirty="0"/>
              <a:t>podwodnych (rakiety, torpedy)</a:t>
            </a:r>
          </a:p>
          <a:p>
            <a:pPr marL="457200" indent="-457200">
              <a:spcAft>
                <a:spcPts val="0"/>
              </a:spcAft>
              <a:buFont typeface="+mj-lt"/>
              <a:buAutoNum type="alphaLcPeriod"/>
            </a:pPr>
            <a:r>
              <a:rPr lang="pl-PL" sz="2400" dirty="0" smtClean="0"/>
              <a:t>okrętów </a:t>
            </a:r>
            <a:r>
              <a:rPr lang="pl-PL" sz="2400" dirty="0"/>
              <a:t>nawodnych (rakiety, torpedy, bomby głębinowe)</a:t>
            </a:r>
          </a:p>
          <a:p>
            <a:pPr marL="457200" indent="-457200">
              <a:spcAft>
                <a:spcPts val="0"/>
              </a:spcAft>
              <a:buFont typeface="+mj-lt"/>
              <a:buAutoNum type="alphaLcPeriod"/>
            </a:pPr>
            <a:r>
              <a:rPr lang="pl-PL" sz="2400" dirty="0" smtClean="0"/>
              <a:t>min jądrowych.</a:t>
            </a:r>
            <a:endParaRPr lang="pl-PL" sz="2400" dirty="0"/>
          </a:p>
          <a:p>
            <a:pPr>
              <a:spcAft>
                <a:spcPts val="0"/>
              </a:spcAft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700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CAR BOMBA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	Najpotężniejszą </a:t>
            </a:r>
            <a:r>
              <a:rPr lang="pl-PL" dirty="0"/>
              <a:t>bombą jądrową (a dokładnie termojądrową) była Car Bomba (ang. </a:t>
            </a:r>
            <a:r>
              <a:rPr lang="pl-PL" dirty="0" err="1"/>
              <a:t>Tzar</a:t>
            </a:r>
            <a:r>
              <a:rPr lang="pl-PL" dirty="0"/>
              <a:t> lub Big Ivan). Eksplozji dokonał Związek Radziecki 30 października 1961 r. na wyspie Nowa Ziemia położonej na Morzu Arktycznym, na północnych krańcach obecnej Rosji.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149" y="3582275"/>
            <a:ext cx="4312692" cy="232296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28399" y="5322829"/>
            <a:ext cx="4857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https://www.youtube.com/watch?v=r-uA85Me3no</a:t>
            </a:r>
          </a:p>
        </p:txBody>
      </p:sp>
    </p:spTree>
    <p:extLst>
      <p:ext uri="{BB962C8B-B14F-4D97-AF65-F5344CB8AC3E}">
        <p14:creationId xmlns:p14="http://schemas.microsoft.com/office/powerpoint/2010/main" val="6213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ZJAWISKA TOWARZYSZĄCE WYBUCHOWI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3988" y="1626840"/>
            <a:ext cx="6501654" cy="427644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pl-PL" sz="2400" dirty="0"/>
              <a:t>błysk wybuchu jądrowego – promieniowanie świetlne – trwałe porażenie wzroku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pl-PL" sz="2400" dirty="0"/>
              <a:t>ognista kula- materia zamieniona w plazmę w wyniku oddziaływania wielomilionowo stopniowej temperatury( źródło promieniowania cieplnego)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pl-PL" sz="2400" dirty="0"/>
              <a:t>grzyb atomowy - wewnątrz kuli wytwarza się próżnia (w skutek wypalania się plazmy), ciągnąc za sobą ziemię i pył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pl-PL" sz="2400" dirty="0"/>
              <a:t>grzmot wybuchu </a:t>
            </a:r>
          </a:p>
          <a:p>
            <a:pPr marL="514350" indent="-514350">
              <a:buFont typeface="+mj-lt"/>
              <a:buAutoNum type="arabicPeriod"/>
            </a:pPr>
            <a:endParaRPr lang="pl-PL" sz="2400" dirty="0"/>
          </a:p>
        </p:txBody>
      </p:sp>
      <p:pic>
        <p:nvPicPr>
          <p:cNvPr id="5" name="Picture 8" descr="wybychjadrow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5670" y="935345"/>
            <a:ext cx="1584325" cy="187325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1" descr="300px-Trinity_explosion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70" y="2759209"/>
            <a:ext cx="28575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25085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9306" y="4683259"/>
            <a:ext cx="1512888" cy="1871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1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POTENCJAŁ NA ŚWIECIE</a:t>
            </a:r>
            <a:endParaRPr lang="pl-PL" b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2" y="1165543"/>
            <a:ext cx="8262955" cy="4276725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Siedlce, dn. 28.10.2019 r.</a:t>
            </a:r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449" y="4678680"/>
            <a:ext cx="7005814" cy="180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BIBLIOGRAFIA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5999" y="1516320"/>
            <a:ext cx="9127557" cy="427644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l-PL" dirty="0" smtClean="0"/>
              <a:t>M. </a:t>
            </a:r>
            <a:r>
              <a:rPr lang="pl-PL" dirty="0" err="1" smtClean="0"/>
              <a:t>Rojszczak</a:t>
            </a:r>
            <a:r>
              <a:rPr lang="pl-PL" dirty="0" smtClean="0"/>
              <a:t>, </a:t>
            </a:r>
            <a:r>
              <a:rPr lang="pl-PL" i="1" dirty="0" smtClean="0"/>
              <a:t>Broń Jądrowa. Boży Gniew.</a:t>
            </a:r>
            <a:r>
              <a:rPr lang="pl-PL" dirty="0" smtClean="0"/>
              <a:t> Wydanie 2001.</a:t>
            </a:r>
          </a:p>
          <a:p>
            <a:pPr marL="514350" indent="-514350">
              <a:buAutoNum type="arabicPeriod"/>
            </a:pPr>
            <a:r>
              <a:rPr lang="pl-PL" i="1" dirty="0">
                <a:hlinkClick r:id="rId2"/>
              </a:rPr>
              <a:t>http://</a:t>
            </a:r>
            <a:r>
              <a:rPr lang="pl-PL" i="1" dirty="0" smtClean="0">
                <a:hlinkClick r:id="rId2"/>
              </a:rPr>
              <a:t>www.bbc.co.uk/polish/specials/1439_global_nuclear/page8.shtml</a:t>
            </a:r>
            <a:endParaRPr lang="pl-PL" i="1" dirty="0" smtClean="0"/>
          </a:p>
          <a:p>
            <a:pPr marL="514350" indent="-514350">
              <a:buAutoNum type="arabicPeriod"/>
            </a:pPr>
            <a:r>
              <a:rPr lang="pl-PL" dirty="0"/>
              <a:t>J</a:t>
            </a:r>
            <a:r>
              <a:rPr lang="pl-PL" dirty="0" smtClean="0"/>
              <a:t>erzy </a:t>
            </a:r>
            <a:r>
              <a:rPr lang="pl-PL" dirty="0" err="1"/>
              <a:t>Kubowski</a:t>
            </a:r>
            <a:r>
              <a:rPr lang="pl-PL" dirty="0"/>
              <a:t> </a:t>
            </a:r>
            <a:r>
              <a:rPr lang="pl-PL" i="1" dirty="0"/>
              <a:t>Historia bomby atomowej</a:t>
            </a:r>
            <a:r>
              <a:rPr lang="pl-PL" dirty="0"/>
              <a:t>, </a:t>
            </a:r>
            <a:r>
              <a:rPr lang="pl-PL" dirty="0" smtClean="0"/>
              <a:t>Wyd</a:t>
            </a:r>
            <a:r>
              <a:rPr lang="pl-PL" dirty="0"/>
              <a:t>. </a:t>
            </a:r>
            <a:r>
              <a:rPr lang="pl-PL" dirty="0" smtClean="0"/>
              <a:t>2014.</a:t>
            </a:r>
            <a:endParaRPr lang="pl-PL" i="1" dirty="0" smtClean="0"/>
          </a:p>
          <a:p>
            <a:pPr marL="514350" indent="-514350">
              <a:buAutoNum type="arabicPeriod"/>
            </a:pP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72160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BROŃ JĄDROWA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6000" y="1163623"/>
            <a:ext cx="8747640" cy="4276440"/>
          </a:xfrm>
        </p:spPr>
        <p:txBody>
          <a:bodyPr/>
          <a:lstStyle/>
          <a:p>
            <a:pPr algn="just"/>
            <a:r>
              <a:rPr lang="pl-PL" sz="2400" dirty="0" smtClean="0"/>
              <a:t>	Broń jądrowa to środki walki, które wykorzystują energię wyzwalającą się podczas reakcji jądrowych o charakterze wybuchowym. </a:t>
            </a:r>
            <a:r>
              <a:rPr lang="pl-PL" sz="2400" dirty="0"/>
              <a:t>O</a:t>
            </a:r>
            <a:r>
              <a:rPr lang="pl-PL" sz="2400" dirty="0" smtClean="0"/>
              <a:t>prócz </a:t>
            </a:r>
            <a:r>
              <a:rPr lang="pl-PL" sz="2400" dirty="0"/>
              <a:t>długotrwałych następstw </a:t>
            </a:r>
            <a:r>
              <a:rPr lang="pl-PL" sz="2400" dirty="0" smtClean="0"/>
              <a:t>w </a:t>
            </a:r>
            <a:r>
              <a:rPr lang="pl-PL" sz="2400" dirty="0"/>
              <a:t>postaci skażenia radioaktywnego, </a:t>
            </a:r>
            <a:r>
              <a:rPr lang="pl-PL" sz="2400" dirty="0" smtClean="0"/>
              <a:t>broń ta prowadzi do natychmiastowych </a:t>
            </a:r>
            <a:r>
              <a:rPr lang="pl-PL" sz="2400" dirty="0"/>
              <a:t>i masowych </a:t>
            </a:r>
            <a:r>
              <a:rPr lang="pl-PL" sz="2400" dirty="0" smtClean="0"/>
              <a:t>zniszczeń.</a:t>
            </a:r>
          </a:p>
          <a:p>
            <a:pPr algn="just"/>
            <a:r>
              <a:rPr lang="pl-PL" sz="2400" dirty="0" smtClean="0"/>
              <a:t>	Pierwszy </a:t>
            </a:r>
            <a:r>
              <a:rPr lang="pl-PL" sz="2400" dirty="0"/>
              <a:t>raz broń jądrowa w celach bojowych została użyta podczas II wojny światowej. 6 sierpnia 1945 roku Stany Zjednoczone zrzuciły bombę atomową „Little Boy” z bombowca </a:t>
            </a:r>
            <a:r>
              <a:rPr lang="pl-PL" sz="2400" dirty="0" err="1"/>
              <a:t>Enola</a:t>
            </a:r>
            <a:r>
              <a:rPr lang="pl-PL" sz="2400" dirty="0"/>
              <a:t> Gay na japońskie miasto Hiroszima.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910" y="4278808"/>
            <a:ext cx="2598730" cy="2109429"/>
          </a:xfrm>
          <a:prstGeom prst="rect">
            <a:avLst/>
          </a:prstGeom>
        </p:spPr>
      </p:pic>
      <p:pic>
        <p:nvPicPr>
          <p:cNvPr id="7" name="Picture 8" descr="Littlebo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" y="4575669"/>
            <a:ext cx="3040971" cy="150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616380" y="6018905"/>
            <a:ext cx="196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Bomba „Little Boy”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17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6000" y="384326"/>
            <a:ext cx="8747640" cy="1081800"/>
          </a:xfrm>
        </p:spPr>
        <p:txBody>
          <a:bodyPr/>
          <a:lstStyle/>
          <a:p>
            <a:r>
              <a:rPr lang="pl-PL" b="1" dirty="0" smtClean="0"/>
              <a:t>KLASYFIKACJA BRONI JĄDROWEJ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Siedlce, dn. 28.10.2019 r.</a:t>
            </a:r>
            <a:endParaRPr lang="pl-PL"/>
          </a:p>
        </p:txBody>
      </p:sp>
      <p:grpSp>
        <p:nvGrpSpPr>
          <p:cNvPr id="7" name="Organization Chart 2"/>
          <p:cNvGrpSpPr>
            <a:grpSpLocks noChangeAspect="1"/>
          </p:cNvGrpSpPr>
          <p:nvPr/>
        </p:nvGrpSpPr>
        <p:grpSpPr bwMode="auto">
          <a:xfrm>
            <a:off x="682336" y="683879"/>
            <a:ext cx="8354968" cy="2970661"/>
            <a:chOff x="48" y="1213"/>
            <a:chExt cx="5130" cy="2596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3927913985"/>
                </p:ext>
              </p:extLst>
            </p:nvPr>
          </p:nvGraphicFramePr>
          <p:xfrm>
            <a:off x="48" y="1213"/>
            <a:ext cx="5130" cy="25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Picture 11" descr="ivy"/>
            <p:cNvSpPr>
              <a:spLocks noChangeAspect="1" noChangeArrowheads="1"/>
            </p:cNvSpPr>
            <p:nvPr/>
          </p:nvSpPr>
          <p:spPr bwMode="auto">
            <a:xfrm>
              <a:off x="465" y="2177"/>
              <a:ext cx="4200" cy="1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6" name="Obraz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3647" y="3280186"/>
            <a:ext cx="5495995" cy="28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BROŃ ATOMOWA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6000" y="1202422"/>
            <a:ext cx="8747640" cy="4276440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pl-PL" sz="2400" dirty="0" smtClean="0"/>
              <a:t>	Działanie </a:t>
            </a:r>
            <a:r>
              <a:rPr lang="pl-PL" sz="2400" dirty="0"/>
              <a:t>bomby atomowej polega na łańcuchowej reakcji rozszczepienia ciężkich jąder atomowych uranu bądź plutonu spowodowanej wytworzeniem masy nadkrytycznej materiału rozszczepialnego</a:t>
            </a:r>
            <a:r>
              <a:rPr lang="pl-PL" sz="2400" dirty="0" smtClean="0"/>
              <a:t>.</a:t>
            </a:r>
          </a:p>
          <a:p>
            <a:pPr algn="just">
              <a:spcAft>
                <a:spcPts val="0"/>
              </a:spcAft>
            </a:pPr>
            <a:r>
              <a:rPr lang="pl-PL" sz="2400" dirty="0" smtClean="0"/>
              <a:t>Bomba </a:t>
            </a:r>
            <a:r>
              <a:rPr lang="pl-PL" sz="2400" dirty="0"/>
              <a:t>atomowa może być jednocześnie wzmocniona, by </a:t>
            </a:r>
            <a:r>
              <a:rPr lang="pl-PL" sz="2400" dirty="0" smtClean="0"/>
              <a:t>miała </a:t>
            </a:r>
            <a:r>
              <a:rPr lang="pl-PL" sz="2400" dirty="0"/>
              <a:t>większą siłę wybuchu. Zbudowana jest podobnie jak zwykła bomba jądrowa, a główna różnica polega </a:t>
            </a:r>
            <a:r>
              <a:rPr lang="pl-PL" sz="2400" dirty="0" smtClean="0"/>
              <a:t>na umieszczeniu </a:t>
            </a:r>
            <a:r>
              <a:rPr lang="pl-PL" sz="2400" dirty="0"/>
              <a:t>w centrum materiału rozszczepialnego kilkanaście gramów mieszanki deuteru i trytu. Pozwala to na zwiększenie </a:t>
            </a:r>
            <a:r>
              <a:rPr lang="pl-PL" sz="2400" dirty="0" smtClean="0"/>
              <a:t>wydajności reakcji </a:t>
            </a:r>
            <a:r>
              <a:rPr lang="pl-PL" sz="2400" dirty="0"/>
              <a:t>rozszczepiania materiału rozszczepialnego przez dostarczenie dodatkowych neutronów z zainicjowanej syntezy nuklearnej. Jest to prosty przykład bomby dwustopniowej.</a:t>
            </a:r>
          </a:p>
        </p:txBody>
      </p:sp>
    </p:spTree>
    <p:extLst>
      <p:ext uri="{BB962C8B-B14F-4D97-AF65-F5344CB8AC3E}">
        <p14:creationId xmlns:p14="http://schemas.microsoft.com/office/powerpoint/2010/main" val="433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SCHEMAT LOTNICZEJ BOMBY ATOMOWEJ</a:t>
            </a:r>
            <a:endParaRPr lang="pl-PL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1320" y="1337948"/>
            <a:ext cx="3810000" cy="4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4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58120"/>
            <a:ext cx="9233640" cy="1081800"/>
          </a:xfrm>
        </p:spPr>
        <p:txBody>
          <a:bodyPr/>
          <a:lstStyle/>
          <a:p>
            <a:r>
              <a:rPr lang="pl-PL" b="1" dirty="0" smtClean="0"/>
              <a:t>BROŃ TERMOJĄDROWA (WODOROWA)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6000" y="1134183"/>
            <a:ext cx="8747640" cy="4276440"/>
          </a:xfrm>
        </p:spPr>
        <p:txBody>
          <a:bodyPr/>
          <a:lstStyle/>
          <a:p>
            <a:pPr algn="just"/>
            <a:r>
              <a:rPr lang="pl-PL" sz="2400" dirty="0" smtClean="0"/>
              <a:t>	Bomba </a:t>
            </a:r>
            <a:r>
              <a:rPr lang="pl-PL" sz="2400" dirty="0"/>
              <a:t>termojądrowa (wodorowa) jest zaawansowaną konstrukcją bomby dwustopniowej</a:t>
            </a:r>
            <a:r>
              <a:rPr lang="pl-PL" sz="2400" dirty="0" smtClean="0"/>
              <a:t>. Większość </a:t>
            </a:r>
            <a:r>
              <a:rPr lang="pl-PL" sz="2400" dirty="0"/>
              <a:t>energii takiej bomby pochodzi z zainicjowanej klasyczną bombą jądrową reakcji syntezy pierwiastków lekkich. Początkowo stosowano w bombach wodorowych pierwiastkowy deuter i tryt. Jednak stosunkowo </a:t>
            </a:r>
            <a:r>
              <a:rPr lang="pl-PL" sz="2400" dirty="0" smtClean="0"/>
              <a:t>krótki okres </a:t>
            </a:r>
            <a:r>
              <a:rPr lang="pl-PL" sz="2400" dirty="0"/>
              <a:t>połowicznego życia </a:t>
            </a:r>
            <a:r>
              <a:rPr lang="pl-PL" sz="2400" dirty="0" smtClean="0"/>
              <a:t>trytu (</a:t>
            </a:r>
            <a:r>
              <a:rPr lang="pl-PL" sz="2400" dirty="0"/>
              <a:t>12,26 lat</a:t>
            </a:r>
            <a:r>
              <a:rPr lang="pl-PL" sz="2400" dirty="0" smtClean="0"/>
              <a:t>) powodował</a:t>
            </a:r>
            <a:r>
              <a:rPr lang="pl-PL" sz="2400" dirty="0"/>
              <a:t>, że bomba taka nie nadawała się do przechowywania zbyt długo, gdyż traciła na mocy. Sposobem na pozbycie się tego problemu było </a:t>
            </a:r>
            <a:r>
              <a:rPr lang="pl-PL" sz="2400" dirty="0" smtClean="0"/>
              <a:t>generowanie trytu </a:t>
            </a:r>
            <a:r>
              <a:rPr lang="pl-PL" sz="2400" dirty="0"/>
              <a:t>już w trakcie eksplozji bomby. Jest on wtedy </a:t>
            </a:r>
            <a:r>
              <a:rPr lang="pl-PL" sz="2400" dirty="0" smtClean="0"/>
              <a:t>otrzymywany z </a:t>
            </a:r>
            <a:r>
              <a:rPr lang="pl-PL" sz="2400" dirty="0"/>
              <a:t>deuterku litu poprzez bombardowanie neutronami wytwarzanymi podczas reakcji </a:t>
            </a:r>
            <a:r>
              <a:rPr lang="pl-PL" sz="2400" dirty="0" smtClean="0"/>
              <a:t>rozszczepienia zwykłej </a:t>
            </a:r>
            <a:r>
              <a:rPr lang="pl-PL" sz="2400" dirty="0"/>
              <a:t>bomby atomowej</a:t>
            </a:r>
            <a:r>
              <a:rPr lang="pl-PL" sz="2400" dirty="0" smtClean="0"/>
              <a:t>. Proces </a:t>
            </a:r>
            <a:r>
              <a:rPr lang="pl-PL" sz="2400" dirty="0"/>
              <a:t>ten inicjuje syntezę termojądrową.</a:t>
            </a:r>
          </a:p>
        </p:txBody>
      </p:sp>
    </p:spTree>
    <p:extLst>
      <p:ext uri="{BB962C8B-B14F-4D97-AF65-F5344CB8AC3E}">
        <p14:creationId xmlns:p14="http://schemas.microsoft.com/office/powerpoint/2010/main" val="368643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UPROSZCZONA SEKWENCJA WYBUCHU BOMBY WODOROWEJ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5999" y="3988439"/>
            <a:ext cx="8747640" cy="2193997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pl-PL" sz="1600" dirty="0"/>
              <a:t>1.Bomba przed wybuchem</a:t>
            </a:r>
            <a:r>
              <a:rPr lang="pl-PL" sz="1600" dirty="0" smtClean="0"/>
              <a:t>.</a:t>
            </a:r>
          </a:p>
          <a:p>
            <a:pPr algn="just">
              <a:spcAft>
                <a:spcPts val="0"/>
              </a:spcAft>
            </a:pPr>
            <a:r>
              <a:rPr lang="pl-PL" sz="1600" dirty="0" smtClean="0"/>
              <a:t>2.Zapalniki </a:t>
            </a:r>
            <a:r>
              <a:rPr lang="pl-PL" sz="1600" dirty="0"/>
              <a:t>w pierwszym stopniu uruchamiają ściskanie plutonowego rdzenia, który staje się nadkrytyczny</a:t>
            </a:r>
            <a:r>
              <a:rPr lang="pl-PL" sz="1600" dirty="0" smtClean="0"/>
              <a:t>.</a:t>
            </a:r>
          </a:p>
          <a:p>
            <a:pPr algn="just">
              <a:spcAft>
                <a:spcPts val="0"/>
              </a:spcAft>
            </a:pPr>
            <a:r>
              <a:rPr lang="pl-PL" sz="1600" dirty="0" smtClean="0"/>
              <a:t>3.Rozszczepienie wywołuje emisję </a:t>
            </a:r>
            <a:r>
              <a:rPr lang="pl-PL" sz="1600" dirty="0"/>
              <a:t>promieniowania X, które naświetla piankę polistyrenową</a:t>
            </a:r>
            <a:r>
              <a:rPr lang="pl-PL" sz="1600" dirty="0" smtClean="0"/>
              <a:t>.</a:t>
            </a:r>
          </a:p>
          <a:p>
            <a:pPr algn="just">
              <a:spcAft>
                <a:spcPts val="0"/>
              </a:spcAft>
            </a:pPr>
            <a:r>
              <a:rPr lang="pl-PL" sz="1600" dirty="0" smtClean="0"/>
              <a:t>4.Pianka </a:t>
            </a:r>
            <a:r>
              <a:rPr lang="pl-PL" sz="1600" dirty="0"/>
              <a:t>polistyrenowa staje się plazmą, która ściska drugi stopień i powoduje zapłon </a:t>
            </a:r>
            <a:r>
              <a:rPr lang="pl-PL" sz="1600" dirty="0" smtClean="0"/>
              <a:t>plutonu: </a:t>
            </a:r>
            <a:r>
              <a:rPr lang="pl-PL" sz="1600" dirty="0"/>
              <a:t>reakcje rozszczepiania</a:t>
            </a:r>
            <a:r>
              <a:rPr lang="pl-PL" sz="1600" dirty="0" smtClean="0"/>
              <a:t>.</a:t>
            </a:r>
          </a:p>
          <a:p>
            <a:pPr algn="just">
              <a:spcAft>
                <a:spcPts val="0"/>
              </a:spcAft>
            </a:pPr>
            <a:r>
              <a:rPr lang="pl-PL" sz="1600" dirty="0" smtClean="0"/>
              <a:t>5.W </a:t>
            </a:r>
            <a:r>
              <a:rPr lang="pl-PL" sz="1600" dirty="0"/>
              <a:t>ściśniętym i rozgranym </a:t>
            </a:r>
            <a:r>
              <a:rPr lang="pl-PL" sz="1600" dirty="0" smtClean="0"/>
              <a:t>𝐿𝑖𝐷 zaczyna </a:t>
            </a:r>
            <a:r>
              <a:rPr lang="pl-PL" sz="1600" dirty="0"/>
              <a:t>się synteza. Strumień neutronów inicjuje reakcje rozszczepienia w osłonie. Pojawia się kula ognia.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57" y="1339920"/>
            <a:ext cx="64103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8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BROŃ NEUTRONOWA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6000" y="1229718"/>
            <a:ext cx="8747640" cy="4276440"/>
          </a:xfrm>
        </p:spPr>
        <p:txBody>
          <a:bodyPr/>
          <a:lstStyle/>
          <a:p>
            <a:pPr algn="just"/>
            <a:r>
              <a:rPr lang="pl-PL" sz="2400" dirty="0" smtClean="0"/>
              <a:t>	Bomba </a:t>
            </a:r>
            <a:r>
              <a:rPr lang="pl-PL" sz="2400" dirty="0"/>
              <a:t>neutronowa jest zbudowana podobnie do bomby termojądrowej. </a:t>
            </a:r>
            <a:r>
              <a:rPr lang="pl-PL" sz="2400" dirty="0" smtClean="0"/>
              <a:t>Różnicę stanowi </a:t>
            </a:r>
            <a:r>
              <a:rPr lang="pl-PL" sz="2400" dirty="0"/>
              <a:t>brak powierzchni ekranującej neutrony, czyli </a:t>
            </a:r>
            <a:r>
              <a:rPr lang="pl-PL" sz="2400" dirty="0" smtClean="0"/>
              <a:t>brak reflektora</a:t>
            </a:r>
            <a:r>
              <a:rPr lang="pl-PL" sz="2400" dirty="0"/>
              <a:t>. Siła </a:t>
            </a:r>
            <a:r>
              <a:rPr lang="pl-PL" sz="2400" dirty="0" smtClean="0"/>
              <a:t>wybuchu bomby </a:t>
            </a:r>
            <a:r>
              <a:rPr lang="pl-PL" sz="2400" dirty="0"/>
              <a:t>neutronowej jest </a:t>
            </a:r>
            <a:r>
              <a:rPr lang="pl-PL" sz="2400" dirty="0" smtClean="0"/>
              <a:t>mała w </a:t>
            </a:r>
            <a:r>
              <a:rPr lang="pl-PL" sz="2400" dirty="0"/>
              <a:t>stosunku do bomb atomowych oraz skażenie radioaktywne </a:t>
            </a:r>
            <a:r>
              <a:rPr lang="pl-PL" sz="2400" dirty="0" smtClean="0"/>
              <a:t>terenu jest </a:t>
            </a:r>
            <a:r>
              <a:rPr lang="pl-PL" sz="2400" dirty="0"/>
              <a:t>niewielkie. </a:t>
            </a:r>
            <a:r>
              <a:rPr lang="pl-PL" sz="2400" dirty="0" smtClean="0"/>
              <a:t>Jednak najgroźniejsza </a:t>
            </a:r>
            <a:r>
              <a:rPr lang="pl-PL" sz="2400" dirty="0"/>
              <a:t>podczas wybuchu tej bomby jest </a:t>
            </a:r>
            <a:r>
              <a:rPr lang="pl-PL" sz="2400" dirty="0" smtClean="0"/>
              <a:t>intensywność </a:t>
            </a:r>
            <a:r>
              <a:rPr lang="pl-PL" sz="2400" dirty="0"/>
              <a:t>promieniowania przenikliwego w postaci neutronów powstających w wyniku reakcji syntezy deuteru i trytu. </a:t>
            </a:r>
            <a:r>
              <a:rPr lang="pl-PL" sz="2400" dirty="0" smtClean="0"/>
              <a:t>Wytworzone w </a:t>
            </a:r>
            <a:r>
              <a:rPr lang="pl-PL" sz="2400" dirty="0"/>
              <a:t>ten sposób wysokoenergetyczne neutrony z łatwością przenikają przez większość przeszkód, typu budynki</a:t>
            </a:r>
            <a:r>
              <a:rPr lang="pl-PL" sz="2400" dirty="0" smtClean="0"/>
              <a:t>, pojazdy, ale są </a:t>
            </a:r>
            <a:r>
              <a:rPr lang="pl-PL" sz="2400" dirty="0"/>
              <a:t>śmiertelnie niebezpieczne dla organizmów żywych. Użycie takiej bomby pozwala na eliminację życia biologicznego bez niszczenia infrastruktury naziemnej bombardowanego obszaru.</a:t>
            </a:r>
          </a:p>
        </p:txBody>
      </p:sp>
    </p:spTree>
    <p:extLst>
      <p:ext uri="{BB962C8B-B14F-4D97-AF65-F5344CB8AC3E}">
        <p14:creationId xmlns:p14="http://schemas.microsoft.com/office/powerpoint/2010/main" val="175712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DZIAŁANIA BRONI JĄDROWEJ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" y="1792769"/>
            <a:ext cx="9720262" cy="4687406"/>
          </a:xfrm>
        </p:spPr>
        <p:txBody>
          <a:bodyPr numCol="2"/>
          <a:lstStyle/>
          <a:p>
            <a:pPr marL="723900" indent="-457200">
              <a:spcAft>
                <a:spcPts val="0"/>
              </a:spcAft>
            </a:pPr>
            <a:r>
              <a:rPr lang="pl-PL" sz="2400" dirty="0"/>
              <a:t>Rodzaje wybuchów </a:t>
            </a:r>
            <a:r>
              <a:rPr lang="pl-PL" sz="2400" dirty="0" smtClean="0"/>
              <a:t>jądrowych:</a:t>
            </a:r>
          </a:p>
          <a:p>
            <a:pPr marL="723900" indent="-457200">
              <a:spcAft>
                <a:spcPts val="0"/>
              </a:spcAft>
            </a:pPr>
            <a:endParaRPr lang="pl-PL" sz="2400" dirty="0" smtClean="0"/>
          </a:p>
          <a:p>
            <a:pPr marL="723900" indent="-457200"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/>
              <a:t>na </a:t>
            </a:r>
            <a:r>
              <a:rPr lang="pl-PL" sz="2400" dirty="0"/>
              <a:t>dużej wysokości:</a:t>
            </a:r>
          </a:p>
          <a:p>
            <a:pPr marL="723900" lvl="1" indent="-457200"/>
            <a:r>
              <a:rPr lang="pl-PL" sz="2060" dirty="0"/>
              <a:t>Troposferyczne (wysokość 10 – 15 km)</a:t>
            </a:r>
          </a:p>
          <a:p>
            <a:pPr marL="723900" lvl="1" indent="-457200"/>
            <a:r>
              <a:rPr lang="pl-PL" sz="2060" dirty="0"/>
              <a:t>Stratosferyczne (wysokość 15 – 50 km)</a:t>
            </a:r>
          </a:p>
          <a:p>
            <a:pPr marL="723900" lvl="1" indent="-457200"/>
            <a:r>
              <a:rPr lang="pl-PL" sz="2060" dirty="0"/>
              <a:t>Jonosferyczne (wysokość 50 – 150 km)</a:t>
            </a:r>
          </a:p>
          <a:p>
            <a:pPr marL="723900" lvl="1" indent="-457200"/>
            <a:r>
              <a:rPr lang="pl-PL" sz="2060" dirty="0"/>
              <a:t>Kosmiczne (wysokość ponad 150 </a:t>
            </a:r>
            <a:r>
              <a:rPr lang="pl-PL" sz="2060" dirty="0" smtClean="0"/>
              <a:t>km)</a:t>
            </a:r>
          </a:p>
          <a:p>
            <a:pPr marL="723900" indent="-457200"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/>
              <a:t>powietrzny</a:t>
            </a:r>
            <a:r>
              <a:rPr lang="pl-PL" sz="2400" dirty="0"/>
              <a:t>:</a:t>
            </a:r>
          </a:p>
          <a:p>
            <a:pPr marL="723900" lvl="1" indent="-457200"/>
            <a:r>
              <a:rPr lang="pl-PL" sz="2060" dirty="0"/>
              <a:t>Wysoki</a:t>
            </a:r>
          </a:p>
          <a:p>
            <a:pPr marL="723900" lvl="1" indent="-457200"/>
            <a:r>
              <a:rPr lang="pl-PL" sz="2060" dirty="0" smtClean="0"/>
              <a:t>Niski</a:t>
            </a:r>
          </a:p>
          <a:p>
            <a:pPr marL="723900" indent="-457200">
              <a:spcAft>
                <a:spcPts val="0"/>
              </a:spcAft>
              <a:buFont typeface="+mj-lt"/>
              <a:buAutoNum type="arabicPeriod"/>
            </a:pPr>
            <a:endParaRPr lang="pl-PL" sz="2400" dirty="0" smtClean="0"/>
          </a:p>
          <a:p>
            <a:pPr marL="723900" indent="-457200">
              <a:spcAft>
                <a:spcPts val="0"/>
              </a:spcAft>
              <a:buFont typeface="+mj-lt"/>
              <a:buAutoNum type="arabicPeriod"/>
            </a:pPr>
            <a:endParaRPr lang="pl-PL" sz="2400" dirty="0" smtClean="0"/>
          </a:p>
          <a:p>
            <a:pPr marL="723900" indent="-457200">
              <a:spcAft>
                <a:spcPts val="0"/>
              </a:spcAft>
              <a:buFont typeface="+mj-lt"/>
              <a:buAutoNum type="arabicPeriod"/>
            </a:pPr>
            <a:endParaRPr lang="pl-PL" sz="2400" dirty="0"/>
          </a:p>
          <a:p>
            <a:pPr marL="723900" indent="-457200">
              <a:spcAft>
                <a:spcPts val="0"/>
              </a:spcAft>
              <a:buFont typeface="+mj-lt"/>
              <a:buAutoNum type="arabicPeriod"/>
            </a:pPr>
            <a:endParaRPr lang="pl-PL" sz="2400" dirty="0"/>
          </a:p>
          <a:p>
            <a:pPr marL="723900" indent="-457200"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/>
              <a:t>naziemny</a:t>
            </a:r>
          </a:p>
          <a:p>
            <a:pPr marL="723900" indent="-457200"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/>
              <a:t>nawodny</a:t>
            </a:r>
            <a:endParaRPr lang="pl-PL" sz="2400" dirty="0"/>
          </a:p>
          <a:p>
            <a:pPr marL="723900" indent="-457200"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/>
              <a:t>podziemny</a:t>
            </a:r>
            <a:r>
              <a:rPr lang="pl-PL" sz="2400" dirty="0"/>
              <a:t>:</a:t>
            </a:r>
          </a:p>
          <a:p>
            <a:pPr marL="723900" lvl="1" indent="-457200"/>
            <a:r>
              <a:rPr lang="pl-PL" sz="2060" dirty="0"/>
              <a:t>otwarty (głębokość 7 – 350 metrów)</a:t>
            </a:r>
          </a:p>
          <a:p>
            <a:pPr marL="723900" lvl="1" indent="-457200"/>
            <a:r>
              <a:rPr lang="pl-PL" sz="2060" dirty="0"/>
              <a:t>zakryty (głębokość do 1100 metrów) – kamuflażowy</a:t>
            </a:r>
          </a:p>
          <a:p>
            <a:pPr marL="723900" indent="-457200"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/>
              <a:t>podwodny</a:t>
            </a:r>
            <a:endParaRPr lang="pl-PL" sz="2400" dirty="0"/>
          </a:p>
          <a:p>
            <a:pPr marL="723900" indent="-457200"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/>
              <a:t>na </a:t>
            </a:r>
            <a:r>
              <a:rPr lang="pl-PL" sz="2400" dirty="0"/>
              <a:t>przeszkodzie wodnej (głębokość akwenu do 10 metrów)</a:t>
            </a:r>
          </a:p>
          <a:p>
            <a:pPr marL="723900" indent="-457200">
              <a:spcAft>
                <a:spcPts val="0"/>
              </a:spcAft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531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462</Words>
  <Application>Microsoft Office PowerPoint</Application>
  <PresentationFormat>Niestandardowy</PresentationFormat>
  <Paragraphs>91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Microsoft YaHei</vt:lpstr>
      <vt:lpstr>Arial</vt:lpstr>
      <vt:lpstr>Calibri</vt:lpstr>
      <vt:lpstr>Lucida Sans Unicode</vt:lpstr>
      <vt:lpstr>Mangal</vt:lpstr>
      <vt:lpstr>Tahoma</vt:lpstr>
      <vt:lpstr>Times New Roman</vt:lpstr>
      <vt:lpstr>Domyślnie</vt:lpstr>
      <vt:lpstr>Prezentacja programu PowerPoint</vt:lpstr>
      <vt:lpstr>BROŃ JĄDROWA</vt:lpstr>
      <vt:lpstr>KLASYFIKACJA BRONI JĄDROWEJ</vt:lpstr>
      <vt:lpstr>BROŃ ATOMOWA</vt:lpstr>
      <vt:lpstr>SCHEMAT LOTNICZEJ BOMBY ATOMOWEJ</vt:lpstr>
      <vt:lpstr>BROŃ TERMOJĄDROWA (WODOROWA)</vt:lpstr>
      <vt:lpstr>UPROSZCZONA SEKWENCJA WYBUCHU BOMBY WODOROWEJ</vt:lpstr>
      <vt:lpstr>BROŃ NEUTRONOWA</vt:lpstr>
      <vt:lpstr>DZIAŁANIA BRONI JĄDROWEJ</vt:lpstr>
      <vt:lpstr>CZYNNIKI RAŻENIA BRONI JĄDROWEJ</vt:lpstr>
      <vt:lpstr>ŁADUNKI JĄDROWE</vt:lpstr>
      <vt:lpstr>BROŃ JĄDROWA</vt:lpstr>
      <vt:lpstr>CAR BOMBA</vt:lpstr>
      <vt:lpstr>ZJAWISKA TOWARZYSZĄCE WYBUCHOWI</vt:lpstr>
      <vt:lpstr>POTENCJAŁ NA ŚWIECIE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ZABEZPIECZENIA WYKOPÓW SZWROKOPRZESTRZENNYCH.</dc:title>
  <dc:creator>Emil Strzaliński</dc:creator>
  <cp:lastModifiedBy>Admin</cp:lastModifiedBy>
  <cp:revision>48</cp:revision>
  <dcterms:created xsi:type="dcterms:W3CDTF">2019-03-26T19:08:47Z</dcterms:created>
  <dcterms:modified xsi:type="dcterms:W3CDTF">2020-02-26T18:14:13Z</dcterms:modified>
</cp:coreProperties>
</file>