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27"/>
  </p:notesMasterIdLst>
  <p:handoutMasterIdLst>
    <p:handoutMasterId r:id="rId28"/>
  </p:handoutMasterIdLst>
  <p:sldIdLst>
    <p:sldId id="261" r:id="rId2"/>
    <p:sldId id="365" r:id="rId3"/>
    <p:sldId id="353" r:id="rId4"/>
    <p:sldId id="351" r:id="rId5"/>
    <p:sldId id="355" r:id="rId6"/>
    <p:sldId id="354" r:id="rId7"/>
    <p:sldId id="356" r:id="rId8"/>
    <p:sldId id="358" r:id="rId9"/>
    <p:sldId id="364" r:id="rId10"/>
    <p:sldId id="359" r:id="rId11"/>
    <p:sldId id="357" r:id="rId12"/>
    <p:sldId id="361" r:id="rId13"/>
    <p:sldId id="362" r:id="rId14"/>
    <p:sldId id="363" r:id="rId15"/>
    <p:sldId id="360" r:id="rId16"/>
    <p:sldId id="366" r:id="rId17"/>
    <p:sldId id="367" r:id="rId18"/>
    <p:sldId id="368" r:id="rId19"/>
    <p:sldId id="369" r:id="rId20"/>
    <p:sldId id="370" r:id="rId21"/>
    <p:sldId id="372" r:id="rId22"/>
    <p:sldId id="373" r:id="rId23"/>
    <p:sldId id="371" r:id="rId24"/>
    <p:sldId id="374" r:id="rId25"/>
    <p:sldId id="323" r:id="rId26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2" initials="S" lastIdx="1" clrIdx="0">
    <p:extLst>
      <p:ext uri="{19B8F6BF-5375-455C-9EA6-DF929625EA0E}">
        <p15:presenceInfo xmlns:p15="http://schemas.microsoft.com/office/powerpoint/2012/main" userId="S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6404" autoAdjust="0"/>
  </p:normalViewPr>
  <p:slideViewPr>
    <p:cSldViewPr snapToGrid="0" showGuides="1">
      <p:cViewPr varScale="1">
        <p:scale>
          <a:sx n="69" d="100"/>
          <a:sy n="69" d="100"/>
        </p:scale>
        <p:origin x="1620" y="72"/>
      </p:cViewPr>
      <p:guideLst>
        <p:guide orient="horz" pos="213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35" y="7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22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B210-0844-4B64-9E34-33EA655861C8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8" y="942975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22" y="942975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55D6D-B8D2-4AE2-98DA-1F0F76190C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38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22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15AC0-A604-47BD-A40C-5C54DC50D32C}" type="datetimeFigureOut">
              <a:rPr lang="pl-PL" smtClean="0"/>
              <a:t>20.03.2020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76788"/>
            <a:ext cx="5486400" cy="39084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8" y="942975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22" y="942975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E6C6-A6C4-4FE1-9C67-FDDD101B5A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164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88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9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121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8621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6788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77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2581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797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7761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318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43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77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697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5197EDA-303E-4D02-93E5-DBDF2709ADE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8850" y="436986"/>
            <a:ext cx="8045449" cy="16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570B920-08FB-44B6-979D-6BB8637C6ED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" y="41367"/>
            <a:ext cx="875406" cy="12580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253C876-4D61-402D-B317-1ACFED90E44B}"/>
              </a:ext>
            </a:extLst>
          </p:cNvPr>
          <p:cNvSpPr txBox="1"/>
          <p:nvPr userDrawn="1"/>
        </p:nvSpPr>
        <p:spPr>
          <a:xfrm>
            <a:off x="3971366" y="95112"/>
            <a:ext cx="51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pl-PL" sz="1800" b="1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batalion lekkiej piechoty</a:t>
            </a:r>
            <a:endParaRPr lang="pl-PL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67544" y="1484784"/>
            <a:ext cx="8208912" cy="13423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CEREMONIAŁ WOJSKOWY SZ RP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REGULAMIN MUSZTRY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503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C115867-3D48-4513-BC0C-864AB46E4A62}"/>
              </a:ext>
            </a:extLst>
          </p:cNvPr>
          <p:cNvSpPr/>
          <p:nvPr/>
        </p:nvSpPr>
        <p:spPr>
          <a:xfrm>
            <a:off x="1480624" y="3945713"/>
            <a:ext cx="688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Ponadto w wystąpieniach indywidualnych oraz w szyku podczas zajęć bez broni żołnierz może - wykonawszy komendę „SPOCZNIJ" w sposób wyżej opisany - przyjmować postawę swobodną w rozkroku oraz krzyżować ręce z tyłu tułowia. Za zezwoleniem dowódcy może także chwilowo opuścić szyk.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54A6402-7306-4E2F-9579-BF4AC6FF40D0}"/>
              </a:ext>
            </a:extLst>
          </p:cNvPr>
          <p:cNvSpPr/>
          <p:nvPr/>
        </p:nvSpPr>
        <p:spPr>
          <a:xfrm>
            <a:off x="1153550" y="1261401"/>
            <a:ext cx="7540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razie potrzeby poprawia umundurowanie i oporządzenie, a także równanie i krycie. Jeżeli przez dłuższy czas pozostaje w postawie swobodnej, może zmienić położenie nóg w ten sposób, że cofa lewą do prawej, a następnie wysuwa prawą i odwrotnie. </a:t>
            </a:r>
          </a:p>
        </p:txBody>
      </p:sp>
    </p:spTree>
    <p:extLst>
      <p:ext uri="{BB962C8B-B14F-4D97-AF65-F5344CB8AC3E}">
        <p14:creationId xmlns:p14="http://schemas.microsoft.com/office/powerpoint/2010/main" val="13674221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0CD3DE7-90E7-4DFA-95F5-F2A700DE538D}"/>
              </a:ext>
            </a:extLst>
          </p:cNvPr>
          <p:cNvSpPr txBox="1"/>
          <p:nvPr/>
        </p:nvSpPr>
        <p:spPr>
          <a:xfrm>
            <a:off x="1058697" y="863476"/>
            <a:ext cx="7560840" cy="1964512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360000" lvl="0" indent="-457200">
              <a:lnSpc>
                <a:spcPct val="150000"/>
              </a:lnSpc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2. ZASADY ORGANIZOWANIA I PRZEBIEG UROCZYSTOŚCI ZGODNIE Z CEREMONIAŁEM WOJSKOWYM SZ RP.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24A287D-4763-4BA6-B0EE-081F3E33B556}"/>
              </a:ext>
            </a:extLst>
          </p:cNvPr>
          <p:cNvSpPr/>
          <p:nvPr/>
        </p:nvSpPr>
        <p:spPr>
          <a:xfrm>
            <a:off x="604911" y="3091757"/>
            <a:ext cx="8201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Ceremoniał Wojskowy Sił Zbrojnych Rzeczypospolitej Polskiej” jest kodeksem postępowania oraz zbiorem zasad i form, określających zespołowe i indywidualne zachowanie żołnierzy oraz osób cywilnych biorących udział w uroczystościach państwowych, wojskowych oraz o charakterze patriotycznym, patriotyczno-religijnym lub religijnym, organizowanych z udziałem wojskowej asysty honorowej.</a:t>
            </a:r>
          </a:p>
        </p:txBody>
      </p:sp>
    </p:spTree>
    <p:extLst>
      <p:ext uri="{BB962C8B-B14F-4D97-AF65-F5344CB8AC3E}">
        <p14:creationId xmlns:p14="http://schemas.microsoft.com/office/powerpoint/2010/main" val="315728462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D62E20-5997-4AF7-8E0F-DDFF80F0BEDB}"/>
              </a:ext>
            </a:extLst>
          </p:cNvPr>
          <p:cNvSpPr/>
          <p:nvPr/>
        </p:nvSpPr>
        <p:spPr>
          <a:xfrm>
            <a:off x="586249" y="2055967"/>
            <a:ext cx="82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Prezentuje on przebieg uroczystości organizowanych zgodnie z polską tradycją, zwyczajami i wymogami protokołu dyplomatycznego, ujednolica zasady ich organizacji oraz umożliwia sprawne przeprowadzenie z uwzględnieniem przepisów zawartych w regulaminach Sił Zbrojnych Rzeczypospolitej Polskiej.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6B202A3-EDC0-40F1-BBE4-59FF2A143C86}"/>
              </a:ext>
            </a:extLst>
          </p:cNvPr>
          <p:cNvSpPr/>
          <p:nvPr/>
        </p:nvSpPr>
        <p:spPr>
          <a:xfrm>
            <a:off x="1019908" y="4655577"/>
            <a:ext cx="7104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Opisuje przebieg uroczystości z udziałem wojskowej asysty honorowej, która może występować w zróżnicowanym składzie w zależności od charakteru uroczystości, miejsca jej przebiegu oraz rangi.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A6610D4-7472-4BF1-BC78-17D13DD2A065}"/>
              </a:ext>
            </a:extLst>
          </p:cNvPr>
          <p:cNvSpPr txBox="1"/>
          <p:nvPr/>
        </p:nvSpPr>
        <p:spPr>
          <a:xfrm>
            <a:off x="1315616" y="1141567"/>
            <a:ext cx="643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Ceremoniał Wojskowy Sił Zbrojnych RP</a:t>
            </a:r>
          </a:p>
        </p:txBody>
      </p:sp>
    </p:spTree>
    <p:extLst>
      <p:ext uri="{BB962C8B-B14F-4D97-AF65-F5344CB8AC3E}">
        <p14:creationId xmlns:p14="http://schemas.microsoft.com/office/powerpoint/2010/main" val="81445640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016232-0492-4353-AE6C-269F1E2F473B}"/>
              </a:ext>
            </a:extLst>
          </p:cNvPr>
          <p:cNvSpPr/>
          <p:nvPr/>
        </p:nvSpPr>
        <p:spPr>
          <a:xfrm>
            <a:off x="583810" y="4782291"/>
            <a:ext cx="8398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Odgrywa ważną rolę w wychowaniu patriotycznym oraz szkoleniu wojskowym, jednoczy środowisko żołnierskie oraz umacnia poczucie więzi wojska ze społeczeństwem.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33A5F50-F96C-4730-80B8-5B4737BBA3CE}"/>
              </a:ext>
            </a:extLst>
          </p:cNvPr>
          <p:cNvSpPr/>
          <p:nvPr/>
        </p:nvSpPr>
        <p:spPr>
          <a:xfrm>
            <a:off x="1146518" y="1320799"/>
            <a:ext cx="7624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Określa charakter tych uroczystości, wskazuje i systematyzuje sposoby ich organizowania i prowadzenia oraz nadaje im jednolitą formę organizacyjną.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3C139D6-2032-440A-B0E1-D2D53AECDFBD}"/>
              </a:ext>
            </a:extLst>
          </p:cNvPr>
          <p:cNvSpPr/>
          <p:nvPr/>
        </p:nvSpPr>
        <p:spPr>
          <a:xfrm>
            <a:off x="970672" y="3128917"/>
            <a:ext cx="762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Zawiera także głębokie treści patriotyczne, nawiązujące do chlubnych, wielowiekowych tradycji oręża polskiego, stanowiąc ważny czynnik kształtujący postawy żołnierzy. </a:t>
            </a:r>
          </a:p>
        </p:txBody>
      </p:sp>
    </p:spTree>
    <p:extLst>
      <p:ext uri="{BB962C8B-B14F-4D97-AF65-F5344CB8AC3E}">
        <p14:creationId xmlns:p14="http://schemas.microsoft.com/office/powerpoint/2010/main" val="4354735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85410A1-6577-4F33-A4ED-AC47DA53653A}"/>
              </a:ext>
            </a:extLst>
          </p:cNvPr>
          <p:cNvSpPr/>
          <p:nvPr/>
        </p:nvSpPr>
        <p:spPr>
          <a:xfrm>
            <a:off x="633190" y="3816336"/>
            <a:ext cx="8197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uroczystościach państwowych, wojskowych, patriotycznych i patriotycznoreligijnych może uczestniczyć </a:t>
            </a:r>
            <a:r>
              <a:rPr lang="pl-PL" sz="2400" b="1" dirty="0"/>
              <a:t>wojskowa asysta honorowa</a:t>
            </a:r>
            <a:r>
              <a:rPr lang="pl-PL" sz="2400" dirty="0"/>
              <a:t>. Jej udział stanowi ważny element oprawy ceremonialnej tych uroczystości, ma także na celu nadanie im odpowiedniej rangi oraz podniosłego charakteru . Wojskowa asysta honorowa nie może jednak uczestniczyć w przedsięwzięciach mających charakter polityczny.</a:t>
            </a:r>
          </a:p>
        </p:txBody>
      </p:sp>
      <p:pic>
        <p:nvPicPr>
          <p:cNvPr id="4" name="Picture 6" descr="Znalezione obrazy dla zapytania śpiewanie hymnu wojsko">
            <a:extLst>
              <a:ext uri="{FF2B5EF4-FFF2-40B4-BE49-F238E27FC236}">
                <a16:creationId xmlns:a16="http://schemas.microsoft.com/office/drawing/2014/main" id="{BFF67CAE-426B-4367-BF8A-6BB15133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54" y="841402"/>
            <a:ext cx="3791133" cy="28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333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BC43A2B-63AD-4394-9EF4-0C33955D637B}"/>
              </a:ext>
            </a:extLst>
          </p:cNvPr>
          <p:cNvSpPr/>
          <p:nvPr/>
        </p:nvSpPr>
        <p:spPr>
          <a:xfrm>
            <a:off x="868609" y="4060070"/>
            <a:ext cx="794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Wojskową asystę honorową może stanowić: kompania honorowa, pododdział honorowy z pocztem sztandarowym lub bez pocztu sztandarowego, orkiestra wojskowa (trębacz, werblista), poczet sztandarowy (flagowy, banderowy, proporcowy, buńczuka, trąbki), posterunek honorowy (oficerski, podoficerski, żołnierski, z bronią lub bez broni).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7F22259-8CA3-452D-9BB2-5E999AC8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791849"/>
            <a:ext cx="5900192" cy="33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6046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5508B2A-1D40-4895-A63D-B2164221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4" y="3900196"/>
            <a:ext cx="9004572" cy="2475191"/>
          </a:xfrm>
          <a:prstGeom prst="rect">
            <a:avLst/>
          </a:prstGeom>
        </p:spPr>
      </p:pic>
      <p:pic>
        <p:nvPicPr>
          <p:cNvPr id="4" name="Picture 2" descr="Znalezione obrazy dla zapytania baczność">
            <a:extLst>
              <a:ext uri="{FF2B5EF4-FFF2-40B4-BE49-F238E27FC236}">
                <a16:creationId xmlns:a16="http://schemas.microsoft.com/office/drawing/2014/main" id="{E6FABE59-3CEA-4D05-AFC8-83C12071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46" y="803512"/>
            <a:ext cx="4957707" cy="30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190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DED3D48-F3A3-471B-BDE8-0E28ACA5904D}"/>
              </a:ext>
            </a:extLst>
          </p:cNvPr>
          <p:cNvSpPr txBox="1"/>
          <p:nvPr/>
        </p:nvSpPr>
        <p:spPr>
          <a:xfrm>
            <a:off x="1231642" y="1040363"/>
            <a:ext cx="7212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Wybrane symbole i oznaczenia występujące podczas uroczystości zgodnie z ceremoniałem: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FF7B6B-55D9-401B-9BB0-6AD9B57FA132}"/>
              </a:ext>
            </a:extLst>
          </p:cNvPr>
          <p:cNvSpPr txBox="1"/>
          <p:nvPr/>
        </p:nvSpPr>
        <p:spPr>
          <a:xfrm>
            <a:off x="1231642" y="2206690"/>
            <a:ext cx="6830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Flaga państwowa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Sztandar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Proporzec Prezydenta Rzeczpospolitej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Poczty sztandarowe innych organizacji. 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0B38FC-04B3-49DD-A64A-CBD7AE800C8E}"/>
              </a:ext>
            </a:extLst>
          </p:cNvPr>
          <p:cNvSpPr txBox="1"/>
          <p:nvPr/>
        </p:nvSpPr>
        <p:spPr>
          <a:xfrm>
            <a:off x="1299287" y="3858781"/>
            <a:ext cx="66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Pieśni i sygnały wykonywane podczas uroczystości:</a:t>
            </a:r>
            <a:endParaRPr lang="pl-PL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5BF03-F711-4A0F-8F19-25A43F6619F8}"/>
              </a:ext>
            </a:extLst>
          </p:cNvPr>
          <p:cNvSpPr txBox="1"/>
          <p:nvPr/>
        </p:nvSpPr>
        <p:spPr>
          <a:xfrm>
            <a:off x="1119675" y="4617309"/>
            <a:ext cx="669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Hymn Państwowy Rzeczpospolitej Polskiej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Pieśń Reprezentacyjna Wojska Polskiego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„Hasło Wojska Polskiego”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„Służba Wartownicza”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„Śpij Kolego”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„Cisza”</a:t>
            </a:r>
          </a:p>
        </p:txBody>
      </p:sp>
    </p:spTree>
    <p:extLst>
      <p:ext uri="{BB962C8B-B14F-4D97-AF65-F5344CB8AC3E}">
        <p14:creationId xmlns:p14="http://schemas.microsoft.com/office/powerpoint/2010/main" val="419997006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A44FAD8-4A5C-4E78-BA78-E783D6FAB076}"/>
              </a:ext>
            </a:extLst>
          </p:cNvPr>
          <p:cNvSpPr/>
          <p:nvPr/>
        </p:nvSpPr>
        <p:spPr>
          <a:xfrm>
            <a:off x="307554" y="1286111"/>
            <a:ext cx="4818574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algn="ctr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3000" b="1" dirty="0">
                <a:solidFill>
                  <a:srgbClr val="000000"/>
                </a:solidFill>
                <a:latin typeface="Arial" charset="0"/>
                <a:cs typeface="Arial" charset="0"/>
              </a:rPr>
              <a:t>Flagą państwową Rzeczypospolitej Polskiej</a:t>
            </a:r>
            <a:r>
              <a:rPr lang="pl-PL" sz="3000" dirty="0">
                <a:solidFill>
                  <a:srgbClr val="000000"/>
                </a:solidFill>
                <a:latin typeface="Arial" charset="0"/>
                <a:cs typeface="Arial" charset="0"/>
              </a:rPr>
              <a:t> jest prostokątny płat tkaniny o barwach Rzeczypospolitej Polskiej, umieszczony na maszcie.</a:t>
            </a:r>
          </a:p>
          <a:p>
            <a:pPr marL="96838" lvl="1" algn="ctr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000" dirty="0">
                <a:solidFill>
                  <a:srgbClr val="000000"/>
                </a:solidFill>
                <a:latin typeface="Arial" charset="0"/>
                <a:cs typeface="Arial" charset="0"/>
              </a:rPr>
              <a:t>Zgodnie z załącznikiem nr.3 do Ustawy, Stosunek szerokości flagi do jej długości wynosi 5:8</a:t>
            </a:r>
          </a:p>
        </p:txBody>
      </p:sp>
      <p:pic>
        <p:nvPicPr>
          <p:cNvPr id="3" name="Picture 8" descr="Znalezione obrazy dla zapytania flaga państwowa polski">
            <a:extLst>
              <a:ext uri="{FF2B5EF4-FFF2-40B4-BE49-F238E27FC236}">
                <a16:creationId xmlns:a16="http://schemas.microsoft.com/office/drawing/2014/main" id="{0446EB5E-D15B-4514-9F3B-DB29B63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83" y="1286111"/>
            <a:ext cx="3054517" cy="52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1755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77C5AA-D908-4B30-9F09-AB0CE870BD50}"/>
              </a:ext>
            </a:extLst>
          </p:cNvPr>
          <p:cNvSpPr/>
          <p:nvPr/>
        </p:nvSpPr>
        <p:spPr>
          <a:xfrm>
            <a:off x="95793" y="1323950"/>
            <a:ext cx="4813091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000" b="1" dirty="0">
                <a:solidFill>
                  <a:srgbClr val="212745"/>
                </a:solidFill>
                <a:latin typeface="Trebuchet MS"/>
                <a:cs typeface="Arial" charset="0"/>
              </a:rPr>
              <a:t>Sztandar 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Arial" charset="0"/>
              </a:rPr>
              <a:t>jest znakiem jednostki wojskowej Sił Zbrojnych Rzeczypospolitej Polskiej. Jest on symbolem sławy wojennej i tradycji oraz wierności, honoru i męstwa, których Ojczyzna wymaga od swych żołnierzy. Obowiązkiem żołnierza jest bronić i strzec sztandaru jednostki wojskowej. W razie utraty sztandaru wskutek słabości ducha bojowego, jednostka wojskowa ulega rozformowaniu.	</a:t>
            </a:r>
          </a:p>
          <a:p>
            <a:pPr algn="ctr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  <a:cs typeface="Arial" charset="0"/>
              </a:rPr>
              <a:t>Sztandar nadaje jednostce wojskowej Prezydent Rzeczypospolitej   Polskiej na wniosek Ministra Obrony Narodowej. </a:t>
            </a:r>
          </a:p>
        </p:txBody>
      </p:sp>
      <p:pic>
        <p:nvPicPr>
          <p:cNvPr id="3" name="Picture 6" descr="Znalezione obrazy dla zapytania sztandar polski">
            <a:extLst>
              <a:ext uri="{FF2B5EF4-FFF2-40B4-BE49-F238E27FC236}">
                <a16:creationId xmlns:a16="http://schemas.microsoft.com/office/drawing/2014/main" id="{724E4C21-8E16-4E08-8937-9AB71C9C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914232"/>
            <a:ext cx="4217141" cy="5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537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9" y="625152"/>
            <a:ext cx="8117456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46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405B088-D324-448D-85AB-5660F43D089C}"/>
              </a:ext>
            </a:extLst>
          </p:cNvPr>
          <p:cNvSpPr/>
          <p:nvPr/>
        </p:nvSpPr>
        <p:spPr>
          <a:xfrm>
            <a:off x="618762" y="3635054"/>
            <a:ext cx="8037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  <a:cs typeface="Arial" charset="0"/>
              </a:rPr>
              <a:t>	Znakiem używanym w Wojsku Polskim jest również proporzec Prezydenta Rzeczpospolitej. Proporca używa się w czasie uroczystości organizowanych z okazji świąt państwowych, wojskowych i rocznic historycznych z udziałem Prezydenta RP.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77C8ED-1130-4585-AE57-6E7D7FE8D5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19" y="1009505"/>
            <a:ext cx="3734853" cy="249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54842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F9A2A00-9FCE-4142-ACC1-4E2DCFD1BE23}"/>
              </a:ext>
            </a:extLst>
          </p:cNvPr>
          <p:cNvSpPr/>
          <p:nvPr/>
        </p:nvSpPr>
        <p:spPr>
          <a:xfrm>
            <a:off x="376288" y="1560636"/>
            <a:ext cx="49879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pl-PL" altLang="pl-PL" sz="2800" b="1" dirty="0">
                <a:solidFill>
                  <a:srgbClr val="212745"/>
                </a:solidFill>
                <a:latin typeface="Trebuchet MS"/>
                <a:cs typeface="Arial" charset="0"/>
              </a:rPr>
              <a:t>Hymn państwowy </a:t>
            </a: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  <a:t>jest pieśnią     patriotyczną </a:t>
            </a:r>
            <a:b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</a:b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  <a:t>o zasięgu ogólnokrajowym, stanowiąca odbicie </a:t>
            </a:r>
            <a:b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</a:b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  <a:t>i uzewnętrznienie   poczucia wspólnoty i odrębności narodowej, wyrażająca uczucia zbiorowe wobec symboli, tradycji </a:t>
            </a:r>
            <a:b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</a:b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Arial" charset="0"/>
              </a:rPr>
              <a:t>i instytucji danego narodu. </a:t>
            </a:r>
          </a:p>
        </p:txBody>
      </p:sp>
      <p:pic>
        <p:nvPicPr>
          <p:cNvPr id="3" name="Picture 2" descr="Podobny obraz">
            <a:extLst>
              <a:ext uri="{FF2B5EF4-FFF2-40B4-BE49-F238E27FC236}">
                <a16:creationId xmlns:a16="http://schemas.microsoft.com/office/drawing/2014/main" id="{39099A96-C646-4FCF-8311-04ADBF8F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07" y="1485991"/>
            <a:ext cx="3354065" cy="47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568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B95CFA-44B8-4130-8743-9E0DEC85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32" y="826562"/>
            <a:ext cx="8584164" cy="24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800" b="1" dirty="0">
                <a:solidFill>
                  <a:srgbClr val="212745"/>
                </a:solidFill>
                <a:latin typeface="Trebuchet MS"/>
              </a:rPr>
              <a:t>Oficjalnie hymn państwowy wykonuje się lub odtwarza </a:t>
            </a:r>
            <a:br>
              <a:rPr lang="pl-PL" sz="1800" b="1" dirty="0">
                <a:solidFill>
                  <a:srgbClr val="212745"/>
                </a:solidFill>
                <a:latin typeface="Trebuchet MS"/>
              </a:rPr>
            </a:br>
            <a:r>
              <a:rPr lang="pl-PL" sz="1800" b="1" dirty="0">
                <a:solidFill>
                  <a:srgbClr val="212745"/>
                </a:solidFill>
                <a:latin typeface="Trebuchet MS"/>
              </a:rPr>
              <a:t>w czasie uroczystości oraz świąt i rocznic państwowych, wojskowych, samorządowych, szkolnych, sportowych i innych pod warunkiem zapewnienia mu należytej czci i szacunku.</a:t>
            </a:r>
            <a:endParaRPr lang="pl-PL" sz="1800" dirty="0">
              <a:solidFill>
                <a:srgbClr val="212745"/>
              </a:solidFill>
              <a:latin typeface="Trebuchet MS"/>
            </a:endParaRPr>
          </a:p>
          <a:p>
            <a:pPr algn="ctr">
              <a:defRPr/>
            </a:pPr>
            <a:r>
              <a:rPr lang="pl-PL" sz="1800" b="1" dirty="0">
                <a:solidFill>
                  <a:srgbClr val="212745"/>
                </a:solidFill>
                <a:latin typeface="Trebuchet MS"/>
              </a:rPr>
              <a:t>Polski Hymn Narodowy </a:t>
            </a:r>
            <a:r>
              <a:rPr lang="pl-PL" sz="1800" dirty="0">
                <a:solidFill>
                  <a:srgbClr val="212745"/>
                </a:solidFill>
                <a:latin typeface="Trebuchet MS"/>
              </a:rPr>
              <a:t>jest to "Pieśń legionów polskich we Włoszech", zwany z czasem "Mazurkiem Dąbrowskiego„.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96012-B618-4CB0-86B4-4FED8939F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61" y="2824422"/>
            <a:ext cx="8713935" cy="34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2000" b="1" dirty="0">
                <a:solidFill>
                  <a:srgbClr val="212745"/>
                </a:solidFill>
                <a:latin typeface="Trebuchet MS"/>
              </a:rPr>
              <a:t>Zachowanie się w czasie odtwarzania hymnu.</a:t>
            </a:r>
            <a:endParaRPr lang="pl-PL" sz="2000" dirty="0">
              <a:solidFill>
                <a:srgbClr val="212745"/>
              </a:solidFill>
              <a:latin typeface="Trebuchet MS"/>
            </a:endParaRPr>
          </a:p>
          <a:p>
            <a:pPr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</a:rPr>
              <a:t>Podczas wykonywania lub odtwarzania hymnu państwowego obowiązuje zachowanie powagi i spokoju;</a:t>
            </a:r>
          </a:p>
          <a:p>
            <a:pPr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</a:rPr>
              <a:t>Osoby obecne podczas publicznego wykonywania lub odtwarzania hymnu stoją w postawie wyrażającej szacunek;</a:t>
            </a:r>
          </a:p>
          <a:p>
            <a:pPr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</a:rPr>
              <a:t>Mężczyźni w ubraniach cywilnych zdejmują nakrycie głowy;</a:t>
            </a:r>
          </a:p>
          <a:p>
            <a:pPr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</a:rPr>
              <a:t>O</a:t>
            </a:r>
            <a:r>
              <a:rPr lang="pl-PL" sz="2000" dirty="0" err="1">
                <a:solidFill>
                  <a:srgbClr val="212745"/>
                </a:solidFill>
                <a:latin typeface="Trebuchet MS"/>
              </a:rPr>
              <a:t>soby</a:t>
            </a:r>
            <a:r>
              <a:rPr lang="pl-PL" sz="2000" dirty="0">
                <a:solidFill>
                  <a:srgbClr val="212745"/>
                </a:solidFill>
                <a:latin typeface="Trebuchet MS"/>
              </a:rPr>
              <a:t> w umundurowaniu obejmującym nakrycie głowy, nie będące w zorganizowanej grupie – oddają honory przez salutowanie;</a:t>
            </a:r>
          </a:p>
          <a:p>
            <a:pPr>
              <a:defRPr/>
            </a:pPr>
            <a:r>
              <a:rPr lang="pl-PL" sz="2000" dirty="0">
                <a:solidFill>
                  <a:srgbClr val="212745"/>
                </a:solidFill>
                <a:latin typeface="Trebuchet MS"/>
              </a:rPr>
              <a:t>Poczty sztandarowe podczas wykonywania lub odtwarzania hymnu.</a:t>
            </a:r>
          </a:p>
        </p:txBody>
      </p:sp>
    </p:spTree>
    <p:extLst>
      <p:ext uri="{BB962C8B-B14F-4D97-AF65-F5344CB8AC3E}">
        <p14:creationId xmlns:p14="http://schemas.microsoft.com/office/powerpoint/2010/main" val="282913837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FFAC8DF-9CB3-48B3-AFB2-444C90A09654}"/>
              </a:ext>
            </a:extLst>
          </p:cNvPr>
          <p:cNvSpPr/>
          <p:nvPr/>
        </p:nvSpPr>
        <p:spPr>
          <a:xfrm>
            <a:off x="486291" y="3949281"/>
            <a:ext cx="84234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Minister Obrony Narodowej, decyzją nr 374/MON z dnia 15 sierpnia 2007 roku wprowadził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Arial" charset="0"/>
              </a:rPr>
              <a:t>w Siłach Zbrojnych RP Pieśń Reprezentacyjną Wojska Polskiego. Pieśń Reprezentacyjną Wojska Polskiego stanowią wybrane fragmenty marsza Pierwszej Brygady, według tekstu oraz zapisu nutowego, stanowiącego załącznik do decyzji.</a:t>
            </a:r>
          </a:p>
        </p:txBody>
      </p:sp>
      <p:pic>
        <p:nvPicPr>
          <p:cNvPr id="3" name="Picture 4" descr="Znalezione obrazy dla zapytania marsz pierwszej brygady tekst">
            <a:extLst>
              <a:ext uri="{FF2B5EF4-FFF2-40B4-BE49-F238E27FC236}">
                <a16:creationId xmlns:a16="http://schemas.microsoft.com/office/drawing/2014/main" id="{7A972900-09BA-4266-B1E5-F0CEACA0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7" y="730791"/>
            <a:ext cx="6335487" cy="31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660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2355FBA-5A10-43D3-85D8-CC8F74F0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676318"/>
            <a:ext cx="9039221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</a:rPr>
              <a:t>W czasie oficjalnego grania (odtwarzania) hymnu państwowego Rzeczypospolitej Polskiej i hymnów innych państw, „Hasła Wojska Polskiego”, sygnałów: „Służba Wartownicza”, „Śpij Kolego” lub „Cisza” - żołnierze występujący indywidualnie w umundurowaniu przyjmują postawę zasadniczą, a jeśli są w nakryciu głowy – salutują. W czasie oficjalnego grania Pieśni Reprezentacyjnej Wojska Polskiego, żołnierze występujący indywidualnie przyjmują postawę zasadniczą.</a:t>
            </a:r>
          </a:p>
          <a:p>
            <a:pPr marL="514350" indent="-514350" algn="just" eaLnBrk="1" fontAlgn="auto" hangingPunct="1">
              <a:buClr>
                <a:srgbClr val="F14124">
                  <a:lumMod val="75000"/>
                </a:srgbClr>
              </a:buClr>
              <a:defRPr/>
            </a:pPr>
            <a:endParaRPr lang="pl-PL" sz="2800" dirty="0">
              <a:solidFill>
                <a:srgbClr val="212745"/>
              </a:solidFill>
              <a:latin typeface="Trebuchet MS"/>
            </a:endParaRPr>
          </a:p>
        </p:txBody>
      </p:sp>
      <p:pic>
        <p:nvPicPr>
          <p:cNvPr id="3" name="Picture 4" descr="Podobny obraz">
            <a:extLst>
              <a:ext uri="{FF2B5EF4-FFF2-40B4-BE49-F238E27FC236}">
                <a16:creationId xmlns:a16="http://schemas.microsoft.com/office/drawing/2014/main" id="{88683217-A169-4ABD-A9B8-DF16F69A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83" y="1020769"/>
            <a:ext cx="3997433" cy="24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7362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650" y="2638491"/>
            <a:ext cx="77048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111691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A003AE0-8A48-4958-9E2A-3D31B1DBDC72}"/>
              </a:ext>
            </a:extLst>
          </p:cNvPr>
          <p:cNvSpPr/>
          <p:nvPr/>
        </p:nvSpPr>
        <p:spPr>
          <a:xfrm>
            <a:off x="1153552" y="3429000"/>
            <a:ext cx="72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-Regulamin musztry.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06E688-8BCF-4C8A-B4BE-735EAC5FE5E2}"/>
              </a:ext>
            </a:extLst>
          </p:cNvPr>
          <p:cNvSpPr/>
          <p:nvPr/>
        </p:nvSpPr>
        <p:spPr>
          <a:xfrm>
            <a:off x="1153552" y="900089"/>
            <a:ext cx="7258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- Załącznik do decyzji Nr 392 /MON Ministra Obrony Narodowej z dnia 30 września 2014 r. (poz. 317) </a:t>
            </a:r>
          </a:p>
          <a:p>
            <a:r>
              <a:rPr lang="pl-PL" sz="2800" b="1" dirty="0"/>
              <a:t>Ceremoniał Wojskowy Sił Zbrojnych Rzeczypospolitej Polskiej</a:t>
            </a:r>
          </a:p>
        </p:txBody>
      </p:sp>
    </p:spTree>
    <p:extLst>
      <p:ext uri="{BB962C8B-B14F-4D97-AF65-F5344CB8AC3E}">
        <p14:creationId xmlns:p14="http://schemas.microsoft.com/office/powerpoint/2010/main" val="35204969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31478" y="2240064"/>
            <a:ext cx="8281044" cy="3216341"/>
            <a:chOff x="493284" y="1974932"/>
            <a:chExt cx="8281044" cy="1475238"/>
          </a:xfrm>
        </p:grpSpPr>
        <p:sp>
          <p:nvSpPr>
            <p:cNvPr id="3" name="Podtytuł 2"/>
            <p:cNvSpPr txBox="1">
              <a:spLocks/>
            </p:cNvSpPr>
            <p:nvPr/>
          </p:nvSpPr>
          <p:spPr>
            <a:xfrm>
              <a:off x="493519" y="1974932"/>
              <a:ext cx="8280809" cy="50405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normAutofit/>
            </a:bodyPr>
            <a:lstStyle/>
            <a:p>
              <a:pPr marL="3600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  <a:r>
                <a:rPr lang="pl-PL" sz="2400" b="1" kern="0" dirty="0">
                  <a:solidFill>
                    <a:prstClr val="black"/>
                  </a:solidFill>
                  <a:latin typeface="Calibri"/>
                </a:rPr>
                <a:t>POSTAWA ZASADNICZA I SWOBODNA</a:t>
              </a:r>
              <a:r>
                <a:rPr kumimoji="0" lang="pl-PL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ZBIÓRKI</a:t>
              </a:r>
              <a:endParaRPr kumimoji="0" lang="pl-PL" sz="2400" b="1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Podtytuł 2"/>
            <p:cNvSpPr txBox="1">
              <a:spLocks/>
            </p:cNvSpPr>
            <p:nvPr/>
          </p:nvSpPr>
          <p:spPr>
            <a:xfrm>
              <a:off x="493284" y="2870102"/>
              <a:ext cx="8281044" cy="58006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>
              <a:normAutofit/>
            </a:bodyPr>
            <a:lstStyle/>
            <a:p>
              <a:pPr marL="360000" marR="0" lvl="0" indent="-4572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lang="pl-PL" sz="2400" b="1" kern="0" dirty="0">
                  <a:solidFill>
                    <a:prstClr val="black"/>
                  </a:solidFill>
                  <a:latin typeface="Calibri"/>
                </a:rPr>
                <a:t>ZASADY ORGANIZOWANIA I PRZEBIEG UROCZYSTOŚCI ZGODNIE Z CEREMONIAŁEM WOJSKOWYM SZ RP.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1058697" y="863476"/>
            <a:ext cx="7560840" cy="52387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noProof="0" dirty="0">
                <a:solidFill>
                  <a:prstClr val="black"/>
                </a:solidFill>
                <a:latin typeface="Calibri"/>
              </a:rPr>
              <a:t>ZAGADNIENIA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7796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0F6F818-4FE6-48DF-882D-B366E1407C10}"/>
              </a:ext>
            </a:extLst>
          </p:cNvPr>
          <p:cNvSpPr txBox="1"/>
          <p:nvPr/>
        </p:nvSpPr>
        <p:spPr>
          <a:xfrm>
            <a:off x="1058697" y="863476"/>
            <a:ext cx="7560840" cy="671851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360000" lvl="0" indent="-457200">
              <a:lnSpc>
                <a:spcPct val="150000"/>
              </a:lnSpc>
              <a:defRPr/>
            </a:pPr>
            <a:r>
              <a:rPr lang="pl-PL" sz="2800" b="1" kern="0" dirty="0">
                <a:solidFill>
                  <a:prstClr val="black"/>
                </a:solidFill>
              </a:rPr>
              <a:t>1. POSTAWA ZASADNICZA I SWOBODNA. ZBIÓRKI</a:t>
            </a:r>
            <a:endParaRPr lang="pl-PL" sz="2800" b="1" strike="sngStrike" kern="0" dirty="0">
              <a:solidFill>
                <a:prstClr val="black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B7592CA-2494-40CF-8CC0-CDAFB256C91B}"/>
              </a:ext>
            </a:extLst>
          </p:cNvPr>
          <p:cNvSpPr/>
          <p:nvPr/>
        </p:nvSpPr>
        <p:spPr>
          <a:xfrm>
            <a:off x="650733" y="2153758"/>
            <a:ext cx="80712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Postawa zasadnicza — to pozycja przyjmowana przez żołnierzy do wykonania nakazanych czynności lub do wystąpień służbowych. W postawie zasadniczej żołnierz stoi nieruchomo. Ciężar dała spoczywa równomiernie na obu stopach. Pięty są złączone, stopy zaś rozwarte na szerokość środkowej części podeszwy buta. Nogi w kolanach wyprostowane, mięśnie nóg lekko naprężone. Tułów wyprostowany. Brzuch lekko wciągnięty, ramiona cofnięte do tylu - na jednakowej wysokości i równolegle do linii frontu. Ręce opuszczone i wyprostowane w łokciach. Palce zwarte i wyprostowane; palec środkowy ułożony wzdłuż szwu spodni. Głowa podniesiona, wzrok skierowany na wprost, usta zamknięte.</a:t>
            </a:r>
          </a:p>
        </p:txBody>
      </p:sp>
    </p:spTree>
    <p:extLst>
      <p:ext uri="{BB962C8B-B14F-4D97-AF65-F5344CB8AC3E}">
        <p14:creationId xmlns:p14="http://schemas.microsoft.com/office/powerpoint/2010/main" val="2837308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7681E0-B536-477D-BAE9-9811FF6C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54" y="1472711"/>
            <a:ext cx="7454852" cy="369644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79569" y="4102982"/>
            <a:ext cx="136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a) z przodu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86274" y="4102982"/>
            <a:ext cx="136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b) z boku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792979" y="3887617"/>
            <a:ext cx="183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c) Ułożenie dłoni z boku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74024" y="3887617"/>
            <a:ext cx="174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d) Ułożenie dłoni z przodu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89860" y="546668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Żołnierz w postawie zasadniczej bez broni</a:t>
            </a:r>
          </a:p>
        </p:txBody>
      </p:sp>
    </p:spTree>
    <p:extLst>
      <p:ext uri="{BB962C8B-B14F-4D97-AF65-F5344CB8AC3E}">
        <p14:creationId xmlns:p14="http://schemas.microsoft.com/office/powerpoint/2010/main" val="4575768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8784ECB-69F5-4851-B39A-BC80AB98A8D0}"/>
              </a:ext>
            </a:extLst>
          </p:cNvPr>
          <p:cNvSpPr/>
          <p:nvPr/>
        </p:nvSpPr>
        <p:spPr>
          <a:xfrm>
            <a:off x="717452" y="1720840"/>
            <a:ext cx="82718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Żołnierz przyjmuje postawę zasadniczą na komendę „BACZNOŚĆ" oraz bez tej komendy w następujących przypadkach: </a:t>
            </a:r>
          </a:p>
          <a:p>
            <a:pPr marL="342900" indent="-342900">
              <a:buAutoNum type="alphaLcParenR"/>
            </a:pPr>
            <a:r>
              <a:rPr lang="pl-PL" sz="2400" dirty="0"/>
              <a:t>na zapowiedź komendy nie poprzedzonej komendą „BACZNOŚĆ"; </a:t>
            </a:r>
          </a:p>
          <a:p>
            <a:pPr marL="342900" indent="-342900">
              <a:buAutoNum type="alphaLcParenR"/>
            </a:pPr>
            <a:r>
              <a:rPr lang="pl-PL" sz="2400" dirty="0"/>
              <a:t>po wykonaniu komendy „ZBIÓRKA" i podczas: </a:t>
            </a:r>
          </a:p>
          <a:p>
            <a:pPr marL="342900" indent="-342900">
              <a:buAutoNum type="alphaLcParenR"/>
            </a:pPr>
            <a:r>
              <a:rPr lang="pl-PL" sz="2400" dirty="0"/>
              <a:t>wydawania lub przyjmowania rozkazów; </a:t>
            </a:r>
          </a:p>
          <a:p>
            <a:pPr marL="342900" indent="-342900">
              <a:buAutoNum type="alphaLcParenR"/>
            </a:pPr>
            <a:r>
              <a:rPr lang="pl-PL" sz="2400" dirty="0"/>
              <a:t>składania meldunku i przedstawiania się; </a:t>
            </a:r>
          </a:p>
          <a:p>
            <a:pPr marL="342900" indent="-342900">
              <a:buAutoNum type="alphaLcParenR"/>
            </a:pPr>
            <a:r>
              <a:rPr lang="pl-PL" sz="2400" dirty="0"/>
              <a:t>oddawania honorów w miejscu; </a:t>
            </a:r>
          </a:p>
          <a:p>
            <a:pPr marL="342900" indent="-342900">
              <a:buAutoNum type="alphaLcParenR"/>
            </a:pPr>
            <a:r>
              <a:rPr lang="pl-PL" sz="2400" dirty="0"/>
              <a:t>podawania komend w miejscu.</a:t>
            </a:r>
          </a:p>
        </p:txBody>
      </p:sp>
    </p:spTree>
    <p:extLst>
      <p:ext uri="{BB962C8B-B14F-4D97-AF65-F5344CB8AC3E}">
        <p14:creationId xmlns:p14="http://schemas.microsoft.com/office/powerpoint/2010/main" val="9698140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FBBF161-7771-4519-A0AB-219667BBCFE5}"/>
              </a:ext>
            </a:extLst>
          </p:cNvPr>
          <p:cNvSpPr/>
          <p:nvPr/>
        </p:nvSpPr>
        <p:spPr>
          <a:xfrm>
            <a:off x="900331" y="4301760"/>
            <a:ext cx="7793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Na komendę „SPOCZNIJ" żołnierz energicznie wysuwa lewą nogę w lewo w skos na odległość równą połowie długości stopy. Ciężar dała spoczywa na prawej nodze. Ręce opuszczone swobodnie, palce ułożone dowolnie. Żołnierz ma swobodę ruchów, lecz nie wolno mu rozmawiać w szyku.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9A7681C-78DA-48B1-90F1-9F3C74A8E61F}"/>
              </a:ext>
            </a:extLst>
          </p:cNvPr>
          <p:cNvSpPr/>
          <p:nvPr/>
        </p:nvSpPr>
        <p:spPr>
          <a:xfrm>
            <a:off x="900332" y="1247333"/>
            <a:ext cx="7793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Postawa swobodna </a:t>
            </a:r>
            <a:r>
              <a:rPr lang="pl-PL" sz="2400" dirty="0"/>
              <a:t>- to pozycja umożliwiająca żołnierzowi częściowy odpoczynek podczas wykonywania regulaminowych czynności i wystąpień służbowych, przede wszystkim podczas parad i uroczystości wojskowych. Przyjmuje się ją na komendę „SPOCZNIJ" oraz samoczynnie w sytuacjach określonych w regulaminach, np. po odliczeniu</a:t>
            </a:r>
          </a:p>
        </p:txBody>
      </p:sp>
    </p:spTree>
    <p:extLst>
      <p:ext uri="{BB962C8B-B14F-4D97-AF65-F5344CB8AC3E}">
        <p14:creationId xmlns:p14="http://schemas.microsoft.com/office/powerpoint/2010/main" val="2567515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9B97E37-BD10-4B32-80AE-9AF1B222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86" y="1608198"/>
            <a:ext cx="7049048" cy="392753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31026" y="4284627"/>
            <a:ext cx="243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c) W rozkroku – widok z tyłu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44984" y="4418515"/>
            <a:ext cx="167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b) w rozkroku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67486" y="4418515"/>
            <a:ext cx="24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a) z wyciągniętą nogą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487836" y="5166401"/>
            <a:ext cx="416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Żołnierz w postawie swobodnej bez broni</a:t>
            </a:r>
          </a:p>
        </p:txBody>
      </p:sp>
    </p:spTree>
    <p:extLst>
      <p:ext uri="{BB962C8B-B14F-4D97-AF65-F5344CB8AC3E}">
        <p14:creationId xmlns:p14="http://schemas.microsoft.com/office/powerpoint/2010/main" val="7185148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klęsły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491</TotalTime>
  <Words>1065</Words>
  <Application>Microsoft Office PowerPoint</Application>
  <PresentationFormat>Pokaz na ekranie (4:3)</PresentationFormat>
  <Paragraphs>69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Gill Sans MT</vt:lpstr>
      <vt:lpstr>Trebuchet MS</vt:lpstr>
      <vt:lpstr>Wingdings</vt:lpstr>
      <vt:lpstr>Galeria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Szczęsnowicz, Martyna</dc:creator>
  <cp:lastModifiedBy>Admin</cp:lastModifiedBy>
  <cp:revision>43</cp:revision>
  <dcterms:created xsi:type="dcterms:W3CDTF">2020-02-01T19:30:38Z</dcterms:created>
  <dcterms:modified xsi:type="dcterms:W3CDTF">2020-03-20T17:44:31Z</dcterms:modified>
</cp:coreProperties>
</file>