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1" r:id="rId4"/>
    <p:sldId id="272" r:id="rId5"/>
    <p:sldId id="274" r:id="rId6"/>
    <p:sldId id="257" r:id="rId7"/>
    <p:sldId id="259" r:id="rId8"/>
    <p:sldId id="260" r:id="rId9"/>
    <p:sldId id="261" r:id="rId10"/>
    <p:sldId id="262" r:id="rId11"/>
    <p:sldId id="264" r:id="rId12"/>
    <p:sldId id="265" r:id="rId13"/>
    <p:sldId id="266" r:id="rId14"/>
    <p:sldId id="267" r:id="rId15"/>
    <p:sldId id="263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1F0F-3E81-4B1E-9D31-BA201E7F71E1}" type="datetimeFigureOut">
              <a:rPr lang="pl-PL" smtClean="0"/>
              <a:t>20.03.2020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A413-DABB-4DFA-973C-2CDBD480C2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5631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1F0F-3E81-4B1E-9D31-BA201E7F71E1}" type="datetimeFigureOut">
              <a:rPr lang="pl-PL" smtClean="0"/>
              <a:t>20.03.2020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A413-DABB-4DFA-973C-2CDBD480C2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7554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1F0F-3E81-4B1E-9D31-BA201E7F71E1}" type="datetimeFigureOut">
              <a:rPr lang="pl-PL" smtClean="0"/>
              <a:t>20.03.2020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A413-DABB-4DFA-973C-2CDBD480C2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7972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1F0F-3E81-4B1E-9D31-BA201E7F71E1}" type="datetimeFigureOut">
              <a:rPr lang="pl-PL" smtClean="0"/>
              <a:t>20.03.2020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A413-DABB-4DFA-973C-2CDBD480C2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6287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1F0F-3E81-4B1E-9D31-BA201E7F71E1}" type="datetimeFigureOut">
              <a:rPr lang="pl-PL" smtClean="0"/>
              <a:t>20.03.2020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A413-DABB-4DFA-973C-2CDBD480C2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036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1F0F-3E81-4B1E-9D31-BA201E7F71E1}" type="datetimeFigureOut">
              <a:rPr lang="pl-PL" smtClean="0"/>
              <a:t>20.03.2020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A413-DABB-4DFA-973C-2CDBD480C2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804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1F0F-3E81-4B1E-9D31-BA201E7F71E1}" type="datetimeFigureOut">
              <a:rPr lang="pl-PL" smtClean="0"/>
              <a:t>20.03.2020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A413-DABB-4DFA-973C-2CDBD480C2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373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1F0F-3E81-4B1E-9D31-BA201E7F71E1}" type="datetimeFigureOut">
              <a:rPr lang="pl-PL" smtClean="0"/>
              <a:t>20.03.2020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A413-DABB-4DFA-973C-2CDBD480C2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794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1F0F-3E81-4B1E-9D31-BA201E7F71E1}" type="datetimeFigureOut">
              <a:rPr lang="pl-PL" smtClean="0"/>
              <a:t>20.03.2020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A413-DABB-4DFA-973C-2CDBD480C2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1957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1F0F-3E81-4B1E-9D31-BA201E7F71E1}" type="datetimeFigureOut">
              <a:rPr lang="pl-PL" smtClean="0"/>
              <a:t>20.03.2020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A413-DABB-4DFA-973C-2CDBD480C2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3235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1F0F-3E81-4B1E-9D31-BA201E7F71E1}" type="datetimeFigureOut">
              <a:rPr lang="pl-PL" smtClean="0"/>
              <a:t>20.03.2020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A413-DABB-4DFA-973C-2CDBD480C2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996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51F0F-3E81-4B1E-9D31-BA201E7F71E1}" type="datetimeFigureOut">
              <a:rPr lang="pl-PL" smtClean="0"/>
              <a:t>20.03.2020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8A413-DABB-4DFA-973C-2CDBD480C2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320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Temat 6.4</a:t>
            </a:r>
            <a:br>
              <a:rPr lang="pl-PL" dirty="0" smtClean="0"/>
            </a:br>
            <a:r>
              <a:rPr lang="pl-PL" dirty="0" smtClean="0"/>
              <a:t>Działania nieregularne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582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Zgrupowania wojsk wydzielone do działań na obszarze kontrolowanym przez przeciwnika będą zazwyczaj angażowane do wsparcia działania wyższego szczebla dowodzenia w osiąganiu jego celów. </a:t>
            </a:r>
            <a:r>
              <a:rPr lang="pl-PL" dirty="0" smtClean="0"/>
              <a:t>Szczegółowe zadania na następnym slajdzie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452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9108504" cy="6858000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C00000"/>
              </a:buClr>
            </a:pPr>
            <a:r>
              <a:rPr lang="pl-PL" dirty="0" smtClean="0"/>
              <a:t>w zakresie rozpoznania: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zdobywanie informacji dotyczących rozmieszczenia stanowisk dowodzenia przeciwnika, stanowisk ogniowych, czy też innych ważnych elementów systemu zabezpieczenia logistycznego,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przekazywanie informacji o kierunkach przemieszczania, sile oraz rejonach ześrodkowania zgrupowań przeciwnika.</a:t>
            </a:r>
          </a:p>
          <a:p>
            <a:pPr>
              <a:buClr>
                <a:srgbClr val="C00000"/>
              </a:buClr>
            </a:pPr>
            <a:r>
              <a:rPr lang="pl-PL" dirty="0" smtClean="0"/>
              <a:t>w zakresie działań bezpośrednich: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blokowanie linii komunikacyjnych,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zakłócanie ciągłości funkcjonowania systemu dowodzenia i zaopatrywania,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utrudnianie swobody manewru zgrupowaniom sił przeciwnika,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uniemożliwienie swobodnego wykorzystania przez przeciwnika istniejącej na danym obszarze infrastruktury,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niszczenie ważnych celów w głębi ugrupowania,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wiązanie walką.</a:t>
            </a:r>
          </a:p>
          <a:p>
            <a:pPr>
              <a:buClr>
                <a:srgbClr val="C00000"/>
              </a:buClr>
            </a:pPr>
            <a:r>
              <a:rPr lang="pl-PL" dirty="0" smtClean="0"/>
              <a:t>w zakresie ruchu oporu: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pomoc w organizacji ruchu oporu na terenie kontrolowanym przez przeciwnika,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koordynacja działania ruchu oporu z działaniami wojsk operacyjnych.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210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-33302"/>
            <a:ext cx="8229600" cy="1143000"/>
          </a:xfrm>
        </p:spPr>
        <p:txBody>
          <a:bodyPr/>
          <a:lstStyle/>
          <a:p>
            <a:r>
              <a:rPr lang="pl-PL" dirty="0" smtClean="0"/>
              <a:t>Charakterystyka prowadzenia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904656"/>
          </a:xfrm>
        </p:spPr>
        <p:txBody>
          <a:bodyPr>
            <a:normAutofit fontScale="92500"/>
          </a:bodyPr>
          <a:lstStyle/>
          <a:p>
            <a:pPr>
              <a:buClr>
                <a:srgbClr val="C00000"/>
              </a:buClr>
            </a:pPr>
            <a:r>
              <a:rPr lang="pl-PL" dirty="0" smtClean="0"/>
              <a:t>Działania nieregularne charakteryzują się </a:t>
            </a:r>
            <a:r>
              <a:rPr lang="pl-PL" b="1" dirty="0" smtClean="0"/>
              <a:t>różnorodnością sposobów walki</a:t>
            </a:r>
            <a:r>
              <a:rPr lang="pl-PL" dirty="0" smtClean="0"/>
              <a:t>.</a:t>
            </a:r>
          </a:p>
          <a:p>
            <a:pPr>
              <a:buClr>
                <a:srgbClr val="C00000"/>
              </a:buClr>
            </a:pPr>
            <a:r>
              <a:rPr lang="pl-PL" dirty="0" smtClean="0"/>
              <a:t>Każde działanie musi być należycie przygotowane i przeprowadzone </a:t>
            </a:r>
            <a:r>
              <a:rPr lang="pl-PL" b="1" dirty="0" smtClean="0"/>
              <a:t>w sposób szybki i zaskakujący</a:t>
            </a:r>
            <a:r>
              <a:rPr lang="pl-PL" dirty="0" smtClean="0"/>
              <a:t>.</a:t>
            </a:r>
          </a:p>
          <a:p>
            <a:pPr>
              <a:buClr>
                <a:srgbClr val="C00000"/>
              </a:buClr>
            </a:pPr>
            <a:r>
              <a:rPr lang="pl-PL" dirty="0" smtClean="0"/>
              <a:t>Jeżeli sytuacja zmusi do nawiązania bezpośredniej walki, należy </a:t>
            </a:r>
            <a:r>
              <a:rPr lang="pl-PL" b="1" dirty="0" smtClean="0"/>
              <a:t>dążyć do utrzymania inicjatywy </a:t>
            </a:r>
            <a:r>
              <a:rPr lang="pl-PL" dirty="0" smtClean="0"/>
              <a:t>w celu realizacji powierzonego zadania.</a:t>
            </a:r>
          </a:p>
          <a:p>
            <a:pPr>
              <a:buClr>
                <a:srgbClr val="C00000"/>
              </a:buClr>
            </a:pPr>
            <a:r>
              <a:rPr lang="pl-PL" dirty="0" smtClean="0"/>
              <a:t>Działanie musi charakteryzować się skupieniem punktu ciężkości w ściśle określonym miejscu, </a:t>
            </a:r>
            <a:r>
              <a:rPr lang="pl-PL" b="1" dirty="0" smtClean="0"/>
              <a:t>gwałtownym uderzeniem i natychmiastowym rozproszeniem się </a:t>
            </a:r>
            <a:r>
              <a:rPr lang="pl-PL" dirty="0" smtClean="0"/>
              <a:t>po wykonaniu zadania.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100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C00000"/>
              </a:buClr>
            </a:pPr>
            <a:r>
              <a:rPr lang="pl-PL" dirty="0" smtClean="0"/>
              <a:t>Typowymi formami taktyki działań nieregularnych mogą być: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Rozpoznanie:</a:t>
            </a:r>
          </a:p>
          <a:p>
            <a:pPr lvl="2">
              <a:buClr>
                <a:srgbClr val="C00000"/>
              </a:buClr>
            </a:pPr>
            <a:r>
              <a:rPr lang="pl-PL" dirty="0" smtClean="0"/>
              <a:t>zasadzka</a:t>
            </a:r>
            <a:r>
              <a:rPr lang="pl-PL" dirty="0"/>
              <a:t>, wypad, napad, obserwowanie, podsłuchiwanie, sondowanie, patrolowanie, namierzanie, wywiad z ludnością cywilną, zdobywanie dokumentów oraz przesłuchiwanie </a:t>
            </a:r>
            <a:r>
              <a:rPr lang="pl-PL" dirty="0" smtClean="0"/>
              <a:t>jeńców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Dywersja:</a:t>
            </a:r>
          </a:p>
          <a:p>
            <a:pPr lvl="2">
              <a:buClr>
                <a:srgbClr val="C00000"/>
              </a:buClr>
            </a:pPr>
            <a:r>
              <a:rPr lang="pl-PL" dirty="0" smtClean="0"/>
              <a:t>zasadzka, podpalanie, wysadzanie, przenikanie, porwanie, uszkodzenie, niszczenie, dezorganizowanie funkcjonowania ważnych obiektów i urządzeń obronnych, produkcyjnych i komunikacyjnych przeciwnika,</a:t>
            </a:r>
            <a:endParaRPr lang="pl-PL" dirty="0"/>
          </a:p>
          <a:p>
            <a:pPr lvl="1">
              <a:buClr>
                <a:srgbClr val="C00000"/>
              </a:buClr>
            </a:pPr>
            <a:r>
              <a:rPr lang="pl-PL" dirty="0" smtClean="0"/>
              <a:t>Blokowanie:</a:t>
            </a:r>
          </a:p>
          <a:p>
            <a:pPr lvl="2">
              <a:buClr>
                <a:srgbClr val="C00000"/>
              </a:buClr>
            </a:pPr>
            <a:r>
              <a:rPr lang="pl-PL" dirty="0"/>
              <a:t>zapora, zasadzka</a:t>
            </a:r>
            <a:r>
              <a:rPr lang="pl-PL" dirty="0" smtClean="0"/>
              <a:t>,</a:t>
            </a:r>
            <a:endParaRPr lang="pl-PL" dirty="0"/>
          </a:p>
          <a:p>
            <a:pPr lvl="1">
              <a:buClr>
                <a:srgbClr val="C00000"/>
              </a:buClr>
            </a:pPr>
            <a:r>
              <a:rPr lang="pl-PL" dirty="0" smtClean="0"/>
              <a:t>Likwidacja:</a:t>
            </a:r>
          </a:p>
          <a:p>
            <a:pPr lvl="2">
              <a:buClr>
                <a:srgbClr val="C00000"/>
              </a:buClr>
            </a:pPr>
            <a:r>
              <a:rPr lang="pl-PL" dirty="0"/>
              <a:t>zasadzka, okrążenie, pościg</a:t>
            </a:r>
            <a:r>
              <a:rPr lang="pl-PL" dirty="0" smtClean="0"/>
              <a:t>,</a:t>
            </a:r>
            <a:endParaRPr lang="pl-PL" dirty="0"/>
          </a:p>
          <a:p>
            <a:pPr lvl="1">
              <a:buClr>
                <a:srgbClr val="C00000"/>
              </a:buClr>
            </a:pPr>
            <a:r>
              <a:rPr lang="pl-PL" dirty="0" smtClean="0"/>
              <a:t>Działania psychologiczne:</a:t>
            </a:r>
          </a:p>
          <a:p>
            <a:pPr lvl="2">
              <a:buClr>
                <a:srgbClr val="C00000"/>
              </a:buClr>
            </a:pPr>
            <a:r>
              <a:rPr lang="pl-PL" dirty="0" smtClean="0"/>
              <a:t>wyczerpanie psychologiczne i fizyczne, dywersja, zastraszanie.</a:t>
            </a:r>
            <a:endParaRPr lang="pl-PL" dirty="0"/>
          </a:p>
          <a:p>
            <a:pPr marL="457200" lvl="1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918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pl-PL" dirty="0"/>
              <a:t>Na sposób działania zgrupowań taktycznych przewidzianych do realizacji zadań w terenie kontrolowanym przez przeciwnika zasadniczy wpływ będą </a:t>
            </a:r>
            <a:r>
              <a:rPr lang="pl-PL" dirty="0" smtClean="0"/>
              <a:t>miały: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obszar,</a:t>
            </a:r>
          </a:p>
          <a:p>
            <a:pPr lvl="1">
              <a:buClr>
                <a:srgbClr val="C00000"/>
              </a:buClr>
            </a:pPr>
            <a:r>
              <a:rPr lang="pl-PL" dirty="0"/>
              <a:t>skład </a:t>
            </a:r>
            <a:r>
              <a:rPr lang="pl-PL" dirty="0" smtClean="0"/>
              <a:t>zgrupowań,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otrzymane zadanie (zadania </a:t>
            </a:r>
            <a:r>
              <a:rPr lang="pl-PL" dirty="0"/>
              <a:t>w ramach prowadzonych działań nieregularnych będą zależały od przyjętej taktyki </a:t>
            </a:r>
            <a:r>
              <a:rPr lang="pl-PL" dirty="0" smtClean="0"/>
              <a:t>działań),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sposób </a:t>
            </a:r>
            <a:r>
              <a:rPr lang="pl-PL" dirty="0"/>
              <a:t>wycofania z </a:t>
            </a:r>
            <a:r>
              <a:rPr lang="pl-PL" dirty="0" smtClean="0"/>
              <a:t>walki.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900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Obszar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C00000"/>
              </a:buClr>
            </a:pPr>
            <a:r>
              <a:rPr lang="pl-PL" dirty="0"/>
              <a:t>Obszar działania, w tym zróżnicowane warunki terenowe zarówno pod względem ukształtowania, poszycia jak i znajdującej się tam </a:t>
            </a:r>
            <a:r>
              <a:rPr lang="pl-PL" dirty="0" smtClean="0"/>
              <a:t>infrastruktury.</a:t>
            </a:r>
          </a:p>
          <a:p>
            <a:pPr>
              <a:buClr>
                <a:srgbClr val="C00000"/>
              </a:buClr>
            </a:pPr>
            <a:r>
              <a:rPr lang="pl-PL" dirty="0"/>
              <a:t>O</a:t>
            </a:r>
            <a:r>
              <a:rPr lang="pl-PL" dirty="0" smtClean="0"/>
              <a:t>bszar </a:t>
            </a:r>
            <a:r>
              <a:rPr lang="pl-PL" dirty="0"/>
              <a:t>działania zgrupowania taktycznego określa dowódca wyższego szczebla, na korzyść którego ma ono </a:t>
            </a:r>
            <a:r>
              <a:rPr lang="pl-PL" dirty="0" smtClean="0"/>
              <a:t>działać.</a:t>
            </a:r>
          </a:p>
          <a:p>
            <a:pPr>
              <a:buClr>
                <a:srgbClr val="C00000"/>
              </a:buClr>
            </a:pPr>
            <a:r>
              <a:rPr lang="pl-PL" dirty="0" smtClean="0"/>
              <a:t>Działania </a:t>
            </a:r>
            <a:r>
              <a:rPr lang="pl-PL" dirty="0"/>
              <a:t>te muszą być ściśle zsynchronizowane z działaniami sił głównych, a następnie ujęte w ogólnym planie działania</a:t>
            </a:r>
          </a:p>
        </p:txBody>
      </p:sp>
    </p:spTree>
    <p:extLst>
      <p:ext uri="{BB962C8B-B14F-4D97-AF65-F5344CB8AC3E}">
        <p14:creationId xmlns:p14="http://schemas.microsoft.com/office/powerpoint/2010/main" val="416776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Skład zgrupowań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C00000"/>
              </a:buClr>
            </a:pPr>
            <a:r>
              <a:rPr lang="pl-PL" dirty="0"/>
              <a:t>Skład zgrupowań taktycznych które znalazły się w głębi ugrupowania przeciwnika mogą potrzebować większej ilości czasu na przemieszczenie się do wyznaczonego rejonu </a:t>
            </a:r>
            <a:r>
              <a:rPr lang="pl-PL" dirty="0" smtClean="0"/>
              <a:t>działania.</a:t>
            </a:r>
          </a:p>
          <a:p>
            <a:pPr>
              <a:buClr>
                <a:srgbClr val="C00000"/>
              </a:buClr>
            </a:pPr>
            <a:r>
              <a:rPr lang="pl-PL" dirty="0" smtClean="0"/>
              <a:t>Zależeć </a:t>
            </a:r>
            <a:r>
              <a:rPr lang="pl-PL" dirty="0"/>
              <a:t>to będzie </a:t>
            </a:r>
            <a:r>
              <a:rPr lang="pl-PL" dirty="0" smtClean="0"/>
              <a:t>w </a:t>
            </a:r>
            <a:r>
              <a:rPr lang="pl-PL" dirty="0"/>
              <a:t>głównej mierze od istniejących ograniczeń np</a:t>
            </a:r>
            <a:r>
              <a:rPr lang="pl-PL" dirty="0" smtClean="0"/>
              <a:t>.: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konieczności </a:t>
            </a:r>
            <a:r>
              <a:rPr lang="pl-PL" dirty="0"/>
              <a:t>obchodzenia sił </a:t>
            </a:r>
            <a:r>
              <a:rPr lang="pl-PL" dirty="0" smtClean="0"/>
              <a:t>przeciwnika,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przenikania </a:t>
            </a:r>
            <a:r>
              <a:rPr lang="pl-PL" dirty="0"/>
              <a:t>przez jego </a:t>
            </a:r>
            <a:r>
              <a:rPr lang="pl-PL" dirty="0" smtClean="0"/>
              <a:t>ugrupowanie,</a:t>
            </a:r>
          </a:p>
          <a:p>
            <a:pPr lvl="1">
              <a:buClr>
                <a:srgbClr val="C00000"/>
              </a:buClr>
            </a:pPr>
            <a:r>
              <a:rPr lang="pl-PL" dirty="0" smtClean="0"/>
              <a:t>przerzut </a:t>
            </a:r>
            <a:r>
              <a:rPr lang="pl-PL" dirty="0"/>
              <a:t>drogą powietrzną albo morską, itp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96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Sposób wycofania z walki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C00000"/>
              </a:buClr>
            </a:pPr>
            <a:r>
              <a:rPr lang="pl-PL" dirty="0"/>
              <a:t>W ogólnym planie działania muszą zostać określone sposoby wycofania zgrupowań z obszaru działań, na przykład w sytuacjach zagrożenia. Należą do nich</a:t>
            </a:r>
            <a:r>
              <a:rPr lang="pl-PL" dirty="0" smtClean="0"/>
              <a:t>:</a:t>
            </a:r>
          </a:p>
          <a:p>
            <a:pPr lvl="1">
              <a:buClr>
                <a:srgbClr val="C00000"/>
              </a:buClr>
            </a:pPr>
            <a:r>
              <a:rPr lang="pl-PL" dirty="0"/>
              <a:t>przenikanie przez ugrupowanie przeciwnika,</a:t>
            </a:r>
          </a:p>
          <a:p>
            <a:pPr lvl="1">
              <a:buClr>
                <a:srgbClr val="C00000"/>
              </a:buClr>
            </a:pPr>
            <a:r>
              <a:rPr lang="pl-PL" dirty="0"/>
              <a:t>połączenie z siłami głównymi wojsk własnych po wykonaniu przez nie zwrotu zaczepnego,</a:t>
            </a:r>
          </a:p>
          <a:p>
            <a:pPr lvl="1">
              <a:buClr>
                <a:srgbClr val="C00000"/>
              </a:buClr>
            </a:pPr>
            <a:r>
              <a:rPr lang="pl-PL" dirty="0"/>
              <a:t>ewakuacja drogą powietrzną lub morską,</a:t>
            </a:r>
          </a:p>
          <a:p>
            <a:pPr lvl="1">
              <a:buClr>
                <a:srgbClr val="C00000"/>
              </a:buClr>
            </a:pPr>
            <a:r>
              <a:rPr lang="pl-PL" dirty="0"/>
              <a:t>wykorzystanie wcześniej zaplanowanych dróg ewakuacji</a:t>
            </a:r>
          </a:p>
        </p:txBody>
      </p:sp>
    </p:spTree>
    <p:extLst>
      <p:ext uri="{BB962C8B-B14F-4D97-AF65-F5344CB8AC3E}">
        <p14:creationId xmlns:p14="http://schemas.microsoft.com/office/powerpoint/2010/main" val="324228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00000"/>
              </a:buClr>
            </a:pPr>
            <a:r>
              <a:rPr lang="pl-PL" dirty="0"/>
              <a:t>Kiedy działania w głębi ugrupowania sił przeciwnika prowadzone są przez kilka zgrupowań taktycznych konieczna jest synchronizacja ich </a:t>
            </a:r>
            <a:r>
              <a:rPr lang="pl-PL" dirty="0" smtClean="0"/>
              <a:t>działań.</a:t>
            </a:r>
          </a:p>
          <a:p>
            <a:pPr lvl="0">
              <a:buClr>
                <a:srgbClr val="C00000"/>
              </a:buClr>
            </a:pPr>
            <a:r>
              <a:rPr lang="pl-PL" dirty="0" smtClean="0"/>
              <a:t>W</a:t>
            </a:r>
            <a:r>
              <a:rPr lang="pl-PL" dirty="0"/>
              <a:t> niektórych sytuacjach wymaga to również wyznaczenia jednego dowódcy oraz określenia niezbędnych relacji podległości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423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Zagadnienia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</a:pPr>
            <a:r>
              <a:rPr lang="pl-PL" dirty="0" smtClean="0"/>
              <a:t>Co to są działania nieregularne,</a:t>
            </a:r>
          </a:p>
          <a:p>
            <a:pPr>
              <a:buClr>
                <a:srgbClr val="C00000"/>
              </a:buClr>
            </a:pPr>
            <a:r>
              <a:rPr lang="pl-PL" dirty="0" smtClean="0"/>
              <a:t>Istota,</a:t>
            </a:r>
          </a:p>
          <a:p>
            <a:pPr>
              <a:buClr>
                <a:srgbClr val="C00000"/>
              </a:buClr>
            </a:pPr>
            <a:r>
              <a:rPr lang="pl-PL" dirty="0"/>
              <a:t>C</a:t>
            </a:r>
            <a:r>
              <a:rPr lang="pl-PL" dirty="0" smtClean="0"/>
              <a:t>ele szczegółowe,</a:t>
            </a:r>
          </a:p>
          <a:p>
            <a:pPr>
              <a:buClr>
                <a:srgbClr val="C00000"/>
              </a:buClr>
            </a:pPr>
            <a:r>
              <a:rPr lang="pl-PL" dirty="0"/>
              <a:t>R</a:t>
            </a:r>
            <a:r>
              <a:rPr lang="pl-PL" dirty="0" smtClean="0"/>
              <a:t>odzaje działań nieregularnych.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571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688632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pl-PL" altLang="pl-PL" dirty="0" smtClean="0"/>
              <a:t>Działania nieregularne (DN) – jedna z dwóch, obok działań regularnych forma walki zbrojnej – jest współcześnie (XIX, XX w.)</a:t>
            </a:r>
          </a:p>
          <a:p>
            <a:pPr>
              <a:buClr>
                <a:srgbClr val="C00000"/>
              </a:buClr>
            </a:pPr>
            <a:r>
              <a:rPr lang="pl-PL" altLang="pl-PL" dirty="0" smtClean="0"/>
              <a:t>Najważniejszym, fundamentalnym, niezastępowalnym i skutecznym środkiem strategii obrony narodowej bądź wyzwolenia narodowego, a także istotnym, a często podstawowym i niezastępowalnym oraz skutecznym środkiem strategii ofensywnej poza własnym terytorium (działania specjalne, uderzenia terrorystyczne)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042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832648"/>
          </a:xfrm>
        </p:spPr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80000"/>
              </a:lnSpc>
              <a:buClr>
                <a:srgbClr val="C00000"/>
              </a:buClr>
              <a:buSzPct val="200000"/>
            </a:pPr>
            <a:r>
              <a:rPr lang="pl-PL" altLang="pl-PL" dirty="0" smtClean="0"/>
              <a:t>Dla </a:t>
            </a:r>
            <a:r>
              <a:rPr lang="pl-PL" altLang="pl-PL" dirty="0"/>
              <a:t>P</a:t>
            </a:r>
            <a:r>
              <a:rPr lang="pl-PL" altLang="pl-PL" dirty="0" smtClean="0"/>
              <a:t>olaków DN (wojna podjazdowa, szarpana, </a:t>
            </a:r>
            <a:r>
              <a:rPr lang="pl-PL" altLang="pl-PL" dirty="0" err="1" smtClean="0"/>
              <a:t>urywcza</a:t>
            </a:r>
            <a:r>
              <a:rPr lang="pl-PL" altLang="pl-PL" dirty="0" smtClean="0"/>
              <a:t>, partyzantka) były podstawową formą obrony </a:t>
            </a:r>
            <a:r>
              <a:rPr lang="pl-PL" altLang="pl-PL" dirty="0" err="1" smtClean="0"/>
              <a:t>obrony</a:t>
            </a:r>
            <a:r>
              <a:rPr lang="pl-PL" altLang="pl-PL" dirty="0" smtClean="0"/>
              <a:t> niepodległości: przed agresją niemiecką X-XIII w., W obronie przed krzyżakami, w zwycięstwie nad szwedzkim potopem 1655-60 r.</a:t>
            </a:r>
          </a:p>
          <a:p>
            <a:pPr>
              <a:lnSpc>
                <a:spcPct val="80000"/>
              </a:lnSpc>
              <a:buClr>
                <a:srgbClr val="C00000"/>
              </a:buClr>
              <a:buSzPct val="200000"/>
            </a:pPr>
            <a:endParaRPr lang="pl-PL" altLang="pl-PL" dirty="0" smtClean="0"/>
          </a:p>
          <a:p>
            <a:pPr marL="609600" indent="-609600">
              <a:lnSpc>
                <a:spcPct val="80000"/>
              </a:lnSpc>
              <a:buClr>
                <a:srgbClr val="C00000"/>
              </a:buClr>
              <a:buSzPct val="200000"/>
            </a:pPr>
            <a:r>
              <a:rPr lang="pl-PL" altLang="pl-PL" dirty="0" smtClean="0"/>
              <a:t>Niezdolność przygotowania DN w masowej skali była główną przyczyną niepowodzeń powstań narodowych Xviii i xix w.</a:t>
            </a:r>
          </a:p>
          <a:p>
            <a:pPr>
              <a:lnSpc>
                <a:spcPct val="80000"/>
              </a:lnSpc>
              <a:buClr>
                <a:srgbClr val="C00000"/>
              </a:buClr>
              <a:buSzPct val="200000"/>
            </a:pPr>
            <a:endParaRPr lang="pl-PL" altLang="pl-PL" dirty="0" smtClean="0"/>
          </a:p>
          <a:p>
            <a:pPr marL="609600" indent="-609600">
              <a:lnSpc>
                <a:spcPct val="80000"/>
              </a:lnSpc>
              <a:buClr>
                <a:srgbClr val="C00000"/>
              </a:buClr>
              <a:buSzPct val="200000"/>
            </a:pPr>
            <a:r>
              <a:rPr lang="pl-PL" altLang="pl-PL" dirty="0" smtClean="0"/>
              <a:t>„Piorunująca klęska wrześniowa 1939” (określenia gen. W. Sikorskiego) milionowej armii – jedna z głównych przyczyn –kompletne nieprzygotowanie do DN w masowej skali.</a:t>
            </a:r>
          </a:p>
          <a:p>
            <a:pPr>
              <a:lnSpc>
                <a:spcPct val="80000"/>
              </a:lnSpc>
              <a:buClr>
                <a:srgbClr val="C00000"/>
              </a:buClr>
              <a:buSzPct val="200000"/>
            </a:pPr>
            <a:endParaRPr lang="pl-PL" altLang="pl-PL" dirty="0" smtClean="0"/>
          </a:p>
          <a:p>
            <a:pPr marL="609600" indent="-609600">
              <a:lnSpc>
                <a:spcPct val="80000"/>
              </a:lnSpc>
              <a:buClr>
                <a:srgbClr val="C00000"/>
              </a:buClr>
              <a:buSzPct val="200000"/>
            </a:pPr>
            <a:r>
              <a:rPr lang="pl-PL" altLang="pl-PL" dirty="0" smtClean="0"/>
              <a:t>W XXI w. przygotowanie RP do prowadzenia DN w masowej skali jest właściwym i koniecznym, podstawowym i niezastępowalnym narodowym środkiem zapewnienia wiarygodnego odstraszania i skutecznej obrony.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89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8047038" y="2309813"/>
            <a:ext cx="868362" cy="552450"/>
          </a:xfrm>
          <a:prstGeom prst="rect">
            <a:avLst/>
          </a:prstGeom>
          <a:solidFill>
            <a:schemeClr val="bg1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Char char="-"/>
            </a:pPr>
            <a:r>
              <a:rPr lang="pl-PL" altLang="pl-PL" sz="1000"/>
              <a:t> taktyczna</a:t>
            </a:r>
          </a:p>
          <a:p>
            <a:pPr>
              <a:buFontTx/>
              <a:buChar char="-"/>
            </a:pPr>
            <a:r>
              <a:rPr lang="pl-PL" altLang="pl-PL" sz="1000"/>
              <a:t> operacyjna</a:t>
            </a:r>
          </a:p>
          <a:p>
            <a:pPr>
              <a:buFontTx/>
              <a:buChar char="-"/>
            </a:pPr>
            <a:r>
              <a:rPr lang="pl-PL" altLang="pl-PL" sz="1000"/>
              <a:t> strategiczna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7389813" y="2959100"/>
            <a:ext cx="1431925" cy="2568575"/>
          </a:xfrm>
          <a:prstGeom prst="rect">
            <a:avLst/>
          </a:prstGeom>
          <a:solidFill>
            <a:schemeClr val="bg1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Char char="-"/>
            </a:pPr>
            <a:r>
              <a:rPr lang="pl-PL" altLang="pl-PL" sz="1000"/>
              <a:t> </a:t>
            </a:r>
            <a:r>
              <a:rPr lang="pl-PL" altLang="pl-PL" sz="900"/>
              <a:t>czynniki ludzkie: </a:t>
            </a:r>
          </a:p>
          <a:p>
            <a:r>
              <a:rPr lang="pl-PL" altLang="pl-PL" sz="900"/>
              <a:t>  przywództwo i morale</a:t>
            </a:r>
          </a:p>
          <a:p>
            <a:pPr>
              <a:buFontTx/>
              <a:buChar char="-"/>
            </a:pPr>
            <a:r>
              <a:rPr lang="pl-PL" altLang="pl-PL" sz="900"/>
              <a:t> wybór i realizacja celu</a:t>
            </a:r>
          </a:p>
          <a:p>
            <a:pPr>
              <a:buFontTx/>
              <a:buChar char="-"/>
            </a:pPr>
            <a:r>
              <a:rPr lang="pl-PL" altLang="pl-PL" sz="900"/>
              <a:t> swoboda działania</a:t>
            </a:r>
          </a:p>
          <a:p>
            <a:pPr>
              <a:buFontTx/>
              <a:buChar char="-"/>
            </a:pPr>
            <a:r>
              <a:rPr lang="pl-PL" altLang="pl-PL" sz="900"/>
              <a:t> utrzymanie inicjatywy</a:t>
            </a:r>
          </a:p>
          <a:p>
            <a:pPr>
              <a:buFontTx/>
              <a:buChar char="-"/>
            </a:pPr>
            <a:r>
              <a:rPr lang="pl-PL" altLang="pl-PL" sz="900"/>
              <a:t> skupienie wysiłku</a:t>
            </a:r>
          </a:p>
          <a:p>
            <a:pPr>
              <a:buFontTx/>
              <a:buChar char="-"/>
            </a:pPr>
            <a:r>
              <a:rPr lang="pl-PL" altLang="pl-PL" sz="900"/>
              <a:t> ekonomia sił </a:t>
            </a:r>
          </a:p>
          <a:p>
            <a:pPr>
              <a:buFontTx/>
              <a:buChar char="-"/>
            </a:pPr>
            <a:r>
              <a:rPr lang="pl-PL" altLang="pl-PL" sz="900"/>
              <a:t> mobilność</a:t>
            </a:r>
          </a:p>
          <a:p>
            <a:pPr>
              <a:buFontTx/>
              <a:buChar char="-"/>
            </a:pPr>
            <a:r>
              <a:rPr lang="pl-PL" altLang="pl-PL" sz="900"/>
              <a:t> manewr</a:t>
            </a:r>
          </a:p>
          <a:p>
            <a:pPr>
              <a:buFontTx/>
              <a:buChar char="-"/>
            </a:pPr>
            <a:r>
              <a:rPr lang="pl-PL" altLang="pl-PL" sz="900"/>
              <a:t> zaskoczenie</a:t>
            </a:r>
          </a:p>
          <a:p>
            <a:pPr>
              <a:buFontTx/>
              <a:buChar char="-"/>
            </a:pPr>
            <a:r>
              <a:rPr lang="pl-PL" altLang="pl-PL" sz="900"/>
              <a:t> rozpoznanie</a:t>
            </a:r>
          </a:p>
          <a:p>
            <a:pPr>
              <a:buFontTx/>
              <a:buChar char="-"/>
            </a:pPr>
            <a:r>
              <a:rPr lang="pl-PL" altLang="pl-PL" sz="900"/>
              <a:t> prostota</a:t>
            </a:r>
          </a:p>
          <a:p>
            <a:pPr>
              <a:buFontTx/>
              <a:buChar char="-"/>
            </a:pPr>
            <a:r>
              <a:rPr lang="pl-PL" altLang="pl-PL" sz="900"/>
              <a:t> utrzymanie zdolności</a:t>
            </a:r>
          </a:p>
          <a:p>
            <a:r>
              <a:rPr lang="pl-PL" altLang="pl-PL" sz="900"/>
              <a:t>   bojowej wojsk</a:t>
            </a:r>
          </a:p>
          <a:p>
            <a:pPr>
              <a:buFontTx/>
              <a:buChar char="-"/>
            </a:pPr>
            <a:r>
              <a:rPr lang="pl-PL" altLang="pl-PL" sz="900"/>
              <a:t> elastyczność</a:t>
            </a:r>
          </a:p>
          <a:p>
            <a:pPr>
              <a:buFontTx/>
              <a:buChar char="-"/>
            </a:pPr>
            <a:r>
              <a:rPr lang="pl-PL" altLang="pl-PL" sz="900"/>
              <a:t> współdziałanie</a:t>
            </a:r>
          </a:p>
          <a:p>
            <a:pPr>
              <a:buFontTx/>
              <a:buChar char="-"/>
            </a:pPr>
            <a:r>
              <a:rPr lang="pl-PL" altLang="pl-PL" sz="900"/>
              <a:t> wsparcie logistyczne</a:t>
            </a:r>
          </a:p>
          <a:p>
            <a:pPr>
              <a:buFontTx/>
              <a:buChar char="-"/>
            </a:pPr>
            <a:r>
              <a:rPr lang="pl-PL" altLang="pl-PL" sz="900"/>
              <a:t> bezpieczeństwo i ochrona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2414588" y="288925"/>
            <a:ext cx="4387850" cy="504825"/>
            <a:chOff x="1584" y="192"/>
            <a:chExt cx="2880" cy="336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1584" y="192"/>
              <a:ext cx="2880" cy="336"/>
            </a:xfrm>
            <a:prstGeom prst="rect">
              <a:avLst/>
            </a:prstGeom>
            <a:solidFill>
              <a:srgbClr val="FFCCCC"/>
            </a:solidFill>
            <a:ln w="57150" cmpd="thickThin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2197" y="240"/>
              <a:ext cx="1619" cy="229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73" tIns="43637" rIns="87273" bIns="43637">
              <a:spAutoFit/>
            </a:bodyPr>
            <a:lstStyle>
              <a:lvl1pPr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36563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309688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034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6606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178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5750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pl-PL" altLang="pl-PL" sz="1700" b="1"/>
                <a:t>DZIAŁANIA  BOJOWE</a:t>
              </a:r>
            </a:p>
          </p:txBody>
        </p:sp>
      </p:grp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1465263" y="1011238"/>
            <a:ext cx="6727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4608513" y="793750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292100" y="1155700"/>
            <a:ext cx="2414588" cy="360363"/>
          </a:xfrm>
          <a:prstGeom prst="rect">
            <a:avLst/>
          </a:prstGeom>
          <a:solidFill>
            <a:srgbClr val="CCFFCC"/>
          </a:solidFill>
          <a:ln w="38100" cmpd="dbl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l-PL" altLang="pl-PL" sz="1500" b="1">
                <a:effectLst>
                  <a:outerShdw blurRad="38100" dist="38100" dir="2700000" algn="tl">
                    <a:srgbClr val="FFFFFF"/>
                  </a:outerShdw>
                </a:effectLst>
              </a:rPr>
              <a:t>WALKA  ZBROJNA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561013" y="1155700"/>
            <a:ext cx="1828800" cy="360363"/>
          </a:xfrm>
          <a:prstGeom prst="rect">
            <a:avLst/>
          </a:prstGeom>
          <a:solidFill>
            <a:srgbClr val="FFFFCC"/>
          </a:solidFill>
          <a:ln w="38100" cmpd="dbl">
            <a:solidFill>
              <a:srgbClr val="CC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l-PL" altLang="pl-PL" sz="1300" b="1">
                <a:effectLst>
                  <a:outerShdw blurRad="38100" dist="38100" dir="2700000" algn="tl">
                    <a:srgbClr val="FFFFFF"/>
                  </a:outerShdw>
                </a:effectLst>
              </a:rPr>
              <a:t>ROZMIESZCZANIE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7535863" y="1155700"/>
            <a:ext cx="1316037" cy="360363"/>
          </a:xfrm>
          <a:prstGeom prst="rect">
            <a:avLst/>
          </a:prstGeom>
          <a:solidFill>
            <a:srgbClr val="FFFFCC"/>
          </a:solidFill>
          <a:ln w="38100" cmpd="dbl">
            <a:solidFill>
              <a:srgbClr val="CC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l-PL" altLang="pl-PL" sz="1300" b="1">
                <a:effectLst>
                  <a:outerShdw blurRad="38100" dist="38100" dir="2700000" algn="tl">
                    <a:srgbClr val="FFFFFF"/>
                  </a:outerShdw>
                </a:effectLst>
              </a:rPr>
              <a:t>POGOTOWIE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365500" y="1155700"/>
            <a:ext cx="1974850" cy="360363"/>
          </a:xfrm>
          <a:prstGeom prst="rect">
            <a:avLst/>
          </a:prstGeom>
          <a:solidFill>
            <a:srgbClr val="FFFFCC"/>
          </a:solidFill>
          <a:ln w="38100" cmpd="dbl">
            <a:solidFill>
              <a:srgbClr val="CC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l-PL" altLang="pl-PL" sz="13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PRZEMIESZCZANIE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1465263" y="10112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4316413" y="10112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6437313" y="10112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193088" y="10112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804863" y="15160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804863" y="1660525"/>
            <a:ext cx="7680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74613" y="1804988"/>
            <a:ext cx="1095375" cy="1876425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28398" dir="3806097" algn="ctr" rotWithShape="0">
              <a:srgbClr val="008000"/>
            </a:outerShdw>
          </a:effec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altLang="pl-PL" sz="1100" b="1"/>
              <a:t>ŚRODKI:</a:t>
            </a:r>
          </a:p>
          <a:p>
            <a:endParaRPr lang="pl-PL" altLang="pl-PL" sz="500" b="1"/>
          </a:p>
          <a:p>
            <a:pPr>
              <a:buFontTx/>
              <a:buChar char="-"/>
            </a:pPr>
            <a:r>
              <a:rPr lang="pl-PL" altLang="pl-PL" sz="1000"/>
              <a:t>broń</a:t>
            </a:r>
          </a:p>
          <a:p>
            <a:pPr>
              <a:buFontTx/>
              <a:buChar char="-"/>
            </a:pPr>
            <a:r>
              <a:rPr lang="pl-PL" altLang="pl-PL" sz="1000"/>
              <a:t>sprzęt wojskowy</a:t>
            </a:r>
          </a:p>
          <a:p>
            <a:pPr>
              <a:buFontTx/>
              <a:buChar char="-"/>
            </a:pPr>
            <a:r>
              <a:rPr lang="pl-PL" altLang="pl-PL" sz="1000"/>
              <a:t>żołnierz</a:t>
            </a:r>
          </a:p>
          <a:p>
            <a:pPr>
              <a:buFontTx/>
              <a:buChar char="-"/>
            </a:pPr>
            <a:r>
              <a:rPr lang="pl-PL" altLang="pl-PL" sz="1000"/>
              <a:t>teren</a:t>
            </a:r>
          </a:p>
          <a:p>
            <a:pPr>
              <a:buFontTx/>
              <a:buChar char="-"/>
            </a:pPr>
            <a:r>
              <a:rPr lang="pl-PL" altLang="pl-PL" sz="1000"/>
              <a:t>infrastruktura </a:t>
            </a:r>
          </a:p>
          <a:p>
            <a:r>
              <a:rPr lang="pl-PL" altLang="pl-PL" sz="1000"/>
              <a:t>  bojowa</a:t>
            </a:r>
          </a:p>
          <a:p>
            <a:pPr>
              <a:buFontTx/>
              <a:buChar char="-"/>
            </a:pPr>
            <a:r>
              <a:rPr lang="pl-PL" altLang="pl-PL" sz="1000"/>
              <a:t>zaopatrzenie</a:t>
            </a:r>
          </a:p>
          <a:p>
            <a:pPr>
              <a:buFontTx/>
              <a:buChar char="-"/>
            </a:pPr>
            <a:r>
              <a:rPr lang="pl-PL" altLang="pl-PL" sz="1000"/>
              <a:t>wsparcie państwa</a:t>
            </a:r>
          </a:p>
          <a:p>
            <a:r>
              <a:rPr lang="pl-PL" altLang="pl-PL" sz="1000"/>
              <a:t>  (HNS)</a:t>
            </a:r>
          </a:p>
          <a:p>
            <a:r>
              <a:rPr lang="pl-PL" altLang="pl-PL" sz="1000"/>
              <a:t>- wsparcie cywilne</a:t>
            </a: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1243013" y="1949450"/>
            <a:ext cx="1098550" cy="2309813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28398" dir="3806097" algn="ctr" rotWithShape="0">
              <a:srgbClr val="008000"/>
            </a:outerShdw>
          </a:effec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pl-PL" altLang="pl-PL" sz="600" b="1"/>
          </a:p>
          <a:p>
            <a:r>
              <a:rPr lang="pl-PL" altLang="pl-PL" sz="1100" b="1"/>
              <a:t>ELEMENTY:</a:t>
            </a:r>
          </a:p>
          <a:p>
            <a:endParaRPr lang="pl-PL" altLang="pl-PL" sz="500" b="1"/>
          </a:p>
          <a:p>
            <a:pPr>
              <a:buFontTx/>
              <a:buChar char="-"/>
            </a:pPr>
            <a:r>
              <a:rPr lang="pl-PL" altLang="pl-PL" sz="1000"/>
              <a:t> ruch</a:t>
            </a:r>
          </a:p>
          <a:p>
            <a:pPr>
              <a:buFontTx/>
              <a:buChar char="-"/>
            </a:pPr>
            <a:r>
              <a:rPr lang="pl-PL" altLang="pl-PL" sz="1000"/>
              <a:t> ogień</a:t>
            </a:r>
          </a:p>
          <a:p>
            <a:pPr>
              <a:buFontTx/>
              <a:buChar char="-"/>
            </a:pPr>
            <a:r>
              <a:rPr lang="pl-PL" altLang="pl-PL" sz="1000"/>
              <a:t> zapory</a:t>
            </a:r>
          </a:p>
          <a:p>
            <a:pPr>
              <a:buFontTx/>
              <a:buChar char="-"/>
            </a:pPr>
            <a:r>
              <a:rPr lang="pl-PL" altLang="pl-PL" sz="1000"/>
              <a:t> fortyfikacje</a:t>
            </a:r>
          </a:p>
          <a:p>
            <a:pPr>
              <a:buFontTx/>
              <a:buChar char="-"/>
            </a:pPr>
            <a:r>
              <a:rPr lang="pl-PL" altLang="pl-PL" sz="1000"/>
              <a:t> morale</a:t>
            </a:r>
          </a:p>
          <a:p>
            <a:pPr>
              <a:buFontTx/>
              <a:buChar char="-"/>
            </a:pPr>
            <a:r>
              <a:rPr lang="pl-PL" altLang="pl-PL" sz="1000"/>
              <a:t> dowodzenie</a:t>
            </a:r>
          </a:p>
          <a:p>
            <a:pPr>
              <a:buFontTx/>
              <a:buChar char="-"/>
            </a:pPr>
            <a:r>
              <a:rPr lang="pl-PL" altLang="pl-PL" sz="1000"/>
              <a:t> informacja</a:t>
            </a:r>
          </a:p>
          <a:p>
            <a:pPr>
              <a:buFontTx/>
              <a:buChar char="-"/>
            </a:pPr>
            <a:r>
              <a:rPr lang="pl-PL" altLang="pl-PL" sz="1000"/>
              <a:t> współpraca</a:t>
            </a:r>
          </a:p>
          <a:p>
            <a:r>
              <a:rPr lang="pl-PL" altLang="pl-PL" sz="1000"/>
              <a:t>   cywilno-wojsk.</a:t>
            </a:r>
          </a:p>
          <a:p>
            <a:pPr>
              <a:buFontTx/>
              <a:buChar char="-"/>
            </a:pPr>
            <a:r>
              <a:rPr lang="pl-PL" altLang="pl-PL" sz="1000"/>
              <a:t> zabezpieczenie</a:t>
            </a:r>
          </a:p>
          <a:p>
            <a:r>
              <a:rPr lang="pl-PL" altLang="pl-PL" sz="1000"/>
              <a:t>   logistyczne</a:t>
            </a:r>
          </a:p>
          <a:p>
            <a:pPr>
              <a:buFontTx/>
              <a:buChar char="-"/>
            </a:pPr>
            <a:r>
              <a:rPr lang="pl-PL" altLang="pl-PL" sz="1000"/>
              <a:t> współpraca</a:t>
            </a:r>
          </a:p>
          <a:p>
            <a:r>
              <a:rPr lang="pl-PL" altLang="pl-PL" sz="1000"/>
              <a:t>  z mediami</a:t>
            </a:r>
          </a:p>
          <a:p>
            <a:endParaRPr lang="pl-PL" altLang="pl-PL" sz="500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2487613" y="2093913"/>
            <a:ext cx="1098550" cy="216535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28398" dir="3806097" algn="ctr" rotWithShape="0">
              <a:srgbClr val="008000"/>
            </a:outerShdw>
          </a:effec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altLang="pl-PL" sz="1100" b="1"/>
              <a:t>CZYNNIKI:</a:t>
            </a:r>
          </a:p>
          <a:p>
            <a:endParaRPr lang="pl-PL" altLang="pl-PL" sz="600" b="1"/>
          </a:p>
          <a:p>
            <a:pPr>
              <a:buFontTx/>
              <a:buChar char="-"/>
            </a:pPr>
            <a:r>
              <a:rPr lang="pl-PL" altLang="pl-PL" sz="1000"/>
              <a:t> czasu</a:t>
            </a:r>
          </a:p>
          <a:p>
            <a:pPr>
              <a:buFontTx/>
              <a:buChar char="-"/>
            </a:pPr>
            <a:r>
              <a:rPr lang="pl-PL" altLang="pl-PL" sz="1000"/>
              <a:t> przestrzeni</a:t>
            </a:r>
          </a:p>
          <a:p>
            <a:pPr>
              <a:buFontTx/>
              <a:buChar char="-"/>
            </a:pPr>
            <a:r>
              <a:rPr lang="pl-PL" altLang="pl-PL" sz="1000"/>
              <a:t> klimatu, pogody</a:t>
            </a:r>
          </a:p>
          <a:p>
            <a:pPr>
              <a:buFontTx/>
              <a:buChar char="-"/>
            </a:pPr>
            <a:r>
              <a:rPr lang="pl-PL" altLang="pl-PL" sz="1000"/>
              <a:t> pora doby</a:t>
            </a:r>
          </a:p>
          <a:p>
            <a:pPr>
              <a:buFontTx/>
              <a:buChar char="-"/>
            </a:pPr>
            <a:r>
              <a:rPr lang="pl-PL" altLang="pl-PL" sz="1000"/>
              <a:t> wyszkolenia</a:t>
            </a:r>
          </a:p>
          <a:p>
            <a:pPr>
              <a:buFontTx/>
              <a:buChar char="-"/>
            </a:pPr>
            <a:r>
              <a:rPr lang="pl-PL" altLang="pl-PL" sz="1000"/>
              <a:t> wiedzy, sztuki</a:t>
            </a:r>
          </a:p>
          <a:p>
            <a:pPr>
              <a:buFontTx/>
              <a:buChar char="-"/>
            </a:pPr>
            <a:r>
              <a:rPr lang="pl-PL" altLang="pl-PL" sz="1000"/>
              <a:t> organizacji</a:t>
            </a:r>
          </a:p>
          <a:p>
            <a:pPr>
              <a:buFontTx/>
              <a:buChar char="-"/>
            </a:pPr>
            <a:r>
              <a:rPr lang="pl-PL" altLang="pl-PL" sz="1000"/>
              <a:t> wielkości/liczeb.</a:t>
            </a:r>
          </a:p>
          <a:p>
            <a:pPr>
              <a:buFontTx/>
              <a:buChar char="-"/>
            </a:pPr>
            <a:r>
              <a:rPr lang="pl-PL" altLang="pl-PL" sz="1000"/>
              <a:t> zaskoczenia</a:t>
            </a:r>
          </a:p>
          <a:p>
            <a:pPr>
              <a:buFontTx/>
              <a:buChar char="-"/>
            </a:pPr>
            <a:r>
              <a:rPr lang="pl-PL" altLang="pl-PL" sz="1000"/>
              <a:t> inicjatywy</a:t>
            </a:r>
          </a:p>
          <a:p>
            <a:pPr>
              <a:buFontTx/>
              <a:buChar char="-"/>
            </a:pPr>
            <a:r>
              <a:rPr lang="pl-PL" altLang="pl-PL" sz="1000"/>
              <a:t> .....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7900988" y="1876425"/>
            <a:ext cx="1096962" cy="361950"/>
          </a:xfrm>
          <a:prstGeom prst="rect">
            <a:avLst/>
          </a:prstGeom>
          <a:solidFill>
            <a:srgbClr val="E9FFE9"/>
          </a:solidFill>
          <a:ln w="38100" cmpd="dbl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l-PL" altLang="pl-PL" sz="1100" b="1"/>
              <a:t>SKALA</a:t>
            </a:r>
          </a:p>
          <a:p>
            <a:pPr algn="ctr"/>
            <a:r>
              <a:rPr lang="pl-PL" altLang="pl-PL" sz="1000" b="1"/>
              <a:t> </a:t>
            </a:r>
            <a:r>
              <a:rPr lang="pl-PL" altLang="pl-PL" sz="1000" i="1"/>
              <a:t>(POZIOM)</a:t>
            </a:r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6729413" y="2165350"/>
            <a:ext cx="1023937" cy="361950"/>
          </a:xfrm>
          <a:prstGeom prst="rect">
            <a:avLst/>
          </a:prstGeom>
          <a:solidFill>
            <a:srgbClr val="E9FFE9"/>
          </a:solidFill>
          <a:ln w="38100" cmpd="dbl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l-PL" altLang="pl-PL" sz="1100" b="1"/>
              <a:t>ZASADY</a:t>
            </a:r>
          </a:p>
          <a:p>
            <a:pPr algn="ctr"/>
            <a:r>
              <a:rPr lang="pl-PL" altLang="pl-PL" sz="1000" i="1"/>
              <a:t>(NATO)</a:t>
            </a:r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7535863" y="25273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8631238" y="2238375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8485188" y="16605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grpSp>
        <p:nvGrpSpPr>
          <p:cNvPr id="9243" name="Group 27"/>
          <p:cNvGrpSpPr>
            <a:grpSpLocks/>
          </p:cNvGrpSpPr>
          <p:nvPr/>
        </p:nvGrpSpPr>
        <p:grpSpPr bwMode="auto">
          <a:xfrm>
            <a:off x="1169988" y="4403725"/>
            <a:ext cx="2854325" cy="1804988"/>
            <a:chOff x="1200" y="2832"/>
            <a:chExt cx="1872" cy="1200"/>
          </a:xfrm>
        </p:grpSpPr>
        <p:sp>
          <p:nvSpPr>
            <p:cNvPr id="9244" name="Rectangle 28"/>
            <p:cNvSpPr>
              <a:spLocks noChangeArrowheads="1"/>
            </p:cNvSpPr>
            <p:nvPr/>
          </p:nvSpPr>
          <p:spPr bwMode="auto">
            <a:xfrm>
              <a:off x="1680" y="2880"/>
              <a:ext cx="720" cy="240"/>
            </a:xfrm>
            <a:prstGeom prst="rect">
              <a:avLst/>
            </a:prstGeom>
            <a:solidFill>
              <a:srgbClr val="E9FFE9"/>
            </a:solidFill>
            <a:ln w="38100" cmpd="dbl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73" tIns="43637" rIns="87273" bIns="43637" anchor="ctr"/>
            <a:lstStyle>
              <a:lvl1pPr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36563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309688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034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6606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178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5750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pl-PL" altLang="pl-PL" sz="1100" b="1"/>
                <a:t>SPOSOBY:</a:t>
              </a:r>
            </a:p>
          </p:txBody>
        </p:sp>
        <p:sp>
          <p:nvSpPr>
            <p:cNvPr id="9245" name="Line 29"/>
            <p:cNvSpPr>
              <a:spLocks noChangeShapeType="1"/>
            </p:cNvSpPr>
            <p:nvPr/>
          </p:nvSpPr>
          <p:spPr bwMode="auto">
            <a:xfrm>
              <a:off x="3024" y="2832"/>
              <a:ext cx="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9246" name="Rectangle 30"/>
            <p:cNvSpPr>
              <a:spLocks noChangeArrowheads="1"/>
            </p:cNvSpPr>
            <p:nvPr/>
          </p:nvSpPr>
          <p:spPr bwMode="auto">
            <a:xfrm>
              <a:off x="1200" y="3168"/>
              <a:ext cx="576" cy="5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73" tIns="43637" rIns="87273" bIns="43637" anchor="ctr"/>
            <a:lstStyle>
              <a:lvl1pPr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36563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309688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034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6606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178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5750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l-PL" altLang="pl-PL" sz="1000" b="1"/>
                <a:t>UDERZ.:</a:t>
              </a:r>
            </a:p>
            <a:p>
              <a:pPr>
                <a:buFontTx/>
                <a:buChar char="-"/>
              </a:pPr>
              <a:r>
                <a:rPr lang="pl-PL" altLang="pl-PL" sz="1000"/>
                <a:t> ogniem</a:t>
              </a:r>
            </a:p>
            <a:p>
              <a:pPr>
                <a:buFontTx/>
                <a:buChar char="-"/>
              </a:pPr>
              <a:r>
                <a:rPr lang="pl-PL" altLang="pl-PL" sz="1000"/>
                <a:t> wojskami</a:t>
              </a:r>
            </a:p>
            <a:p>
              <a:pPr>
                <a:buFontTx/>
                <a:buChar char="-"/>
              </a:pPr>
              <a:r>
                <a:rPr lang="pl-PL" altLang="pl-PL" sz="1000"/>
                <a:t> r/elektr.</a:t>
              </a:r>
            </a:p>
            <a:p>
              <a:pPr>
                <a:buFontTx/>
                <a:buChar char="-"/>
              </a:pPr>
              <a:r>
                <a:rPr lang="pl-PL" altLang="pl-PL" sz="1000"/>
                <a:t> ....</a:t>
              </a:r>
            </a:p>
          </p:txBody>
        </p:sp>
        <p:sp>
          <p:nvSpPr>
            <p:cNvPr id="9247" name="Rectangle 31"/>
            <p:cNvSpPr>
              <a:spLocks noChangeArrowheads="1"/>
            </p:cNvSpPr>
            <p:nvPr/>
          </p:nvSpPr>
          <p:spPr bwMode="auto">
            <a:xfrm>
              <a:off x="2256" y="3168"/>
              <a:ext cx="624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73" tIns="43637" rIns="87273" bIns="43637" anchor="ctr"/>
            <a:lstStyle>
              <a:lvl1pPr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36563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309688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034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6606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178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5750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pl-PL" altLang="pl-PL" sz="1000" b="1"/>
                <a:t>OCHRONA</a:t>
              </a:r>
            </a:p>
            <a:p>
              <a:pPr algn="ctr"/>
              <a:r>
                <a:rPr lang="pl-PL" altLang="pl-PL" sz="1000" b="1"/>
                <a:t>PRZED</a:t>
              </a:r>
            </a:p>
            <a:p>
              <a:pPr algn="ctr"/>
              <a:r>
                <a:rPr lang="pl-PL" altLang="pl-PL" sz="1000" b="1"/>
                <a:t>UDERZENIEM</a:t>
              </a:r>
            </a:p>
          </p:txBody>
        </p:sp>
        <p:sp>
          <p:nvSpPr>
            <p:cNvPr id="9248" name="Rectangle 32"/>
            <p:cNvSpPr>
              <a:spLocks noChangeArrowheads="1"/>
            </p:cNvSpPr>
            <p:nvPr/>
          </p:nvSpPr>
          <p:spPr bwMode="auto">
            <a:xfrm>
              <a:off x="1824" y="3600"/>
              <a:ext cx="576" cy="4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73" tIns="43637" rIns="87273" bIns="43637" anchor="ctr"/>
            <a:lstStyle>
              <a:lvl1pPr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36563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873125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309688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746250" defTabSz="8731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034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6606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178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575050" defTabSz="873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l-PL" altLang="pl-PL" sz="1000" b="1"/>
                <a:t>MANEWR:</a:t>
              </a:r>
            </a:p>
            <a:p>
              <a:pPr>
                <a:buFontTx/>
                <a:buChar char="-"/>
              </a:pPr>
              <a:r>
                <a:rPr lang="pl-PL" altLang="pl-PL" sz="1000"/>
                <a:t> wojskami</a:t>
              </a:r>
            </a:p>
            <a:p>
              <a:pPr>
                <a:buFontTx/>
                <a:buChar char="-"/>
              </a:pPr>
              <a:r>
                <a:rPr lang="pl-PL" altLang="pl-PL" sz="1000"/>
                <a:t> środkami</a:t>
              </a:r>
            </a:p>
            <a:p>
              <a:pPr>
                <a:buFontTx/>
                <a:buChar char="-"/>
              </a:pPr>
              <a:r>
                <a:rPr lang="pl-PL" altLang="pl-PL" sz="1000"/>
                <a:t> ....</a:t>
              </a:r>
            </a:p>
          </p:txBody>
        </p:sp>
        <p:sp>
          <p:nvSpPr>
            <p:cNvPr id="9249" name="Line 33"/>
            <p:cNvSpPr>
              <a:spLocks noChangeShapeType="1"/>
            </p:cNvSpPr>
            <p:nvPr/>
          </p:nvSpPr>
          <p:spPr bwMode="auto">
            <a:xfrm>
              <a:off x="2016" y="31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9250" name="Line 34"/>
            <p:cNvSpPr>
              <a:spLocks noChangeShapeType="1"/>
            </p:cNvSpPr>
            <p:nvPr/>
          </p:nvSpPr>
          <p:spPr bwMode="auto">
            <a:xfrm>
              <a:off x="1776" y="331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9251" name="Line 35"/>
            <p:cNvSpPr>
              <a:spLocks noChangeShapeType="1"/>
            </p:cNvSpPr>
            <p:nvPr/>
          </p:nvSpPr>
          <p:spPr bwMode="auto">
            <a:xfrm>
              <a:off x="2016" y="340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3657600" y="3392488"/>
            <a:ext cx="1096963" cy="361950"/>
          </a:xfrm>
          <a:prstGeom prst="rect">
            <a:avLst/>
          </a:prstGeom>
          <a:solidFill>
            <a:srgbClr val="E9FFE9"/>
          </a:solidFill>
          <a:ln w="38100" cmpd="dbl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l-PL" altLang="pl-PL" sz="1100" b="1"/>
              <a:t>RODZAJE:</a:t>
            </a:r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3732213" y="3898900"/>
            <a:ext cx="876300" cy="21590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l-PL" altLang="pl-PL" sz="1000" b="1"/>
              <a:t>OBRONA</a:t>
            </a:r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3732213" y="4186238"/>
            <a:ext cx="876300" cy="217487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l-PL" altLang="pl-PL" sz="1000" b="1"/>
              <a:t>NATARCIE</a:t>
            </a:r>
          </a:p>
        </p:txBody>
      </p:sp>
      <p:sp>
        <p:nvSpPr>
          <p:cNvPr id="9255" name="Rectangle 39"/>
          <p:cNvSpPr>
            <a:spLocks noChangeArrowheads="1"/>
          </p:cNvSpPr>
          <p:nvPr/>
        </p:nvSpPr>
        <p:spPr bwMode="auto">
          <a:xfrm>
            <a:off x="3732213" y="4475163"/>
            <a:ext cx="876300" cy="217487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l-PL" altLang="pl-PL" sz="1000" b="1"/>
              <a:t>WYCOFANIE</a:t>
            </a:r>
          </a:p>
        </p:txBody>
      </p:sp>
      <p:sp>
        <p:nvSpPr>
          <p:cNvPr id="9256" name="Line 40"/>
          <p:cNvSpPr>
            <a:spLocks noChangeShapeType="1"/>
          </p:cNvSpPr>
          <p:nvPr/>
        </p:nvSpPr>
        <p:spPr bwMode="auto">
          <a:xfrm flipH="1">
            <a:off x="4681538" y="3754438"/>
            <a:ext cx="3175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57" name="Line 41"/>
          <p:cNvSpPr>
            <a:spLocks noChangeShapeType="1"/>
          </p:cNvSpPr>
          <p:nvPr/>
        </p:nvSpPr>
        <p:spPr bwMode="auto">
          <a:xfrm>
            <a:off x="4608513" y="4330700"/>
            <a:ext cx="730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58" name="Line 42"/>
          <p:cNvSpPr>
            <a:spLocks noChangeShapeType="1"/>
          </p:cNvSpPr>
          <p:nvPr/>
        </p:nvSpPr>
        <p:spPr bwMode="auto">
          <a:xfrm>
            <a:off x="4608513" y="4043363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59" name="Line 43"/>
          <p:cNvSpPr>
            <a:spLocks noChangeShapeType="1"/>
          </p:cNvSpPr>
          <p:nvPr/>
        </p:nvSpPr>
        <p:spPr bwMode="auto">
          <a:xfrm>
            <a:off x="4608513" y="4619625"/>
            <a:ext cx="730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>
            <a:off x="3803650" y="5846763"/>
            <a:ext cx="5037138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altLang="pl-PL" sz="1000" b="1"/>
              <a:t>                                                    PORÓWNANIE:</a:t>
            </a:r>
          </a:p>
          <a:p>
            <a:r>
              <a:rPr lang="pl-PL" altLang="pl-PL" sz="1000" b="1"/>
              <a:t>Regulamin Bundeswehry:</a:t>
            </a:r>
            <a:r>
              <a:rPr lang="pl-PL" altLang="pl-PL" sz="1000"/>
              <a:t> </a:t>
            </a:r>
            <a:r>
              <a:rPr lang="pl-PL" altLang="pl-PL" sz="1000" i="1"/>
              <a:t>„gł.elementy walki – ogień i manewr. uzupełn. zaporami...”</a:t>
            </a:r>
          </a:p>
          <a:p>
            <a:r>
              <a:rPr lang="pl-PL" altLang="pl-PL" sz="1000" b="1"/>
              <a:t>SUN TZU</a:t>
            </a:r>
            <a:r>
              <a:rPr lang="pl-PL" altLang="pl-PL" sz="1000" i="1"/>
              <a:t>: </a:t>
            </a:r>
            <a:r>
              <a:rPr lang="pl-PL" altLang="pl-PL" sz="1000"/>
              <a:t>5 zasadniczych czynników: moralny, pogoda, teren, dowodzenie, teoria (takt.woj..)</a:t>
            </a:r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3294063" y="6400800"/>
            <a:ext cx="3778250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altLang="pl-PL" sz="1500" b="1"/>
              <a:t>TYPOLOGIA WALKI ZBROJNEJ </a:t>
            </a:r>
            <a:r>
              <a:rPr lang="pl-PL" altLang="pl-PL" sz="1300" i="1"/>
              <a:t>(wariant)</a:t>
            </a:r>
          </a:p>
          <a:p>
            <a:endParaRPr lang="pl-PL" altLang="pl-PL" sz="1300" b="1"/>
          </a:p>
        </p:txBody>
      </p:sp>
      <p:sp>
        <p:nvSpPr>
          <p:cNvPr id="9262" name="Line 46"/>
          <p:cNvSpPr>
            <a:spLocks noChangeShapeType="1"/>
          </p:cNvSpPr>
          <p:nvPr/>
        </p:nvSpPr>
        <p:spPr bwMode="auto">
          <a:xfrm>
            <a:off x="7169150" y="16605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63" name="Line 47"/>
          <p:cNvSpPr>
            <a:spLocks noChangeShapeType="1"/>
          </p:cNvSpPr>
          <p:nvPr/>
        </p:nvSpPr>
        <p:spPr bwMode="auto">
          <a:xfrm>
            <a:off x="5853113" y="1660525"/>
            <a:ext cx="0" cy="1011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4170363" y="1660525"/>
            <a:ext cx="0" cy="1731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65" name="Line 49"/>
          <p:cNvSpPr>
            <a:spLocks noChangeShapeType="1"/>
          </p:cNvSpPr>
          <p:nvPr/>
        </p:nvSpPr>
        <p:spPr bwMode="auto">
          <a:xfrm>
            <a:off x="2414588" y="1660525"/>
            <a:ext cx="0" cy="281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66" name="Line 50"/>
          <p:cNvSpPr>
            <a:spLocks noChangeShapeType="1"/>
          </p:cNvSpPr>
          <p:nvPr/>
        </p:nvSpPr>
        <p:spPr bwMode="auto">
          <a:xfrm>
            <a:off x="1757363" y="16605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67" name="Line 51"/>
          <p:cNvSpPr>
            <a:spLocks noChangeShapeType="1"/>
          </p:cNvSpPr>
          <p:nvPr/>
        </p:nvSpPr>
        <p:spPr bwMode="auto">
          <a:xfrm>
            <a:off x="2998788" y="1660525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68" name="Rectangle 52"/>
          <p:cNvSpPr>
            <a:spLocks noChangeArrowheads="1"/>
          </p:cNvSpPr>
          <p:nvPr/>
        </p:nvSpPr>
        <p:spPr bwMode="auto">
          <a:xfrm>
            <a:off x="5340350" y="2671763"/>
            <a:ext cx="1096963" cy="360362"/>
          </a:xfrm>
          <a:prstGeom prst="rect">
            <a:avLst/>
          </a:prstGeom>
          <a:solidFill>
            <a:srgbClr val="E9FFE9"/>
          </a:solidFill>
          <a:ln w="38100" cmpd="dbl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l-PL" altLang="pl-PL" sz="1100" b="1"/>
              <a:t>FORMY: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5999163" y="3248025"/>
            <a:ext cx="1098550" cy="217488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l-PL" altLang="pl-PL" sz="1000" b="1"/>
              <a:t>NIEREGULARNE</a:t>
            </a:r>
          </a:p>
        </p:txBody>
      </p:sp>
      <p:sp>
        <p:nvSpPr>
          <p:cNvPr id="9270" name="Line 54"/>
          <p:cNvSpPr>
            <a:spLocks noChangeShapeType="1"/>
          </p:cNvSpPr>
          <p:nvPr/>
        </p:nvSpPr>
        <p:spPr bwMode="auto">
          <a:xfrm flipH="1">
            <a:off x="5340350" y="3032125"/>
            <a:ext cx="5842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71" name="Line 55"/>
          <p:cNvSpPr>
            <a:spLocks noChangeShapeType="1"/>
          </p:cNvSpPr>
          <p:nvPr/>
        </p:nvSpPr>
        <p:spPr bwMode="auto">
          <a:xfrm>
            <a:off x="5924550" y="3032125"/>
            <a:ext cx="5857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827588" y="3536950"/>
            <a:ext cx="1171575" cy="704850"/>
          </a:xfrm>
          <a:prstGeom prst="rect">
            <a:avLst/>
          </a:prstGeom>
          <a:solidFill>
            <a:schemeClr val="bg1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273" tIns="43637" rIns="87273" bIns="43637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altLang="pl-PL" sz="1000"/>
              <a:t>(starcia:  czołowe,</a:t>
            </a:r>
          </a:p>
          <a:p>
            <a:r>
              <a:rPr lang="pl-PL" altLang="pl-PL" sz="1000"/>
              <a:t>frontalne, otwarte,</a:t>
            </a:r>
          </a:p>
          <a:p>
            <a:r>
              <a:rPr lang="pl-PL" altLang="pl-PL" sz="1000"/>
              <a:t>w polu równoległe,</a:t>
            </a:r>
          </a:p>
          <a:p>
            <a:r>
              <a:rPr lang="pl-PL" altLang="pl-PL" sz="1000"/>
              <a:t>symetryczne...)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5122863" y="4330700"/>
            <a:ext cx="1022350" cy="288925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l-PL" altLang="pl-PL" sz="800" b="1"/>
              <a:t>w STRATEGII </a:t>
            </a:r>
          </a:p>
          <a:p>
            <a:pPr algn="ctr"/>
            <a:r>
              <a:rPr lang="pl-PL" altLang="pl-PL" sz="800" b="1"/>
              <a:t>OFENSYWNEJ 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218238" y="4330700"/>
            <a:ext cx="1025525" cy="288925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l-PL" altLang="pl-PL" sz="800" b="1"/>
              <a:t>w STRATEGII</a:t>
            </a:r>
          </a:p>
          <a:p>
            <a:pPr algn="ctr"/>
            <a:r>
              <a:rPr lang="pl-PL" altLang="pl-PL" sz="800" b="1"/>
              <a:t>OBRONNEJ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4900613" y="3248025"/>
            <a:ext cx="952500" cy="217488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73" tIns="43637" rIns="87273" bIns="43637" anchor="ctr"/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l-PL" altLang="pl-PL" sz="1000" b="1"/>
              <a:t>REGULARNE</a:t>
            </a:r>
          </a:p>
        </p:txBody>
      </p:sp>
      <p:sp>
        <p:nvSpPr>
          <p:cNvPr id="9276" name="Line 60"/>
          <p:cNvSpPr>
            <a:spLocks noChangeShapeType="1"/>
          </p:cNvSpPr>
          <p:nvPr/>
        </p:nvSpPr>
        <p:spPr bwMode="auto">
          <a:xfrm flipH="1">
            <a:off x="5999163" y="3465513"/>
            <a:ext cx="58420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77" name="Line 61"/>
          <p:cNvSpPr>
            <a:spLocks noChangeShapeType="1"/>
          </p:cNvSpPr>
          <p:nvPr/>
        </p:nvSpPr>
        <p:spPr bwMode="auto">
          <a:xfrm>
            <a:off x="6583363" y="3465513"/>
            <a:ext cx="585787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78" name="Text Box 62"/>
          <p:cNvSpPr txBox="1">
            <a:spLocks noChangeArrowheads="1"/>
          </p:cNvSpPr>
          <p:nvPr/>
        </p:nvSpPr>
        <p:spPr bwMode="auto">
          <a:xfrm>
            <a:off x="5122863" y="4692650"/>
            <a:ext cx="1022350" cy="828675"/>
          </a:xfrm>
          <a:prstGeom prst="rect">
            <a:avLst/>
          </a:prstGeom>
          <a:solidFill>
            <a:schemeClr val="bg1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273" tIns="43637" rIns="87273" bIns="43637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Char char="-"/>
            </a:pPr>
            <a:r>
              <a:rPr lang="pl-PL" altLang="pl-PL" sz="800"/>
              <a:t> wojna na tyłach</a:t>
            </a:r>
          </a:p>
          <a:p>
            <a:pPr>
              <a:buFontTx/>
              <a:buChar char="-"/>
            </a:pPr>
            <a:r>
              <a:rPr lang="pl-PL" altLang="pl-PL" sz="800"/>
              <a:t> głęboka .penetracja                       (jap.)</a:t>
            </a:r>
          </a:p>
          <a:p>
            <a:pPr>
              <a:buFontTx/>
              <a:buChar char="-"/>
            </a:pPr>
            <a:r>
              <a:rPr lang="pl-PL" altLang="pl-PL" sz="800"/>
              <a:t> dz. specjalne</a:t>
            </a:r>
          </a:p>
          <a:p>
            <a:pPr>
              <a:buFontTx/>
              <a:buChar char="-"/>
            </a:pPr>
            <a:r>
              <a:rPr lang="pl-PL" altLang="pl-PL" sz="800"/>
              <a:t> dz. pow.-des.</a:t>
            </a:r>
          </a:p>
        </p:txBody>
      </p:sp>
      <p:sp>
        <p:nvSpPr>
          <p:cNvPr id="9279" name="Text Box 63"/>
          <p:cNvSpPr txBox="1">
            <a:spLocks noChangeArrowheads="1"/>
          </p:cNvSpPr>
          <p:nvPr/>
        </p:nvSpPr>
        <p:spPr bwMode="auto">
          <a:xfrm>
            <a:off x="6291263" y="4692650"/>
            <a:ext cx="1023937" cy="1195388"/>
          </a:xfrm>
          <a:prstGeom prst="rect">
            <a:avLst/>
          </a:prstGeom>
          <a:solidFill>
            <a:schemeClr val="bg1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273" tIns="43637" rIns="87273" bIns="43637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Char char="-"/>
            </a:pPr>
            <a:r>
              <a:rPr lang="pl-PL" altLang="pl-PL" sz="800"/>
              <a:t> wojna podjazdowa,</a:t>
            </a:r>
          </a:p>
          <a:p>
            <a:r>
              <a:rPr lang="pl-PL" altLang="pl-PL" sz="800"/>
              <a:t>  szarpana, urywcza </a:t>
            </a:r>
          </a:p>
          <a:p>
            <a:r>
              <a:rPr lang="pl-PL" altLang="pl-PL" sz="800"/>
              <a:t>  (pol.)</a:t>
            </a:r>
          </a:p>
          <a:p>
            <a:pPr>
              <a:buFontTx/>
              <a:buChar char="-"/>
            </a:pPr>
            <a:r>
              <a:rPr lang="pl-PL" altLang="pl-PL" sz="800"/>
              <a:t> „mała wojna”</a:t>
            </a:r>
          </a:p>
          <a:p>
            <a:pPr>
              <a:buFontTx/>
              <a:buChar char="-"/>
            </a:pPr>
            <a:r>
              <a:rPr lang="pl-PL" altLang="pl-PL" sz="800"/>
              <a:t> dz. partyzanckie</a:t>
            </a:r>
          </a:p>
          <a:p>
            <a:pPr>
              <a:buFontTx/>
              <a:buChar char="-"/>
            </a:pPr>
            <a:r>
              <a:rPr lang="pl-PL" altLang="pl-PL" sz="800"/>
              <a:t> dz. dywersyjne</a:t>
            </a:r>
          </a:p>
          <a:p>
            <a:pPr>
              <a:buFontTx/>
              <a:buChar char="-"/>
            </a:pPr>
            <a:r>
              <a:rPr lang="pl-PL" altLang="pl-PL" sz="800"/>
              <a:t> terroryzm</a:t>
            </a:r>
          </a:p>
          <a:p>
            <a:pPr>
              <a:buFontTx/>
              <a:buChar char="-"/>
            </a:pPr>
            <a:r>
              <a:rPr lang="pl-PL" altLang="pl-PL" sz="800"/>
              <a:t> dz. niesymetryczne</a:t>
            </a:r>
          </a:p>
        </p:txBody>
      </p:sp>
      <p:sp>
        <p:nvSpPr>
          <p:cNvPr id="9280" name="Line 64"/>
          <p:cNvSpPr>
            <a:spLocks noChangeShapeType="1"/>
          </p:cNvSpPr>
          <p:nvPr/>
        </p:nvSpPr>
        <p:spPr bwMode="auto">
          <a:xfrm>
            <a:off x="5632450" y="4619625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81" name="Line 65"/>
          <p:cNvSpPr>
            <a:spLocks noChangeShapeType="1"/>
          </p:cNvSpPr>
          <p:nvPr/>
        </p:nvSpPr>
        <p:spPr bwMode="auto">
          <a:xfrm>
            <a:off x="6802438" y="4619625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82" name="Line 66"/>
          <p:cNvSpPr>
            <a:spLocks noChangeShapeType="1"/>
          </p:cNvSpPr>
          <p:nvPr/>
        </p:nvSpPr>
        <p:spPr bwMode="auto">
          <a:xfrm>
            <a:off x="5561013" y="34655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84" name="Text Box 68"/>
          <p:cNvSpPr txBox="1">
            <a:spLocks noChangeArrowheads="1"/>
          </p:cNvSpPr>
          <p:nvPr/>
        </p:nvSpPr>
        <p:spPr bwMode="auto">
          <a:xfrm>
            <a:off x="423863" y="6226175"/>
            <a:ext cx="1728787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273" tIns="43637" rIns="87273" bIns="43637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pl-PL" altLang="pl-PL" sz="2300"/>
          </a:p>
        </p:txBody>
      </p:sp>
      <p:sp>
        <p:nvSpPr>
          <p:cNvPr id="9285" name="Text Box 69"/>
          <p:cNvSpPr txBox="1">
            <a:spLocks noChangeArrowheads="1"/>
          </p:cNvSpPr>
          <p:nvPr/>
        </p:nvSpPr>
        <p:spPr bwMode="auto">
          <a:xfrm>
            <a:off x="423863" y="6294438"/>
            <a:ext cx="2905125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273" tIns="43637" rIns="87273" bIns="43637">
            <a:spAutoFit/>
          </a:bodyPr>
          <a:lstStyle>
            <a:lvl1pPr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6563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73125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09688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46250" defTabSz="8731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034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606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178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75050" defTabSz="873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l-PL" altLang="pl-PL" sz="1100"/>
              <a:t>Wg R. Jakubczaka, J. Marczaka, H. Szafrana</a:t>
            </a:r>
          </a:p>
        </p:txBody>
      </p:sp>
    </p:spTree>
    <p:extLst>
      <p:ext uri="{BB962C8B-B14F-4D97-AF65-F5344CB8AC3E}">
        <p14:creationId xmlns:p14="http://schemas.microsoft.com/office/powerpoint/2010/main" val="59710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Definicja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C00000"/>
              </a:buClr>
            </a:pPr>
            <a:r>
              <a:rPr lang="pl-PL" dirty="0"/>
              <a:t>Działania nieregularne to rodzaj działań bojowych </a:t>
            </a:r>
            <a:r>
              <a:rPr lang="pl-PL" b="1" dirty="0"/>
              <a:t>prowadzonych specyficznymi sposobami w ugrupowaniu przeciwnika</a:t>
            </a:r>
            <a:r>
              <a:rPr lang="pl-PL" dirty="0"/>
              <a:t> przez doraźnie tworzone, stosownie do potrzeb i sytuacji, zgrupowania </a:t>
            </a:r>
            <a:r>
              <a:rPr lang="pl-PL" dirty="0" smtClean="0"/>
              <a:t>taktyczne.</a:t>
            </a:r>
          </a:p>
          <a:p>
            <a:pPr>
              <a:buClr>
                <a:srgbClr val="C00000"/>
              </a:buClr>
            </a:pPr>
            <a:endParaRPr lang="pl-PL" dirty="0" smtClean="0"/>
          </a:p>
          <a:p>
            <a:pPr>
              <a:buClr>
                <a:srgbClr val="C00000"/>
              </a:buClr>
            </a:pPr>
            <a:r>
              <a:rPr lang="pl-PL" dirty="0" smtClean="0"/>
              <a:t>Zgrupowania </a:t>
            </a:r>
            <a:r>
              <a:rPr lang="pl-PL" dirty="0"/>
              <a:t>te przygotowane mogą być w czasie pokoju lub doraźnie tworzone w czasie wojny</a:t>
            </a:r>
          </a:p>
        </p:txBody>
      </p:sp>
    </p:spTree>
    <p:extLst>
      <p:ext uri="{BB962C8B-B14F-4D97-AF65-F5344CB8AC3E}">
        <p14:creationId xmlns:p14="http://schemas.microsoft.com/office/powerpoint/2010/main" val="141873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Istota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</a:pPr>
            <a:r>
              <a:rPr lang="pl-PL" dirty="0" smtClean="0"/>
              <a:t>Działania nieregularne mogą być one prowadzone zarówno w ramach działań obronnych, jak i powszechnego ruchu oporu, po utracie możliwości prowadzenia zorganizowanej obrony.</a:t>
            </a:r>
          </a:p>
          <a:p>
            <a:pPr>
              <a:buClr>
                <a:srgbClr val="C00000"/>
              </a:buClr>
            </a:pPr>
            <a:endParaRPr lang="pl-PL" dirty="0" smtClean="0"/>
          </a:p>
          <a:p>
            <a:pPr>
              <a:buClr>
                <a:srgbClr val="C00000"/>
              </a:buClr>
            </a:pPr>
            <a:r>
              <a:rPr lang="pl-PL" dirty="0" smtClean="0"/>
              <a:t>W związku z powyższym mogą one mieć charakter zamierzony lub wymuszony.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958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3196"/>
            <a:ext cx="8229600" cy="1143000"/>
          </a:xfrm>
        </p:spPr>
        <p:txBody>
          <a:bodyPr/>
          <a:lstStyle/>
          <a:p>
            <a:r>
              <a:rPr lang="pl-PL" dirty="0" smtClean="0"/>
              <a:t>Istota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16624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C00000"/>
              </a:buClr>
            </a:pPr>
            <a:r>
              <a:rPr lang="pl-PL" dirty="0" smtClean="0"/>
              <a:t>Decyzję o przejściu do działań w obszarze kontrolowanym przez przeciwnika podejmuje:</a:t>
            </a:r>
          </a:p>
          <a:p>
            <a:pPr>
              <a:buClr>
                <a:srgbClr val="C00000"/>
              </a:buClr>
            </a:pPr>
            <a:endParaRPr lang="pl-PL" dirty="0" smtClean="0"/>
          </a:p>
          <a:p>
            <a:pPr lvl="1">
              <a:buClr>
                <a:srgbClr val="C00000"/>
              </a:buClr>
            </a:pPr>
            <a:r>
              <a:rPr lang="pl-PL" b="1" dirty="0" smtClean="0"/>
              <a:t>dowódca wyższego szczebla</a:t>
            </a:r>
            <a:r>
              <a:rPr lang="pl-PL" dirty="0" smtClean="0"/>
              <a:t>, na rzecz, którego działania te mają być prowadzone. W tym przypadku zakładane cele i wynikające z nich zadania muszą zostać odpowiednio wcześniej ujęte w planie działania,</a:t>
            </a:r>
          </a:p>
          <a:p>
            <a:pPr lvl="1">
              <a:buClr>
                <a:srgbClr val="C00000"/>
              </a:buClr>
            </a:pPr>
            <a:endParaRPr lang="pl-PL" dirty="0" smtClean="0"/>
          </a:p>
          <a:p>
            <a:pPr lvl="1">
              <a:buClr>
                <a:srgbClr val="C00000"/>
              </a:buClr>
            </a:pPr>
            <a:r>
              <a:rPr lang="pl-PL" dirty="0"/>
              <a:t>w</a:t>
            </a:r>
            <a:r>
              <a:rPr lang="pl-PL" dirty="0" smtClean="0"/>
              <a:t> wypadku braku łączności – </a:t>
            </a:r>
            <a:r>
              <a:rPr lang="pl-PL" b="1" dirty="0" smtClean="0"/>
              <a:t>dowódca pododdziału</a:t>
            </a:r>
            <a:r>
              <a:rPr lang="pl-PL" dirty="0" smtClean="0"/>
              <a:t>.</a:t>
            </a:r>
          </a:p>
          <a:p>
            <a:pPr lvl="1">
              <a:buClr>
                <a:srgbClr val="C00000"/>
              </a:buClr>
            </a:pPr>
            <a:endParaRPr lang="pl-PL" b="1" dirty="0" smtClean="0"/>
          </a:p>
          <a:p>
            <a:pPr>
              <a:buClr>
                <a:srgbClr val="C00000"/>
              </a:buClr>
            </a:pPr>
            <a:r>
              <a:rPr lang="pl-PL" dirty="0" smtClean="0"/>
              <a:t>Działania wymuszone (nieplanowe) będą prowadzone najczęściej, po niepomyślnych działaniach obronnych. Mogą je prowadzić zgrupowania taktyczne, które przegrały walkę lub wcześniej realizowały zadania w ugrupowaniu przeciwnika i </a:t>
            </a:r>
            <a:r>
              <a:rPr lang="pl-PL" b="1" dirty="0" smtClean="0"/>
              <a:t>zostały czasowo pozbawione możliwości połączenia się z siłami głównymi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558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 ogólny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Celem działań nieregularnych jest </a:t>
            </a:r>
            <a:r>
              <a:rPr lang="pl-PL" b="1" dirty="0"/>
              <a:t>rozpoznanie przeciwnika, osłabienie jego potencjału, zakłócanie jego systemów dowodzenia, wsparcia </a:t>
            </a:r>
            <a:r>
              <a:rPr lang="pl-PL" b="1" dirty="0" smtClean="0"/>
              <a:t>i </a:t>
            </a:r>
            <a:r>
              <a:rPr lang="pl-PL" b="1" dirty="0"/>
              <a:t>zabezpieczenia oraz zmuszenie do wydzielenia większych sił i środków do ubezpieczeń</a:t>
            </a:r>
            <a:r>
              <a:rPr lang="pl-PL" dirty="0"/>
              <a:t>, a tym samym zmniejszenia zasadniczego potencjału bojowego przewidywanego do wykonania głównego zadania.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814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1205</Words>
  <Application>Microsoft Office PowerPoint</Application>
  <PresentationFormat>Pokaz na ekranie (4:3)</PresentationFormat>
  <Paragraphs>203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Motyw pakietu Office</vt:lpstr>
      <vt:lpstr>Temat 6.4 Działania nieregularne</vt:lpstr>
      <vt:lpstr>Zagadnienia</vt:lpstr>
      <vt:lpstr>Prezentacja programu PowerPoint</vt:lpstr>
      <vt:lpstr>Prezentacja programu PowerPoint</vt:lpstr>
      <vt:lpstr>Prezentacja programu PowerPoint</vt:lpstr>
      <vt:lpstr>Definicja</vt:lpstr>
      <vt:lpstr>Istota</vt:lpstr>
      <vt:lpstr>Istota cd.</vt:lpstr>
      <vt:lpstr>Cel ogólny</vt:lpstr>
      <vt:lpstr>Zadania</vt:lpstr>
      <vt:lpstr>Prezentacja programu PowerPoint</vt:lpstr>
      <vt:lpstr>Charakterystyka prowadzenia</vt:lpstr>
      <vt:lpstr>Prezentacja programu PowerPoint</vt:lpstr>
      <vt:lpstr>Prezentacja programu PowerPoint</vt:lpstr>
      <vt:lpstr>Obszar</vt:lpstr>
      <vt:lpstr>Skład zgrupowań </vt:lpstr>
      <vt:lpstr>Sposób wycofania z walki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pracownik</dc:creator>
  <cp:lastModifiedBy>Admin</cp:lastModifiedBy>
  <cp:revision>9</cp:revision>
  <dcterms:created xsi:type="dcterms:W3CDTF">2018-02-23T10:19:32Z</dcterms:created>
  <dcterms:modified xsi:type="dcterms:W3CDTF">2020-03-20T17:02:04Z</dcterms:modified>
</cp:coreProperties>
</file>