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89"/>
  </p:handoutMasterIdLst>
  <p:sldIdLst>
    <p:sldId id="257" r:id="rId2"/>
    <p:sldId id="278" r:id="rId3"/>
    <p:sldId id="258" r:id="rId4"/>
    <p:sldId id="27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0" r:id="rId13"/>
    <p:sldId id="281" r:id="rId14"/>
    <p:sldId id="286" r:id="rId15"/>
    <p:sldId id="287" r:id="rId16"/>
    <p:sldId id="288" r:id="rId17"/>
    <p:sldId id="289" r:id="rId18"/>
    <p:sldId id="371" r:id="rId19"/>
    <p:sldId id="372" r:id="rId20"/>
    <p:sldId id="373" r:id="rId21"/>
    <p:sldId id="374" r:id="rId22"/>
    <p:sldId id="375" r:id="rId23"/>
    <p:sldId id="376" r:id="rId24"/>
    <p:sldId id="377" r:id="rId25"/>
    <p:sldId id="378" r:id="rId26"/>
    <p:sldId id="379" r:id="rId27"/>
    <p:sldId id="298" r:id="rId28"/>
    <p:sldId id="299" r:id="rId29"/>
    <p:sldId id="415" r:id="rId30"/>
    <p:sldId id="416" r:id="rId31"/>
    <p:sldId id="412" r:id="rId32"/>
    <p:sldId id="381" r:id="rId33"/>
    <p:sldId id="300" r:id="rId34"/>
    <p:sldId id="385" r:id="rId35"/>
    <p:sldId id="384" r:id="rId36"/>
    <p:sldId id="383" r:id="rId37"/>
    <p:sldId id="389" r:id="rId38"/>
    <p:sldId id="388" r:id="rId39"/>
    <p:sldId id="387" r:id="rId40"/>
    <p:sldId id="386" r:id="rId41"/>
    <p:sldId id="395" r:id="rId42"/>
    <p:sldId id="394" r:id="rId43"/>
    <p:sldId id="393" r:id="rId44"/>
    <p:sldId id="398" r:id="rId45"/>
    <p:sldId id="417" r:id="rId46"/>
    <p:sldId id="418" r:id="rId47"/>
    <p:sldId id="403" r:id="rId48"/>
    <p:sldId id="402" r:id="rId49"/>
    <p:sldId id="401" r:id="rId50"/>
    <p:sldId id="400" r:id="rId51"/>
    <p:sldId id="391" r:id="rId52"/>
    <p:sldId id="408" r:id="rId53"/>
    <p:sldId id="409" r:id="rId54"/>
    <p:sldId id="410" r:id="rId55"/>
    <p:sldId id="303" r:id="rId56"/>
    <p:sldId id="311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6" r:id="rId69"/>
    <p:sldId id="328" r:id="rId70"/>
    <p:sldId id="329" r:id="rId71"/>
    <p:sldId id="330" r:id="rId72"/>
    <p:sldId id="331" r:id="rId73"/>
    <p:sldId id="332" r:id="rId74"/>
    <p:sldId id="336" r:id="rId75"/>
    <p:sldId id="339" r:id="rId76"/>
    <p:sldId id="342" r:id="rId77"/>
    <p:sldId id="343" r:id="rId78"/>
    <p:sldId id="344" r:id="rId79"/>
    <p:sldId id="345" r:id="rId80"/>
    <p:sldId id="363" r:id="rId81"/>
    <p:sldId id="364" r:id="rId82"/>
    <p:sldId id="365" r:id="rId83"/>
    <p:sldId id="366" r:id="rId84"/>
    <p:sldId id="367" r:id="rId85"/>
    <p:sldId id="368" r:id="rId86"/>
    <p:sldId id="369" r:id="rId87"/>
    <p:sldId id="370" r:id="rId88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 autoAdjust="0"/>
  </p:normalViewPr>
  <p:slideViewPr>
    <p:cSldViewPr>
      <p:cViewPr varScale="1">
        <p:scale>
          <a:sx n="73" d="100"/>
          <a:sy n="73" d="100"/>
        </p:scale>
        <p:origin x="129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117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EECD7A36-133E-4E6E-BD94-F2432EDB7FC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3617953C-D2E9-4CA4-BB81-993F1FBB6D7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9D72187A-2C9A-416C-85EA-D7ADFA96ABF3}" type="datetimeFigureOut">
              <a:rPr lang="pl-PL"/>
              <a:pPr>
                <a:defRPr/>
              </a:pPr>
              <a:t>24.03.2020</a:t>
            </a:fld>
            <a:endParaRPr lang="pl-PL"/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F214A5B9-072B-45D5-9B4C-221294309FB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5D4E347C-2FBF-4959-A4F0-B38E9724E55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01E4B22-A6DC-486A-A1C3-CA37110F1C5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26A58-0824-4C6D-925A-C16707814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57E24-7A7A-4637-89B2-43B0F5FD2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C511A-E4AC-4E3A-8C7A-2702555E0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9B249-04E8-416D-9133-E7590F50F73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40426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7526A58-0824-4C6D-925A-C16707814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C57E24-7A7A-4637-89B2-43B0F5FD2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8BC511A-E4AC-4E3A-8C7A-2702555E0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5F61C-66BD-4A63-8795-49E1F23599D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439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26A58-0824-4C6D-925A-C16707814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57E24-7A7A-4637-89B2-43B0F5FD2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C511A-E4AC-4E3A-8C7A-2702555E0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808C5-6584-499B-9901-6FEC7A89467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39698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>
            <a:extLst>
              <a:ext uri="{FF2B5EF4-FFF2-40B4-BE49-F238E27FC236}">
                <a16:creationId xmlns:a16="http://schemas.microsoft.com/office/drawing/2014/main" id="{D46AFBF1-9FDA-4183-82D5-2C6F2C3CE28F}"/>
              </a:ext>
            </a:extLst>
          </p:cNvPr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5CB1BC5D-4DE6-4D93-8586-1A66715F1AD0}"/>
              </a:ext>
            </a:extLst>
          </p:cNvPr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3D245D0-B825-4FD9-8E35-FB49A9AE768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C292DB8-CA74-4D74-B107-B0C02BF4629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9E3B917-0592-44C8-90AD-7BD0980E7A1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753A0-C2F8-48C6-BF42-5C541086996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96799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26A58-0824-4C6D-925A-C16707814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57E24-7A7A-4637-89B2-43B0F5FD2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C511A-E4AC-4E3A-8C7A-2702555E0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BFA09-CC63-41EF-8260-3A3FF7B5F3A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27747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>
            <a:extLst>
              <a:ext uri="{FF2B5EF4-FFF2-40B4-BE49-F238E27FC236}">
                <a16:creationId xmlns:a16="http://schemas.microsoft.com/office/drawing/2014/main" id="{A1D7B3C7-B303-4C1F-9291-4F7AC28A5D9E}"/>
              </a:ext>
            </a:extLst>
          </p:cNvPr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>
            <a:extLst>
              <a:ext uri="{FF2B5EF4-FFF2-40B4-BE49-F238E27FC236}">
                <a16:creationId xmlns:a16="http://schemas.microsoft.com/office/drawing/2014/main" id="{11BC819B-2438-403D-87F0-853C0835615B}"/>
              </a:ext>
            </a:extLst>
          </p:cNvPr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0F33A79-2AB7-4578-8420-EA598E325CE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ECA2B0E-A650-4611-B425-44C8B4C390F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1D1061B-7CD1-4A2F-A019-117C3E2C508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D1277-40B5-44E0-883B-9C131309247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60727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>
            <a:extLst>
              <a:ext uri="{FF2B5EF4-FFF2-40B4-BE49-F238E27FC236}">
                <a16:creationId xmlns:a16="http://schemas.microsoft.com/office/drawing/2014/main" id="{42AFBDC0-777D-4F21-8624-00ADCA395AD6}"/>
              </a:ext>
            </a:extLst>
          </p:cNvPr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>
            <a:extLst>
              <a:ext uri="{FF2B5EF4-FFF2-40B4-BE49-F238E27FC236}">
                <a16:creationId xmlns:a16="http://schemas.microsoft.com/office/drawing/2014/main" id="{84928DF4-2669-47A9-98D7-2311A9111DAF}"/>
              </a:ext>
            </a:extLst>
          </p:cNvPr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15E32FA0-AC00-4FB4-B023-AD9ECA5406FA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5FBC779-D588-4AF2-8D10-49EF01BCDDDA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F8C266F-73E2-4BD5-9772-B501C37ED21A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B3B32-2258-4CF8-9612-BF331EF40B9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71176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26A58-0824-4C6D-925A-C16707814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57E24-7A7A-4637-89B2-43B0F5FD2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C511A-E4AC-4E3A-8C7A-2702555E0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A4165-C31F-4FB3-92CF-EBE181A1CE5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93250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26A58-0824-4C6D-925A-C16707814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57E24-7A7A-4637-89B2-43B0F5FD2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C511A-E4AC-4E3A-8C7A-2702555E0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03A45-80C4-43AB-B9B8-A81C084A71F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195345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7526A58-0824-4C6D-925A-C16707814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C57E24-7A7A-4637-89B2-43B0F5FD2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8BC511A-E4AC-4E3A-8C7A-2702555E0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2C6FE-28D0-4C80-9FDE-CECD002E750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19145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26A58-0824-4C6D-925A-C16707814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57E24-7A7A-4637-89B2-43B0F5FD2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C511A-E4AC-4E3A-8C7A-2702555E0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D9095-ABE9-4610-ADE6-669AF22EEE4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27595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26A58-0824-4C6D-925A-C16707814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57E24-7A7A-4637-89B2-43B0F5FD2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C511A-E4AC-4E3A-8C7A-2702555E0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649A6-E052-40C6-83A2-73601773898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1117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7526A58-0824-4C6D-925A-C16707814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C57E24-7A7A-4637-89B2-43B0F5FD2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8BC511A-E4AC-4E3A-8C7A-2702555E0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6A923-B85A-4DAE-ABD0-31400213A9C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38409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7526A58-0824-4C6D-925A-C16707814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FC57E24-7A7A-4637-89B2-43B0F5FD2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8BC511A-E4AC-4E3A-8C7A-2702555E0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5BDDE-B507-419F-8F9D-87471FD0EE7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27320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7526A58-0824-4C6D-925A-C16707814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FC57E24-7A7A-4637-89B2-43B0F5FD2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8BC511A-E4AC-4E3A-8C7A-2702555E0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E111D-6925-4A9C-A8A4-0C04CAA86B8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0133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7526A58-0824-4C6D-925A-C16707814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FC57E24-7A7A-4637-89B2-43B0F5FD2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8BC511A-E4AC-4E3A-8C7A-2702555E0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5875F-A726-4E2C-B877-980D085CD9D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9887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7526A58-0824-4C6D-925A-C16707814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C57E24-7A7A-4637-89B2-43B0F5FD2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8BC511A-E4AC-4E3A-8C7A-2702555E0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614FC-4771-47D6-AB74-4718EEF4A75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56196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7526A58-0824-4C6D-925A-C16707814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C57E24-7A7A-4637-89B2-43B0F5FD2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8BC511A-E4AC-4E3A-8C7A-2702555E0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A39D0-7E8D-4D93-B450-731BFC10EEF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22003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25A13FF-C7E0-411C-96BF-28F5B626C3CD}"/>
              </a:ext>
            </a:extLst>
          </p:cNvPr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307D17E-12E3-42A4-8B84-AFE71360DCBC}"/>
              </a:ext>
            </a:extLst>
          </p:cNvPr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5F41209-5EF6-4E5B-A9A8-9755BD993E70}"/>
              </a:ext>
            </a:extLst>
          </p:cNvPr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0AC8F79-5B4D-4285-9BBF-65127DCD18EE}"/>
              </a:ext>
            </a:extLst>
          </p:cNvPr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945C5E6-52EB-44E0-8FD7-D58A8117A2C2}"/>
              </a:ext>
            </a:extLst>
          </p:cNvPr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DFC832D-7500-4BDE-A817-4CB07A13DCC6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2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Edytuj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26A58-0824-4C6D-925A-C16707814B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57E24-7A7A-4637-89B2-43B0F5FD2E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C511A-E4AC-4E3A-8C7A-2702555E0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2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E0DB100-0F2E-48F0-A4F0-49E440EE97E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80" r:id="rId12"/>
    <p:sldLayoutId id="2147483776" r:id="rId13"/>
    <p:sldLayoutId id="2147483781" r:id="rId14"/>
    <p:sldLayoutId id="2147483782" r:id="rId15"/>
    <p:sldLayoutId id="2147483777" r:id="rId16"/>
    <p:sldLayoutId id="2147483778" r:id="rId17"/>
    <p:sldLayoutId id="2147483779" r:id="rId18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8.xml"/><Relationship Id="rId4" Type="http://schemas.openxmlformats.org/officeDocument/2006/relationships/slide" Target="slid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slide" Target="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slide" Target="slide18.xml"/><Relationship Id="rId4" Type="http://schemas.openxmlformats.org/officeDocument/2006/relationships/image" Target="../media/image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slide" Target="slide34.xml"/><Relationship Id="rId5" Type="http://schemas.openxmlformats.org/officeDocument/2006/relationships/slide" Target="slide18.xml"/><Relationship Id="rId4" Type="http://schemas.openxmlformats.org/officeDocument/2006/relationships/image" Target="../media/image9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slide" Target="slide18.xml"/><Relationship Id="rId4" Type="http://schemas.openxmlformats.org/officeDocument/2006/relationships/image" Target="../media/image9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1600200" y="990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1524000" y="6324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148" name="Rectangle 10"/>
          <p:cNvSpPr>
            <a:spLocks noChangeArrowheads="1"/>
          </p:cNvSpPr>
          <p:nvPr/>
        </p:nvSpPr>
        <p:spPr bwMode="auto">
          <a:xfrm>
            <a:off x="107950" y="2676525"/>
            <a:ext cx="903605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800" b="1">
                <a:latin typeface="Arial" panose="020B0604020202020204" pitchFamily="34" charset="0"/>
              </a:rPr>
              <a:t>TEMAT : </a:t>
            </a:r>
            <a:r>
              <a:rPr lang="pl-PL" altLang="pl-PL" sz="2800">
                <a:latin typeface="Arial" panose="020B0604020202020204" pitchFamily="34" charset="0"/>
              </a:rPr>
              <a:t> </a:t>
            </a:r>
            <a:r>
              <a:rPr lang="pl-PL" altLang="pl-PL" sz="2800" b="1">
                <a:latin typeface="Arial" panose="020B0604020202020204" pitchFamily="34" charset="0"/>
              </a:rPr>
              <a:t>Podstawowe pojęcia z zakresu łączności wojskowej - organizacja łączności i przepisy korespondencji radiowej.</a:t>
            </a:r>
            <a:endParaRPr lang="pl-PL" altLang="pl-PL" sz="2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1600200" y="990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1524000" y="6324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5364" name="Rectangle 9"/>
          <p:cNvSpPr>
            <a:spLocks noChangeArrowheads="1"/>
          </p:cNvSpPr>
          <p:nvPr/>
        </p:nvSpPr>
        <p:spPr bwMode="auto">
          <a:xfrm>
            <a:off x="0" y="2359025"/>
            <a:ext cx="89662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b="1">
                <a:latin typeface="Arial" panose="020B0604020202020204" pitchFamily="34" charset="0"/>
              </a:rPr>
              <a:t>Sygnał rozpoznawczy (wywoławczy) środka radiowego </a:t>
            </a:r>
            <a:r>
              <a:rPr lang="pl-PL" altLang="pl-PL">
                <a:latin typeface="Arial" panose="020B0604020202020204" pitchFamily="34" charset="0"/>
              </a:rPr>
              <a:t>- grupa składająca się z czterech znaków (liter i cyfr lub tylko liter) służąca do identyfikacji środka radiowego.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b="1">
                <a:latin typeface="Arial" panose="020B0604020202020204" pitchFamily="34" charset="0"/>
              </a:rPr>
              <a:t>Adres środka radiowego </a:t>
            </a:r>
            <a:r>
              <a:rPr lang="pl-PL" altLang="pl-PL">
                <a:latin typeface="Arial" panose="020B0604020202020204" pitchFamily="34" charset="0"/>
              </a:rPr>
              <a:t>- grupa znaków (cyfr i/lub liter) nadawana interfejsowi (fizycznemu lub logicznemu) środka radiowego wykorzystywana w trybie transmisji danych, służąca do identyfikacji środka radiowego w sieci pracującej zgodnie z określonym protokołem komunikacyjnym (np. adres ALE/3G, Adres STANAG 5066, Adres IP, adres HPW).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b="1">
                <a:latin typeface="Arial" panose="020B0604020202020204" pitchFamily="34" charset="0"/>
              </a:rPr>
              <a:t>Desygnator (numer umowny) częstotliwości </a:t>
            </a:r>
            <a:r>
              <a:rPr lang="pl-PL" altLang="pl-PL">
                <a:latin typeface="Arial" panose="020B0604020202020204" pitchFamily="34" charset="0"/>
              </a:rPr>
              <a:t>- liczba (określona w tabeli danych radiowych) umożliwiająca jednoznaczne określenie konkretnego nominału częstotliwości.</a:t>
            </a: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3635375" y="6381750"/>
            <a:ext cx="2468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Użytkowanie Sprzętu </a:t>
            </a: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1268413"/>
            <a:ext cx="86042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 b="1">
                <a:latin typeface="Arial" panose="020B0604020202020204" pitchFamily="34" charset="0"/>
              </a:rPr>
              <a:t>PODSTAWOWE POJĘCIA ZWIĄZANE Z ŁĄCZNOŚCIĄ RADIOWĄ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1600200" y="990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1524000" y="6324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388" name="Rectangle 8"/>
          <p:cNvSpPr>
            <a:spLocks noChangeArrowheads="1"/>
          </p:cNvSpPr>
          <p:nvPr/>
        </p:nvSpPr>
        <p:spPr bwMode="auto">
          <a:xfrm>
            <a:off x="0" y="2997200"/>
            <a:ext cx="91440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>
                <a:latin typeface="Arial" panose="020B0604020202020204" pitchFamily="34" charset="0"/>
              </a:rPr>
              <a:t>W łączności radiowej istnieje wiele podziałów i klasyfikacji uwzględniających konstrukcję środków radiowych, sposób wykorzystania kanałów radiowych, fizyczny dostęp do kanału radiowego, rodzaj środków radiowych, organizację pracy, realizowane usługi, rodzaj wymienianych wiadomości, itp.</a:t>
            </a: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3635375" y="6381750"/>
            <a:ext cx="2468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Użytkowanie Sprzętu </a:t>
            </a: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1268413"/>
            <a:ext cx="86042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 b="1">
                <a:latin typeface="Arial" panose="020B0604020202020204" pitchFamily="34" charset="0"/>
              </a:rPr>
              <a:t>PODSTAWOWE KLASYFIKACJE ZWIĄZANE Z ŁĄCZNOŚCIĄ RADIOWĄ</a:t>
            </a:r>
            <a:r>
              <a:rPr lang="pl-PL" altLang="pl-PL" sz="2400">
                <a:latin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1600200" y="990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1524000" y="6324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412" name="Rectangle 8"/>
          <p:cNvSpPr>
            <a:spLocks noChangeArrowheads="1"/>
          </p:cNvSpPr>
          <p:nvPr/>
        </p:nvSpPr>
        <p:spPr bwMode="auto">
          <a:xfrm>
            <a:off x="0" y="2287588"/>
            <a:ext cx="9144000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b="1">
                <a:latin typeface="Arial" panose="020B0604020202020204" pitchFamily="34" charset="0"/>
              </a:rPr>
              <a:t>Ze względu na wykorzystanie kanałów radiowych i konstrukcję środka radiowego </a:t>
            </a:r>
            <a:r>
              <a:rPr lang="pl-PL" altLang="pl-PL">
                <a:latin typeface="Arial" panose="020B0604020202020204" pitchFamily="34" charset="0"/>
              </a:rPr>
              <a:t>łączność radiową dzielimy na: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>
                <a:latin typeface="Arial" panose="020B0604020202020204" pitchFamily="34" charset="0"/>
              </a:rPr>
              <a:t> </a:t>
            </a:r>
            <a:r>
              <a:rPr lang="pl-PL" altLang="pl-PL" b="1" i="1">
                <a:latin typeface="Arial" panose="020B0604020202020204" pitchFamily="34" charset="0"/>
              </a:rPr>
              <a:t>simpleksową łączność radiową - </a:t>
            </a:r>
            <a:r>
              <a:rPr lang="pl-PL" altLang="pl-PL">
                <a:latin typeface="Arial" panose="020B0604020202020204" pitchFamily="34" charset="0"/>
              </a:rPr>
              <a:t>łączność, w której zastosowano jeden kanał radiowy przeznaczony zarówno do nadawania jak i do odbioru wiadomości. Aby wymiana wiadomości była możliwa w danej chwili tylko jeden środek radiowy może pracować na „nadawanie", a pozostałe środki radiowe muszą pracować w trybie „odbiór";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b="1" i="1">
                <a:latin typeface="Arial" panose="020B0604020202020204" pitchFamily="34" charset="0"/>
              </a:rPr>
              <a:t>półdupleksową</a:t>
            </a:r>
            <a:r>
              <a:rPr lang="pl-PL" altLang="pl-PL" b="1">
                <a:latin typeface="Arial" panose="020B0604020202020204" pitchFamily="34" charset="0"/>
              </a:rPr>
              <a:t> łączność radiową </a:t>
            </a:r>
            <a:r>
              <a:rPr lang="pl-PL" altLang="pl-PL">
                <a:latin typeface="Arial" panose="020B0604020202020204" pitchFamily="34" charset="0"/>
              </a:rPr>
              <a:t>- łączność, w której zastosowano dwa oddzielne kanały radiowe przeznaczone odpowiednio do nadawania i odbioru wiadomości, jednak ze względów technicznych (wspólne elementy toru nadawczego i odbiorczego) w danej chwili tylko jeden środek radiowy może pracować w trybie „nadawanie", a drugi środek radiowy musi pracować w trybie „odbiór", aby wymiana wiadomości była możliwa; </a:t>
            </a:r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3635375" y="6381750"/>
            <a:ext cx="2468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Użytkowanie Sprzętu </a:t>
            </a:r>
          </a:p>
        </p:txBody>
      </p:sp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0" y="1268413"/>
            <a:ext cx="9144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 b="1">
                <a:latin typeface="Arial" panose="020B0604020202020204" pitchFamily="34" charset="0"/>
              </a:rPr>
              <a:t>PODSTAWOWE KLASYFIKACJE ZWIĄZANE Z ŁĄCZNOŚCIĄ RADIOWĄ</a:t>
            </a:r>
            <a:r>
              <a:rPr lang="pl-PL" altLang="pl-PL" sz="2400">
                <a:latin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1600200" y="990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1524000" y="6324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8436" name="Rectangle 8"/>
          <p:cNvSpPr>
            <a:spLocks noChangeArrowheads="1"/>
          </p:cNvSpPr>
          <p:nvPr/>
        </p:nvSpPr>
        <p:spPr bwMode="auto">
          <a:xfrm>
            <a:off x="0" y="2522538"/>
            <a:ext cx="9144000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b="1">
                <a:latin typeface="Arial" panose="020B0604020202020204" pitchFamily="34" charset="0"/>
              </a:rPr>
              <a:t>Ze względu na wykorzystanie kanałów radiowych i konstrukcję środka radiowego </a:t>
            </a:r>
            <a:r>
              <a:rPr lang="pl-PL" altLang="pl-PL">
                <a:latin typeface="Arial" panose="020B0604020202020204" pitchFamily="34" charset="0"/>
              </a:rPr>
              <a:t>łączność radiową dzielimy na: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>
                <a:latin typeface="Arial" panose="020B0604020202020204" pitchFamily="34" charset="0"/>
              </a:rPr>
              <a:t>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>
                <a:latin typeface="Arial" panose="020B0604020202020204" pitchFamily="34" charset="0"/>
              </a:rPr>
              <a:t>3) </a:t>
            </a:r>
            <a:r>
              <a:rPr lang="pl-PL" altLang="pl-PL" b="1" i="1">
                <a:latin typeface="Arial" panose="020B0604020202020204" pitchFamily="34" charset="0"/>
              </a:rPr>
              <a:t>dupleksową łączność radiową </a:t>
            </a:r>
            <a:r>
              <a:rPr lang="pl-PL" altLang="pl-PL">
                <a:latin typeface="Arial" panose="020B0604020202020204" pitchFamily="34" charset="0"/>
              </a:rPr>
              <a:t>- łączność, w której zastosowano dwa oddzielne kanały radiowe przeznaczone odpowiednio do nadawania i odbioru wiadomości, a środki radiowe mają w pełni niezależne tory nadawcze i odbiorcze. Oba środki radiowe mogą pracować jednocześnie na „nadawanie" oraz w trybie „odbioru". Wykorzystywane są dwie metody technicznej realizacji łączności dupleksowej: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>
                <a:latin typeface="Arial" panose="020B0604020202020204" pitchFamily="34" charset="0"/>
              </a:rPr>
              <a:t>dupleks częstotliwościowy - inna częstotliwość do nadawania inna do odbioru;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>
                <a:latin typeface="Arial" panose="020B0604020202020204" pitchFamily="34" charset="0"/>
              </a:rPr>
              <a:t>dupleks czasowy - inna szczelina czasowa do nadawania inna do odbioru.</a:t>
            </a:r>
          </a:p>
        </p:txBody>
      </p:sp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3635375" y="6381750"/>
            <a:ext cx="2468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Użytkowanie Sprzętu </a:t>
            </a:r>
          </a:p>
        </p:txBody>
      </p:sp>
      <p:sp>
        <p:nvSpPr>
          <p:cNvPr id="18438" name="Rectangle 8"/>
          <p:cNvSpPr>
            <a:spLocks noChangeArrowheads="1"/>
          </p:cNvSpPr>
          <p:nvPr/>
        </p:nvSpPr>
        <p:spPr bwMode="auto">
          <a:xfrm>
            <a:off x="0" y="1268413"/>
            <a:ext cx="90360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 b="1">
                <a:latin typeface="Arial" panose="020B0604020202020204" pitchFamily="34" charset="0"/>
              </a:rPr>
              <a:t>PODSTAWOWE KLASYFIKACJE ZWIĄZANE Z ŁĄCZNOŚCIĄ RADIOWĄ</a:t>
            </a:r>
            <a:r>
              <a:rPr lang="pl-PL" altLang="pl-PL" sz="2400">
                <a:latin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1600200" y="990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1524000" y="6324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9460" name="Rectangle 8"/>
          <p:cNvSpPr>
            <a:spLocks noChangeArrowheads="1"/>
          </p:cNvSpPr>
          <p:nvPr/>
        </p:nvSpPr>
        <p:spPr bwMode="auto">
          <a:xfrm>
            <a:off x="9525" y="2492375"/>
            <a:ext cx="9144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b="1">
                <a:latin typeface="Arial" panose="020B0604020202020204" pitchFamily="34" charset="0"/>
              </a:rPr>
              <a:t>Ze względu na moc promieniowanego sygnału </a:t>
            </a:r>
            <a:r>
              <a:rPr lang="pl-PL" altLang="pl-PL">
                <a:latin typeface="Arial" panose="020B0604020202020204" pitchFamily="34" charset="0"/>
              </a:rPr>
              <a:t>środki radiowe</a:t>
            </a:r>
            <a:br>
              <a:rPr lang="pl-PL" altLang="pl-PL">
                <a:latin typeface="Arial" panose="020B0604020202020204" pitchFamily="34" charset="0"/>
              </a:rPr>
            </a:br>
            <a:r>
              <a:rPr lang="pl-PL" altLang="pl-PL">
                <a:latin typeface="Arial" panose="020B0604020202020204" pitchFamily="34" charset="0"/>
              </a:rPr>
              <a:t>dzielimy na: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b="1">
                <a:latin typeface="Arial" panose="020B0604020202020204" pitchFamily="34" charset="0"/>
              </a:rPr>
              <a:t>1) środki radiowe małej mocy, </a:t>
            </a:r>
            <a:r>
              <a:rPr lang="pl-PL" altLang="pl-PL">
                <a:latin typeface="Arial" panose="020B0604020202020204" pitchFamily="34" charset="0"/>
              </a:rPr>
              <a:t>w których moc promieniowanego sygnału nie jest większa niż 100 W;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b="1">
                <a:latin typeface="Arial" panose="020B0604020202020204" pitchFamily="34" charset="0"/>
              </a:rPr>
              <a:t>2) środki radiowe średniej mocy, </a:t>
            </a:r>
            <a:r>
              <a:rPr lang="pl-PL" altLang="pl-PL">
                <a:latin typeface="Arial" panose="020B0604020202020204" pitchFamily="34" charset="0"/>
              </a:rPr>
              <a:t>w których moc promieniowanego sygnału jest większa od 100 W i nie jest większa niż 1 kW;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>
                <a:latin typeface="Arial" panose="020B0604020202020204" pitchFamily="34" charset="0"/>
              </a:rPr>
              <a:t>3) </a:t>
            </a:r>
            <a:r>
              <a:rPr lang="pl-PL" altLang="pl-PL" b="1">
                <a:latin typeface="Arial" panose="020B0604020202020204" pitchFamily="34" charset="0"/>
              </a:rPr>
              <a:t>środki radiowe dużej mocy, </a:t>
            </a:r>
            <a:r>
              <a:rPr lang="pl-PL" altLang="pl-PL">
                <a:latin typeface="Arial" panose="020B0604020202020204" pitchFamily="34" charset="0"/>
              </a:rPr>
              <a:t>w których moc promieniowanego sygnału jest większa niż 1 kW.</a:t>
            </a:r>
          </a:p>
        </p:txBody>
      </p:sp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3635375" y="6381750"/>
            <a:ext cx="2468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Użytkowanie Sprzętu </a:t>
            </a:r>
          </a:p>
        </p:txBody>
      </p:sp>
      <p:sp>
        <p:nvSpPr>
          <p:cNvPr id="19462" name="Rectangle 8"/>
          <p:cNvSpPr>
            <a:spLocks noChangeArrowheads="1"/>
          </p:cNvSpPr>
          <p:nvPr/>
        </p:nvSpPr>
        <p:spPr bwMode="auto">
          <a:xfrm>
            <a:off x="0" y="1268413"/>
            <a:ext cx="90360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 b="1">
                <a:latin typeface="Arial" panose="020B0604020202020204" pitchFamily="34" charset="0"/>
              </a:rPr>
              <a:t>PODSTAWOWE KLASYFIKACJE ZWIĄZANE Z ŁĄCZNOŚCIĄ RADIOWĄ</a:t>
            </a:r>
            <a:r>
              <a:rPr lang="pl-PL" altLang="pl-PL" sz="2400">
                <a:latin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1600200" y="990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1524000" y="6324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484" name="Rectangle 8"/>
          <p:cNvSpPr>
            <a:spLocks noChangeArrowheads="1"/>
          </p:cNvSpPr>
          <p:nvPr/>
        </p:nvSpPr>
        <p:spPr bwMode="auto">
          <a:xfrm>
            <a:off x="-34925" y="1844675"/>
            <a:ext cx="91440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>
                <a:latin typeface="Arial" panose="020B0604020202020204" pitchFamily="34" charset="0"/>
                <a:cs typeface="Arial" panose="020B0604020202020204" pitchFamily="34" charset="0"/>
              </a:rPr>
              <a:t>- Możliwość nawiązania i utrzymania łączności na postoju i w ruchu na znaczne odległości w stosunkowo krótkim czasie.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>
                <a:latin typeface="Arial" panose="020B0604020202020204" pitchFamily="34" charset="0"/>
                <a:cs typeface="Arial" panose="020B0604020202020204" pitchFamily="34" charset="0"/>
              </a:rPr>
              <a:t>- Możliwość utrzymywania łączności z korespondentami których miejsce pobytu nie jest znane, bądź znajdują się na terenie zajętym przez przeciwnika.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>
                <a:latin typeface="Arial" panose="020B0604020202020204" pitchFamily="34" charset="0"/>
                <a:cs typeface="Arial" panose="020B0604020202020204" pitchFamily="34" charset="0"/>
              </a:rPr>
              <a:t>- Możliwość utrzymywania łączności w różnych warunkach meteorologicznych bez względu na porę roku i doby.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>
                <a:latin typeface="Arial" panose="020B0604020202020204" pitchFamily="34" charset="0"/>
                <a:cs typeface="Arial" panose="020B0604020202020204" pitchFamily="34" charset="0"/>
              </a:rPr>
              <a:t>- Możliwość przesyłania informacji do wielu korespondentów jednocześnie.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>
                <a:latin typeface="Arial" panose="020B0604020202020204" pitchFamily="34" charset="0"/>
                <a:cs typeface="Arial" panose="020B0604020202020204" pitchFamily="34" charset="0"/>
              </a:rPr>
              <a:t>- Możliwość utrzymywania łączności z naziemnymi, powietrznymi, nawodnymi i podwodnymi elementami dowodzenia.</a:t>
            </a:r>
            <a:endParaRPr lang="en-US" alt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3635375" y="6381750"/>
            <a:ext cx="2468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Użytkowanie Sprzętu </a:t>
            </a:r>
          </a:p>
        </p:txBody>
      </p:sp>
      <p:sp>
        <p:nvSpPr>
          <p:cNvPr id="20486" name="Rectangle 8"/>
          <p:cNvSpPr>
            <a:spLocks noChangeArrowheads="1"/>
          </p:cNvSpPr>
          <p:nvPr/>
        </p:nvSpPr>
        <p:spPr bwMode="auto">
          <a:xfrm>
            <a:off x="249238" y="1268413"/>
            <a:ext cx="82089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 b="1">
                <a:latin typeface="Arial" panose="020B0604020202020204" pitchFamily="34" charset="0"/>
              </a:rPr>
              <a:t>Do zalet środków radiowych można zaliczyć:</a:t>
            </a:r>
            <a:endParaRPr lang="pl-PL" altLang="pl-PL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1600200" y="990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1524000" y="6324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0" y="1927225"/>
            <a:ext cx="9144000" cy="383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- Możliwość przechwytywania korespondencji radiowej przez przeciwnika.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Możliwość określania drogą namierzania radiowego miejsca rozmieszczenia pracującej radiostacji.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- Możliwość wprowadzenia do pracujących relacji łączności radiostacji dywersyjnych.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- Zależność łączności radiowej od warunków propagacji (rozprzestrzeniania się fal radiowych).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- Wrażliwość łączności radiowej na zakłócenia celowo emitowane przez przeciwnika, zakłócenia przypadkowe przez własne środki  i urządzania emitujące fale elektromagnetyczne oraz zakłócenia atmosferyczne i przemysłowe.</a:t>
            </a:r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3635375" y="6381750"/>
            <a:ext cx="2468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Użytkowanie Sprzętu </a:t>
            </a:r>
          </a:p>
        </p:txBody>
      </p:sp>
      <p:sp>
        <p:nvSpPr>
          <p:cNvPr id="21510" name="Rectangle 8"/>
          <p:cNvSpPr>
            <a:spLocks noChangeArrowheads="1"/>
          </p:cNvSpPr>
          <p:nvPr/>
        </p:nvSpPr>
        <p:spPr bwMode="auto">
          <a:xfrm>
            <a:off x="395288" y="1268413"/>
            <a:ext cx="82089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 b="1">
                <a:latin typeface="Arial" panose="020B0604020202020204" pitchFamily="34" charset="0"/>
              </a:rPr>
              <a:t>Do wad łączności radiowej można zaliczyć:</a:t>
            </a:r>
            <a:endParaRPr lang="pl-PL" altLang="pl-PL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1600200" y="990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1524000" y="6324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532" name="Rectangle 8"/>
          <p:cNvSpPr>
            <a:spLocks noChangeArrowheads="1"/>
          </p:cNvSpPr>
          <p:nvPr/>
        </p:nvSpPr>
        <p:spPr bwMode="auto">
          <a:xfrm>
            <a:off x="-36513" y="2492375"/>
            <a:ext cx="9144001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>
                <a:latin typeface="Arial" panose="020B0604020202020204" pitchFamily="34" charset="0"/>
                <a:cs typeface="Arial" panose="020B0604020202020204" pitchFamily="34" charset="0"/>
              </a:rPr>
              <a:t>Przeznaczenie i sposób wykorzystania 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pl-PL" altLang="pl-PL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>
                <a:latin typeface="Arial" panose="020B0604020202020204" pitchFamily="34" charset="0"/>
                <a:cs typeface="Arial" panose="020B0604020202020204" pitchFamily="34" charset="0"/>
              </a:rPr>
              <a:t>Radiostacja 3501 jest nowoczesnym środkiem łączności UKF szczebla kompanii i plutonu. Dzięki małym wymiarom i niskiej masie może stanowić osobiste wyposażenie żołnierzy. Przeznaczona jest do pracy w ruchu (marszu) jak i w warunkach stacjonarnych </a:t>
            </a:r>
            <a:br>
              <a:rPr lang="pl-PL" altLang="pl-PL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>
                <a:latin typeface="Arial" panose="020B0604020202020204" pitchFamily="34" charset="0"/>
                <a:cs typeface="Arial" panose="020B0604020202020204" pitchFamily="34" charset="0"/>
              </a:rPr>
              <a:t>(okop, budynek). Możliwa jest praca w terenie otwartym, w dowolnych warunkach pogodowych i klimatycznych. Radiostacja pracuje w zakresie częstotliwości 30÷87,975 MHz w systemie simpleksowym i półdupleksowym.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3635375" y="6381750"/>
            <a:ext cx="2468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Użytkowanie Sprzętu </a:t>
            </a:r>
          </a:p>
        </p:txBody>
      </p:sp>
      <p:sp>
        <p:nvSpPr>
          <p:cNvPr id="22534" name="Rectangle 8"/>
          <p:cNvSpPr>
            <a:spLocks noChangeArrowheads="1"/>
          </p:cNvSpPr>
          <p:nvPr/>
        </p:nvSpPr>
        <p:spPr bwMode="auto">
          <a:xfrm>
            <a:off x="0" y="990600"/>
            <a:ext cx="85963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3600" b="1">
                <a:latin typeface="Arial" panose="020B0604020202020204" pitchFamily="34" charset="0"/>
              </a:rPr>
              <a:t>Zagadnienie nr 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Podstawowe dane taktyczno- technicznie radiostacji R 3501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3810000" cy="304800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pl-PL" altLang="pl-PL" smtClean="0">
                <a:latin typeface="Arial" panose="020B0604020202020204" pitchFamily="34" charset="0"/>
                <a:cs typeface="Arial" panose="020B0604020202020204" pitchFamily="34" charset="0"/>
              </a:rPr>
              <a:t> Zakres częstotliwości: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572000" y="1676400"/>
            <a:ext cx="434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pl-PL" altLang="pl-PL">
                <a:latin typeface="Arial" panose="020B0604020202020204" pitchFamily="34" charset="0"/>
                <a:cs typeface="Arial" panose="020B0604020202020204" pitchFamily="34" charset="0"/>
              </a:rPr>
              <a:t>30-87,975 MHz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81000" y="1981200"/>
            <a:ext cx="3810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pl-PL" altLang="pl-PL">
                <a:latin typeface="Arial" panose="020B0604020202020204" pitchFamily="34" charset="0"/>
                <a:cs typeface="Arial" panose="020B0604020202020204" pitchFamily="34" charset="0"/>
              </a:rPr>
              <a:t> Liczba kanałów pracy: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4572000" y="1981200"/>
            <a:ext cx="434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pl-PL" altLang="pl-PL">
                <a:latin typeface="Arial" panose="020B0604020202020204" pitchFamily="34" charset="0"/>
                <a:cs typeface="Arial" panose="020B0604020202020204" pitchFamily="34" charset="0"/>
              </a:rPr>
              <a:t>2320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381000" y="2286000"/>
            <a:ext cx="419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pl-PL" altLang="pl-PL">
                <a:latin typeface="Arial" panose="020B0604020202020204" pitchFamily="34" charset="0"/>
                <a:cs typeface="Arial" panose="020B0604020202020204" pitchFamily="34" charset="0"/>
              </a:rPr>
              <a:t> Liczba kanałów programowanych:</a:t>
            </a: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4572000" y="2286000"/>
            <a:ext cx="434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pl-PL" altLang="pl-PL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381000" y="2590800"/>
            <a:ext cx="3810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pl-PL" altLang="pl-PL">
                <a:latin typeface="Arial" panose="020B0604020202020204" pitchFamily="34" charset="0"/>
                <a:cs typeface="Arial" panose="020B0604020202020204" pitchFamily="34" charset="0"/>
              </a:rPr>
              <a:t> Odstęp międzykanałowy:</a:t>
            </a: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4572000" y="2590800"/>
            <a:ext cx="434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pl-PL" altLang="pl-PL">
                <a:latin typeface="Arial" panose="020B0604020202020204" pitchFamily="34" charset="0"/>
                <a:cs typeface="Arial" panose="020B0604020202020204" pitchFamily="34" charset="0"/>
              </a:rPr>
              <a:t>25 kHz</a:t>
            </a: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381000" y="2895600"/>
            <a:ext cx="3810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pl-PL" altLang="pl-PL">
                <a:latin typeface="Arial" panose="020B0604020202020204" pitchFamily="34" charset="0"/>
                <a:cs typeface="Arial" panose="020B0604020202020204" pitchFamily="34" charset="0"/>
              </a:rPr>
              <a:t> Stabilność częstotliwości:</a:t>
            </a: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4572000" y="2895600"/>
            <a:ext cx="434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pl-PL" altLang="pl-PL">
                <a:latin typeface="Arial" panose="020B0604020202020204" pitchFamily="34" charset="0"/>
                <a:cs typeface="Arial" panose="020B0604020202020204" pitchFamily="34" charset="0"/>
              </a:rPr>
              <a:t>5*10</a:t>
            </a:r>
            <a:r>
              <a:rPr lang="pl-PL" altLang="pl-PL" baseline="30000">
                <a:latin typeface="Arial" panose="020B0604020202020204" pitchFamily="34" charset="0"/>
                <a:cs typeface="Arial" panose="020B0604020202020204" pitchFamily="34" charset="0"/>
              </a:rPr>
              <a:t>-6</a:t>
            </a: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381000" y="3276600"/>
            <a:ext cx="3810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pl-PL" altLang="pl-PL">
                <a:latin typeface="Arial" panose="020B0604020202020204" pitchFamily="34" charset="0"/>
                <a:cs typeface="Arial" panose="020B0604020202020204" pitchFamily="34" charset="0"/>
              </a:rPr>
              <a:t> Rodzaj pracy:</a:t>
            </a: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4572000" y="3276600"/>
            <a:ext cx="434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pl-PL" altLang="pl-PL">
                <a:latin typeface="Arial" panose="020B0604020202020204" pitchFamily="34" charset="0"/>
                <a:cs typeface="Arial" panose="020B0604020202020204" pitchFamily="34" charset="0"/>
              </a:rPr>
              <a:t>SIMPLEKS, PÓŁDUPLEKS</a:t>
            </a: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381000" y="3581400"/>
            <a:ext cx="3810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pl-PL" altLang="pl-PL">
                <a:latin typeface="Arial" panose="020B0604020202020204" pitchFamily="34" charset="0"/>
                <a:cs typeface="Arial" panose="020B0604020202020204" pitchFamily="34" charset="0"/>
              </a:rPr>
              <a:t> Rodzaj modulacji:</a:t>
            </a: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4572000" y="3581400"/>
            <a:ext cx="434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pl-PL" altLang="pl-PL">
                <a:latin typeface="Arial" panose="020B0604020202020204" pitchFamily="34" charset="0"/>
                <a:cs typeface="Arial" panose="020B0604020202020204" pitchFamily="34" charset="0"/>
              </a:rPr>
              <a:t>F3E, F1D</a:t>
            </a: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381000" y="3886200"/>
            <a:ext cx="3810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pl-PL" altLang="pl-PL">
                <a:latin typeface="Arial" panose="020B0604020202020204" pitchFamily="34" charset="0"/>
                <a:cs typeface="Arial" panose="020B0604020202020204" pitchFamily="34" charset="0"/>
              </a:rPr>
              <a:t> Prędkość transmisji danych:</a:t>
            </a: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4572000" y="3886200"/>
            <a:ext cx="434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pl-PL" altLang="pl-PL">
                <a:latin typeface="Arial" panose="020B0604020202020204" pitchFamily="34" charset="0"/>
                <a:cs typeface="Arial" panose="020B0604020202020204" pitchFamily="34" charset="0"/>
              </a:rPr>
              <a:t>16 kbit/s</a:t>
            </a: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381000" y="4191000"/>
            <a:ext cx="3810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pl-PL" altLang="pl-PL">
                <a:latin typeface="Arial" panose="020B0604020202020204" pitchFamily="34" charset="0"/>
                <a:cs typeface="Arial" panose="020B0604020202020204" pitchFamily="34" charset="0"/>
              </a:rPr>
              <a:t> Znamionowe napięcie zasilania:</a:t>
            </a: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4572000" y="4191000"/>
            <a:ext cx="434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pl-PL" altLang="pl-PL">
                <a:latin typeface="Arial" panose="020B0604020202020204" pitchFamily="34" charset="0"/>
                <a:cs typeface="Arial" panose="020B0604020202020204" pitchFamily="34" charset="0"/>
              </a:rPr>
              <a:t>7,2 V</a:t>
            </a: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488950" y="1020763"/>
            <a:ext cx="3810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None/>
            </a:pPr>
            <a:endParaRPr lang="pl-PL" alt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4572000" y="4495800"/>
            <a:ext cx="434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pl-PL" altLang="pl-PL">
                <a:latin typeface="Arial" panose="020B0604020202020204" pitchFamily="34" charset="0"/>
                <a:cs typeface="Arial" panose="020B0604020202020204" pitchFamily="34" charset="0"/>
              </a:rPr>
              <a:t>50 W</a:t>
            </a: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381000" y="4800600"/>
            <a:ext cx="3810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pl-PL" altLang="pl-PL">
                <a:latin typeface="Arial" panose="020B0604020202020204" pitchFamily="34" charset="0"/>
                <a:cs typeface="Arial" panose="020B0604020202020204" pitchFamily="34" charset="0"/>
              </a:rPr>
              <a:t> Znamionowa moc wyjściowa  nadajnika:</a:t>
            </a:r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4572000" y="4800600"/>
            <a:ext cx="434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pl-PL" altLang="pl-PL">
                <a:latin typeface="Arial" panose="020B0604020202020204" pitchFamily="34" charset="0"/>
                <a:cs typeface="Arial" panose="020B0604020202020204" pitchFamily="34" charset="0"/>
              </a:rPr>
              <a:t>0,1/1,0/3,0 W</a:t>
            </a:r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381000" y="5257800"/>
            <a:ext cx="3810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None/>
            </a:pPr>
            <a:endParaRPr lang="pl-PL" alt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58" name="Rectangle 26"/>
          <p:cNvSpPr>
            <a:spLocks noChangeArrowheads="1"/>
          </p:cNvSpPr>
          <p:nvPr/>
        </p:nvSpPr>
        <p:spPr bwMode="auto">
          <a:xfrm>
            <a:off x="4572000" y="5105400"/>
            <a:ext cx="4343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None/>
            </a:pPr>
            <a:endParaRPr lang="pl-PL" alt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381000" y="5715000"/>
            <a:ext cx="3810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pl-PL" altLang="pl-PL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460" name="Rectangle 28"/>
          <p:cNvSpPr>
            <a:spLocks noChangeArrowheads="1"/>
          </p:cNvSpPr>
          <p:nvPr/>
        </p:nvSpPr>
        <p:spPr bwMode="auto">
          <a:xfrm>
            <a:off x="4572000" y="5715000"/>
            <a:ext cx="434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None/>
            </a:pPr>
            <a:endParaRPr lang="pl-PL" alt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61" name="Rectangle 29"/>
          <p:cNvSpPr>
            <a:spLocks noChangeArrowheads="1"/>
          </p:cNvSpPr>
          <p:nvPr/>
        </p:nvSpPr>
        <p:spPr bwMode="auto">
          <a:xfrm>
            <a:off x="381000" y="6019800"/>
            <a:ext cx="419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</a:pPr>
            <a:endParaRPr lang="pl-PL" alt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62" name="Rectangle 30"/>
          <p:cNvSpPr>
            <a:spLocks noChangeArrowheads="1"/>
          </p:cNvSpPr>
          <p:nvPr/>
        </p:nvSpPr>
        <p:spPr bwMode="auto">
          <a:xfrm>
            <a:off x="4572000" y="6019800"/>
            <a:ext cx="434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None/>
            </a:pPr>
            <a:endParaRPr lang="pl-PL" alt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63" name="Rectangle 31"/>
          <p:cNvSpPr>
            <a:spLocks noChangeArrowheads="1"/>
          </p:cNvSpPr>
          <p:nvPr/>
        </p:nvSpPr>
        <p:spPr bwMode="auto">
          <a:xfrm>
            <a:off x="381000" y="6324600"/>
            <a:ext cx="3810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None/>
            </a:pPr>
            <a:endParaRPr lang="pl-PL" alt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64" name="Rectangle 32"/>
          <p:cNvSpPr>
            <a:spLocks noChangeArrowheads="1"/>
          </p:cNvSpPr>
          <p:nvPr/>
        </p:nvSpPr>
        <p:spPr bwMode="auto">
          <a:xfrm>
            <a:off x="4572000" y="6324600"/>
            <a:ext cx="434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None/>
            </a:pPr>
            <a:endParaRPr lang="pl-PL" alt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66" name="WordArt 34"/>
          <p:cNvSpPr>
            <a:spLocks noChangeArrowheads="1" noChangeShapeType="1" noTextEdit="1"/>
          </p:cNvSpPr>
          <p:nvPr/>
        </p:nvSpPr>
        <p:spPr bwMode="auto">
          <a:xfrm>
            <a:off x="1914525" y="152400"/>
            <a:ext cx="531495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pl-PL" sz="3600" b="1" kern="10" spc="720">
              <a:gradFill rotWithShape="1">
                <a:gsLst>
                  <a:gs pos="0">
                    <a:srgbClr val="FFFF00"/>
                  </a:gs>
                  <a:gs pos="100000">
                    <a:srgbClr val="FFFFF5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67" name="Rectangle 35">
            <a:extLst>
              <a:ext uri="{FF2B5EF4-FFF2-40B4-BE49-F238E27FC236}">
                <a16:creationId xmlns:a16="http://schemas.microsoft.com/office/drawing/2014/main" id="{5EDCCBBB-9D68-4571-96D8-1DAF99035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7625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pl-P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Parametry taktyczno-techniczne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8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80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8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92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9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8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8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104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1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16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123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8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8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28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36500"/>
                            </p:stCondLst>
                            <p:childTnLst>
                              <p:par>
                                <p:cTn id="1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8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8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40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39500"/>
                            </p:stCondLst>
                            <p:childTnLst>
                              <p:par>
                                <p:cTn id="147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8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8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52" presetID="17" presetClass="entr" presetSubtype="8" fill="hold" grpId="0" nodeType="after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8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8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8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8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42500"/>
                            </p:stCondLst>
                            <p:childTnLst>
                              <p:par>
                                <p:cTn id="1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8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8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64" presetID="17" presetClass="entr" presetSubtype="8" fill="hold" grpId="0" nodeType="after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45500"/>
                            </p:stCondLst>
                            <p:childTnLst>
                              <p:par>
                                <p:cTn id="171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8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8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76" presetID="17" presetClass="entr" presetSubtype="8" fill="hold" grpId="0" nodeType="after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7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48500"/>
                            </p:stCondLst>
                            <p:childTnLst>
                              <p:par>
                                <p:cTn id="183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8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8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88" presetID="17" presetClass="entr" presetSubtype="8" fill="hold" grpId="0" nodeType="after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8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 advAuto="0"/>
      <p:bldP spid="18436" grpId="0" autoUpdateAnimBg="0"/>
      <p:bldP spid="18437" grpId="0" build="p" autoUpdateAnimBg="0" advAuto="0"/>
      <p:bldP spid="18438" grpId="0" autoUpdateAnimBg="0"/>
      <p:bldP spid="18439" grpId="0" build="p" autoUpdateAnimBg="0" advAuto="0"/>
      <p:bldP spid="18440" grpId="0" autoUpdateAnimBg="0"/>
      <p:bldP spid="18441" grpId="0" build="p" autoUpdateAnimBg="0" advAuto="0"/>
      <p:bldP spid="18442" grpId="0" autoUpdateAnimBg="0"/>
      <p:bldP spid="18443" grpId="0" build="p" autoUpdateAnimBg="0" advAuto="0"/>
      <p:bldP spid="18444" grpId="0" autoUpdateAnimBg="0"/>
      <p:bldP spid="18445" grpId="0" build="p" autoUpdateAnimBg="0" advAuto="0"/>
      <p:bldP spid="18446" grpId="0" autoUpdateAnimBg="0"/>
      <p:bldP spid="18447" grpId="0" build="p" autoUpdateAnimBg="0" advAuto="0"/>
      <p:bldP spid="18448" grpId="0" autoUpdateAnimBg="0"/>
      <p:bldP spid="18449" grpId="0" build="p" autoUpdateAnimBg="0" advAuto="0"/>
      <p:bldP spid="18450" grpId="0" autoUpdateAnimBg="0"/>
      <p:bldP spid="18451" grpId="0" build="p" autoUpdateAnimBg="0" advAuto="0"/>
      <p:bldP spid="18452" grpId="0" autoUpdateAnimBg="0"/>
      <p:bldP spid="18453" grpId="0" build="p" autoUpdateAnimBg="0" advAuto="0"/>
      <p:bldP spid="18454" grpId="0" autoUpdateAnimBg="0"/>
      <p:bldP spid="18455" grpId="0" build="p" autoUpdateAnimBg="0" advAuto="0"/>
      <p:bldP spid="18456" grpId="0" autoUpdateAnimBg="0"/>
      <p:bldP spid="18457" grpId="0" build="p" autoUpdateAnimBg="0" advAuto="0"/>
      <p:bldP spid="18458" grpId="0" build="p" autoUpdateAnimBg="0" advAuto="2000"/>
      <p:bldP spid="18459" grpId="0" build="p" autoUpdateAnimBg="0" advAuto="0"/>
      <p:bldP spid="18460" grpId="0" autoUpdateAnimBg="0"/>
      <p:bldP spid="18461" grpId="0" build="p" autoUpdateAnimBg="0" advAuto="0"/>
      <p:bldP spid="18462" grpId="0" autoUpdateAnimBg="0"/>
      <p:bldP spid="18463" grpId="0" build="p" autoUpdateAnimBg="0" advAuto="0"/>
      <p:bldP spid="18464" grpId="0" autoUpdateAnimBg="0"/>
      <p:bldP spid="18467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81000" y="1676400"/>
            <a:ext cx="3810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pl-PL" altLang="pl-PL"/>
              <a:t> Wymiary: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81000" y="6172200"/>
            <a:ext cx="3810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pl-PL" altLang="pl-PL"/>
              <a:t> Masa: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4572000" y="6172200"/>
            <a:ext cx="434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pl-PL" altLang="pl-PL"/>
              <a:t>870 +/-50 g</a:t>
            </a:r>
          </a:p>
        </p:txBody>
      </p:sp>
      <p:grpSp>
        <p:nvGrpSpPr>
          <p:cNvPr id="19462" name="Group 6"/>
          <p:cNvGrpSpPr>
            <a:grpSpLocks/>
          </p:cNvGrpSpPr>
          <p:nvPr/>
        </p:nvGrpSpPr>
        <p:grpSpPr bwMode="auto">
          <a:xfrm>
            <a:off x="2411413" y="1916113"/>
            <a:ext cx="3703637" cy="4114800"/>
            <a:chOff x="1920" y="1152"/>
            <a:chExt cx="1920" cy="2592"/>
          </a:xfrm>
        </p:grpSpPr>
        <p:sp>
          <p:nvSpPr>
            <p:cNvPr id="24595" name="Rectangle 7"/>
            <p:cNvSpPr>
              <a:spLocks noChangeArrowheads="1"/>
            </p:cNvSpPr>
            <p:nvPr/>
          </p:nvSpPr>
          <p:spPr bwMode="auto">
            <a:xfrm>
              <a:off x="1920" y="1152"/>
              <a:ext cx="1920" cy="25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l-PL" altLang="pl-PL" sz="1800"/>
            </a:p>
          </p:txBody>
        </p:sp>
        <p:pic>
          <p:nvPicPr>
            <p:cNvPr id="24596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1296"/>
              <a:ext cx="699" cy="2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5" name="Group 9"/>
          <p:cNvGrpSpPr>
            <a:grpSpLocks/>
          </p:cNvGrpSpPr>
          <p:nvPr/>
        </p:nvGrpSpPr>
        <p:grpSpPr bwMode="auto">
          <a:xfrm>
            <a:off x="5257800" y="2971800"/>
            <a:ext cx="857250" cy="2286000"/>
            <a:chOff x="3264" y="1872"/>
            <a:chExt cx="540" cy="1440"/>
          </a:xfrm>
        </p:grpSpPr>
        <p:sp>
          <p:nvSpPr>
            <p:cNvPr id="24593" name="Line 10"/>
            <p:cNvSpPr>
              <a:spLocks noChangeShapeType="1"/>
            </p:cNvSpPr>
            <p:nvPr/>
          </p:nvSpPr>
          <p:spPr bwMode="auto">
            <a:xfrm flipV="1">
              <a:off x="3264" y="1872"/>
              <a:ext cx="0" cy="144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4594" name="Text Box 11"/>
            <p:cNvSpPr txBox="1">
              <a:spLocks noChangeArrowheads="1"/>
            </p:cNvSpPr>
            <p:nvPr/>
          </p:nvSpPr>
          <p:spPr bwMode="auto">
            <a:xfrm>
              <a:off x="3264" y="2448"/>
              <a:ext cx="5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l-PL" altLang="pl-PL" sz="1600"/>
                <a:t>210 mm</a:t>
              </a:r>
            </a:p>
          </p:txBody>
        </p:sp>
      </p:grpSp>
      <p:grpSp>
        <p:nvGrpSpPr>
          <p:cNvPr id="19468" name="Group 12"/>
          <p:cNvGrpSpPr>
            <a:grpSpLocks/>
          </p:cNvGrpSpPr>
          <p:nvPr/>
        </p:nvGrpSpPr>
        <p:grpSpPr bwMode="auto">
          <a:xfrm>
            <a:off x="4343400" y="5410200"/>
            <a:ext cx="958850" cy="412750"/>
            <a:chOff x="2784" y="3408"/>
            <a:chExt cx="604" cy="260"/>
          </a:xfrm>
        </p:grpSpPr>
        <p:sp>
          <p:nvSpPr>
            <p:cNvPr id="24591" name="Line 13"/>
            <p:cNvSpPr>
              <a:spLocks noChangeShapeType="1"/>
            </p:cNvSpPr>
            <p:nvPr/>
          </p:nvSpPr>
          <p:spPr bwMode="auto">
            <a:xfrm flipH="1">
              <a:off x="2784" y="3408"/>
              <a:ext cx="528" cy="9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4592" name="Text Box 14"/>
            <p:cNvSpPr txBox="1">
              <a:spLocks noChangeArrowheads="1"/>
            </p:cNvSpPr>
            <p:nvPr/>
          </p:nvSpPr>
          <p:spPr bwMode="auto">
            <a:xfrm>
              <a:off x="2912" y="3456"/>
              <a:ext cx="47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l-PL" altLang="pl-PL" sz="1600"/>
                <a:t>75 mm</a:t>
              </a:r>
            </a:p>
          </p:txBody>
        </p:sp>
      </p:grpSp>
      <p:grpSp>
        <p:nvGrpSpPr>
          <p:cNvPr id="19471" name="Group 15"/>
          <p:cNvGrpSpPr>
            <a:grpSpLocks/>
          </p:cNvGrpSpPr>
          <p:nvPr/>
        </p:nvGrpSpPr>
        <p:grpSpPr bwMode="auto">
          <a:xfrm>
            <a:off x="3276600" y="5257800"/>
            <a:ext cx="914400" cy="412750"/>
            <a:chOff x="2064" y="3312"/>
            <a:chExt cx="576" cy="260"/>
          </a:xfrm>
        </p:grpSpPr>
        <p:sp>
          <p:nvSpPr>
            <p:cNvPr id="24589" name="Line 16"/>
            <p:cNvSpPr>
              <a:spLocks noChangeShapeType="1"/>
            </p:cNvSpPr>
            <p:nvPr/>
          </p:nvSpPr>
          <p:spPr bwMode="auto">
            <a:xfrm>
              <a:off x="2304" y="3312"/>
              <a:ext cx="336" cy="19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4590" name="Text Box 17"/>
            <p:cNvSpPr txBox="1">
              <a:spLocks noChangeArrowheads="1"/>
            </p:cNvSpPr>
            <p:nvPr/>
          </p:nvSpPr>
          <p:spPr bwMode="auto">
            <a:xfrm>
              <a:off x="2064" y="3360"/>
              <a:ext cx="47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l-PL" altLang="pl-PL" sz="1600"/>
                <a:t>43 mm</a:t>
              </a:r>
            </a:p>
          </p:txBody>
        </p:sp>
      </p:grpSp>
      <p:sp>
        <p:nvSpPr>
          <p:cNvPr id="19474" name="WordArt 18"/>
          <p:cNvSpPr>
            <a:spLocks noChangeArrowheads="1" noChangeShapeType="1" noTextEdit="1"/>
          </p:cNvSpPr>
          <p:nvPr/>
        </p:nvSpPr>
        <p:spPr bwMode="auto">
          <a:xfrm>
            <a:off x="1914525" y="152400"/>
            <a:ext cx="531495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l-PL" sz="3600" b="1" kern="10" spc="720">
                <a:gradFill rotWithShape="1">
                  <a:gsLst>
                    <a:gs pos="0">
                      <a:srgbClr val="FFFF00"/>
                    </a:gs>
                    <a:gs pos="100000">
                      <a:srgbClr val="FFFFF5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R-3501</a:t>
            </a:r>
          </a:p>
        </p:txBody>
      </p:sp>
      <p:sp>
        <p:nvSpPr>
          <p:cNvPr id="19475" name="Rectangle 19">
            <a:extLst>
              <a:ext uri="{FF2B5EF4-FFF2-40B4-BE49-F238E27FC236}">
                <a16:creationId xmlns:a16="http://schemas.microsoft.com/office/drawing/2014/main" id="{B2F9C11D-9409-4949-85A4-6A4AFFB56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0668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pl-PL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Parametry taktyczno-techniczne</a:t>
            </a:r>
          </a:p>
        </p:txBody>
      </p:sp>
      <p:sp>
        <p:nvSpPr>
          <p:cNvPr id="24587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6248400"/>
            <a:ext cx="381000" cy="381000"/>
          </a:xfrm>
          <a:prstGeom prst="actionButtonForwardNex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45791" dir="3378596" algn="ctr" rotWithShape="0">
              <a:srgbClr val="4D4D4D"/>
            </a:outerShdw>
          </a:effec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/>
          </a:p>
        </p:txBody>
      </p:sp>
      <p:sp>
        <p:nvSpPr>
          <p:cNvPr id="24588" name="AutoShape 2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6248400"/>
            <a:ext cx="381000" cy="381000"/>
          </a:xfrm>
          <a:prstGeom prst="actionButtonBackPrevious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45791" dir="3378596" algn="ctr" rotWithShape="0">
              <a:srgbClr val="4D4D4D"/>
            </a:outerShdw>
          </a:effec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47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 advAuto="1000"/>
      <p:bldP spid="19460" grpId="0" autoUpdateAnimBg="0"/>
      <p:bldP spid="19461" grpId="0" autoUpdateAnimBg="0"/>
      <p:bldP spid="1947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1600200" y="990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1524000" y="6324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172" name="Rectangle 9"/>
          <p:cNvSpPr>
            <a:spLocks noChangeArrowheads="1"/>
          </p:cNvSpPr>
          <p:nvPr/>
        </p:nvSpPr>
        <p:spPr bwMode="auto">
          <a:xfrm>
            <a:off x="3492500" y="6308725"/>
            <a:ext cx="2457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Użytkowania  Sprzętu </a:t>
            </a:r>
          </a:p>
        </p:txBody>
      </p:sp>
      <p:sp>
        <p:nvSpPr>
          <p:cNvPr id="7173" name="Rectangle 11"/>
          <p:cNvSpPr>
            <a:spLocks noChangeArrowheads="1"/>
          </p:cNvSpPr>
          <p:nvPr/>
        </p:nvSpPr>
        <p:spPr bwMode="auto">
          <a:xfrm>
            <a:off x="179388" y="1196975"/>
            <a:ext cx="871220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3429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3429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342900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342900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342900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342900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342900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342900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342900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endParaRPr lang="pl-PL" altLang="pl-PL" sz="24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pl-PL" altLang="pl-PL" sz="2400" b="1">
                <a:latin typeface="Arial" panose="020B0604020202020204" pitchFamily="34" charset="0"/>
              </a:rPr>
              <a:t>CEL ZAJĘĆ: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endParaRPr lang="pl-PL" altLang="pl-PL" sz="24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pl-PL" altLang="pl-PL" sz="2400" b="1">
                <a:latin typeface="Arial" panose="020B0604020202020204" pitchFamily="34" charset="0"/>
              </a:rPr>
              <a:t>W wyniku opanowanego tematu słuchacz: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endParaRPr lang="pl-PL" altLang="pl-PL" sz="2400" b="1"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pl-PL" altLang="pl-PL" sz="1600" b="1">
                <a:latin typeface="Arial" panose="020B0604020202020204" pitchFamily="34" charset="0"/>
              </a:rPr>
              <a:t>potrafi wymienić podstawowe środki łączności przewodowej i radiowej,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pl-PL" altLang="pl-PL" sz="1600" b="1">
                <a:latin typeface="Arial" panose="020B0604020202020204" pitchFamily="34" charset="0"/>
              </a:rPr>
              <a:t>zna podstawowe przepisy korespondencji radiowej,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pl-PL" altLang="pl-PL" sz="1600" b="1">
                <a:latin typeface="Arial" panose="020B0604020202020204" pitchFamily="34" charset="0"/>
              </a:rPr>
              <a:t>zna podstawowe zasady bezpieczeństwa łączności</a:t>
            </a:r>
            <a:r>
              <a:rPr lang="pl-PL" altLang="pl-PL" sz="2400" b="1">
                <a:latin typeface="Arial" panose="020B0604020202020204" pitchFamily="34" charset="0"/>
              </a:rPr>
              <a:t>.</a:t>
            </a:r>
            <a:endParaRPr lang="pl-PL" altLang="pl-PL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3505200" y="1752600"/>
            <a:ext cx="2133600" cy="4419600"/>
            <a:chOff x="2208" y="1104"/>
            <a:chExt cx="1344" cy="2784"/>
          </a:xfrm>
        </p:grpSpPr>
        <p:sp>
          <p:nvSpPr>
            <p:cNvPr id="25608" name="Rectangle 4"/>
            <p:cNvSpPr>
              <a:spLocks noChangeArrowheads="1"/>
            </p:cNvSpPr>
            <p:nvPr/>
          </p:nvSpPr>
          <p:spPr bwMode="auto">
            <a:xfrm>
              <a:off x="2208" y="1104"/>
              <a:ext cx="1344" cy="278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l-PL" altLang="pl-PL" sz="1800"/>
            </a:p>
          </p:txBody>
        </p:sp>
        <p:pic>
          <p:nvPicPr>
            <p:cNvPr id="2560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2" y="1296"/>
              <a:ext cx="816" cy="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6" name="AutoShape 6">
            <a:extLst>
              <a:ext uri="{FF2B5EF4-FFF2-40B4-BE49-F238E27FC236}">
                <a16:creationId xmlns:a16="http://schemas.microsoft.com/office/drawing/2014/main" id="{88893389-B1CA-4EC5-8679-D05618C74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4076700"/>
            <a:ext cx="3043237" cy="1028700"/>
          </a:xfrm>
          <a:prstGeom prst="wedgeRoundRectCallout">
            <a:avLst>
              <a:gd name="adj1" fmla="val -72699"/>
              <a:gd name="adj2" fmla="val 108796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 w="63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l-PL" sz="2000" dirty="0">
                <a:solidFill>
                  <a:schemeClr val="bg1"/>
                </a:solidFill>
              </a:rPr>
              <a:t>Zasilacz akumulatorowy</a:t>
            </a:r>
          </a:p>
          <a:p>
            <a:pPr>
              <a:defRPr/>
            </a:pPr>
            <a:r>
              <a:rPr lang="pl-PL" sz="2000" dirty="0">
                <a:solidFill>
                  <a:schemeClr val="bg1"/>
                </a:solidFill>
              </a:rPr>
              <a:t>(3571)</a:t>
            </a:r>
          </a:p>
        </p:txBody>
      </p:sp>
      <p:sp>
        <p:nvSpPr>
          <p:cNvPr id="20487" name="AutoShape 7">
            <a:extLst>
              <a:ext uri="{FF2B5EF4-FFF2-40B4-BE49-F238E27FC236}">
                <a16:creationId xmlns:a16="http://schemas.microsoft.com/office/drawing/2014/main" id="{E61B136D-FBE1-442F-8876-0E0C4BF78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676400"/>
            <a:ext cx="2895600" cy="685800"/>
          </a:xfrm>
          <a:prstGeom prst="wedgeRoundRectCallout">
            <a:avLst>
              <a:gd name="adj1" fmla="val -78398"/>
              <a:gd name="adj2" fmla="val 71759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l-PL" sz="2000">
                <a:solidFill>
                  <a:schemeClr val="bg1"/>
                </a:solidFill>
              </a:rPr>
              <a:t>Antena</a:t>
            </a:r>
          </a:p>
          <a:p>
            <a:pPr>
              <a:defRPr/>
            </a:pPr>
            <a:r>
              <a:rPr lang="pl-PL" sz="2000">
                <a:solidFill>
                  <a:schemeClr val="bg1"/>
                </a:solidFill>
              </a:rPr>
              <a:t>(3581 lub 3582)</a:t>
            </a:r>
          </a:p>
        </p:txBody>
      </p:sp>
      <p:sp>
        <p:nvSpPr>
          <p:cNvPr id="20488" name="AutoShape 8">
            <a:extLst>
              <a:ext uri="{FF2B5EF4-FFF2-40B4-BE49-F238E27FC236}">
                <a16:creationId xmlns:a16="http://schemas.microsoft.com/office/drawing/2014/main" id="{344C684F-1327-45E6-A3E0-C00CA8825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357563"/>
            <a:ext cx="2895600" cy="909637"/>
          </a:xfrm>
          <a:prstGeom prst="wedgeRoundRectCallout">
            <a:avLst>
              <a:gd name="adj1" fmla="val 77301"/>
              <a:gd name="adj2" fmla="val 70833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l-PL" sz="2000" dirty="0">
                <a:solidFill>
                  <a:schemeClr val="bg1"/>
                </a:solidFill>
              </a:rPr>
              <a:t>Zespół nadawczo- odbiorczy</a:t>
            </a:r>
          </a:p>
          <a:p>
            <a:pPr>
              <a:defRPr/>
            </a:pPr>
            <a:r>
              <a:rPr lang="pl-PL" sz="2000" dirty="0">
                <a:solidFill>
                  <a:schemeClr val="bg1"/>
                </a:solidFill>
              </a:rPr>
              <a:t>(3501)</a:t>
            </a:r>
          </a:p>
        </p:txBody>
      </p:sp>
      <p:sp>
        <p:nvSpPr>
          <p:cNvPr id="20489" name="WordArt 9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914525" y="152400"/>
            <a:ext cx="531495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l-PL" sz="3600" b="1" kern="10" spc="720">
                <a:gradFill rotWithShape="1">
                  <a:gsLst>
                    <a:gs pos="0">
                      <a:srgbClr val="FFFF00"/>
                    </a:gs>
                    <a:gs pos="100000">
                      <a:srgbClr val="FFFFF5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R-3501</a:t>
            </a:r>
          </a:p>
        </p:txBody>
      </p:sp>
      <p:sp>
        <p:nvSpPr>
          <p:cNvPr id="20490" name="Rectangle 10">
            <a:hlinkClick r:id="rId3" action="ppaction://hlinksldjump"/>
            <a:extLst>
              <a:ext uri="{FF2B5EF4-FFF2-40B4-BE49-F238E27FC236}">
                <a16:creationId xmlns:a16="http://schemas.microsoft.com/office/drawing/2014/main" id="{199F4CA5-19ED-4E3D-A5EA-6D1484CCB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0668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pl-P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Ukompletowanie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24" presetID="1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 autoUpdateAnimBg="0"/>
      <p:bldP spid="20487" grpId="0" animBg="1" autoUpdateAnimBg="0"/>
      <p:bldP spid="20488" grpId="0" animBg="1" autoUpdateAnimBg="0"/>
      <p:bldP spid="20490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>
            <a:hlinkClick r:id="rId2" action="ppaction://hlinksldjump"/>
            <a:extLst>
              <a:ext uri="{FF2B5EF4-FFF2-40B4-BE49-F238E27FC236}">
                <a16:creationId xmlns:a16="http://schemas.microsoft.com/office/drawing/2014/main" id="{AD3FE753-3F22-42B0-AEE6-01861CA03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8" y="1905000"/>
            <a:ext cx="3794125" cy="7683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63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l-PL" b="1" dirty="0"/>
              <a:t>Zasilacz akumulatorowy</a:t>
            </a:r>
          </a:p>
          <a:p>
            <a:pPr>
              <a:defRPr/>
            </a:pPr>
            <a:r>
              <a:rPr lang="pl-PL" sz="2000" b="1" dirty="0"/>
              <a:t>(3571)</a:t>
            </a:r>
          </a:p>
        </p:txBody>
      </p:sp>
      <p:pic>
        <p:nvPicPr>
          <p:cNvPr id="21508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00400"/>
            <a:ext cx="2598738" cy="2714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572000" y="3581400"/>
            <a:ext cx="2667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pl-PL" altLang="pl-PL" sz="1800"/>
              <a:t> Napięcie znamionowe: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7239000" y="3581400"/>
            <a:ext cx="1600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pl-PL" altLang="pl-PL" sz="1800"/>
              <a:t>7,2 V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4572000" y="4267200"/>
            <a:ext cx="2667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pl-PL" altLang="pl-PL" sz="1800"/>
              <a:t> Pojemność:</a:t>
            </a: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7239000" y="4267200"/>
            <a:ext cx="1600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pl-PL" altLang="pl-PL" sz="1800"/>
              <a:t>1400 mAh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4572000" y="4953000"/>
            <a:ext cx="3886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pl-PL" altLang="pl-PL" sz="1800"/>
              <a:t> Ilość cykli ładowań i rozładowań:</a:t>
            </a: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7505700" y="4914900"/>
            <a:ext cx="1143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pl-PL" altLang="pl-PL" sz="1800"/>
              <a:t>do 1000</a:t>
            </a:r>
          </a:p>
        </p:txBody>
      </p:sp>
      <p:sp>
        <p:nvSpPr>
          <p:cNvPr id="21519" name="Rectangle 15">
            <a:hlinkClick r:id="rId2" action="ppaction://hlinksldjump"/>
            <a:extLst>
              <a:ext uri="{FF2B5EF4-FFF2-40B4-BE49-F238E27FC236}">
                <a16:creationId xmlns:a16="http://schemas.microsoft.com/office/drawing/2014/main" id="{135AA94B-1CB7-47C9-AFA7-6EE295C4B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7620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pl-PL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Ukompletowanie</a:t>
            </a:r>
          </a:p>
        </p:txBody>
      </p:sp>
      <p:sp>
        <p:nvSpPr>
          <p:cNvPr id="21520" name="WordArt 16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366963" y="228600"/>
            <a:ext cx="4410075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l-PL" sz="3600" b="1" kern="10" spc="720">
                <a:solidFill>
                  <a:srgbClr val="0000FF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R-3501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53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 autoUpdateAnimBg="0"/>
      <p:bldP spid="21509" grpId="0" autoUpdateAnimBg="0"/>
      <p:bldP spid="21510" grpId="0" autoUpdateAnimBg="0"/>
      <p:bldP spid="21511" grpId="0" autoUpdateAnimBg="0"/>
      <p:bldP spid="21512" grpId="0" autoUpdateAnimBg="0"/>
      <p:bldP spid="21513" grpId="0" autoUpdateAnimBg="0"/>
      <p:bldP spid="21514" grpId="0" autoUpdateAnimBg="0"/>
      <p:bldP spid="21519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738F6161-76BA-49EF-A5B0-4EDBEFF63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762000"/>
            <a:ext cx="7772400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pl-PL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Panel przedni</a:t>
            </a:r>
          </a:p>
        </p:txBody>
      </p:sp>
      <p:sp>
        <p:nvSpPr>
          <p:cNvPr id="33795" name="WordArt 3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366963" y="228600"/>
            <a:ext cx="4410075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l-PL" sz="3600" b="1" kern="10" spc="720">
                <a:solidFill>
                  <a:srgbClr val="0000FF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R-3501</a:t>
            </a:r>
          </a:p>
        </p:txBody>
      </p:sp>
      <p:grpSp>
        <p:nvGrpSpPr>
          <p:cNvPr id="33796" name="Group 4"/>
          <p:cNvGrpSpPr>
            <a:grpSpLocks/>
          </p:cNvGrpSpPr>
          <p:nvPr/>
        </p:nvGrpSpPr>
        <p:grpSpPr bwMode="auto">
          <a:xfrm>
            <a:off x="3276600" y="1752600"/>
            <a:ext cx="2590800" cy="4800600"/>
            <a:chOff x="2064" y="1104"/>
            <a:chExt cx="1632" cy="3024"/>
          </a:xfrm>
        </p:grpSpPr>
        <p:sp>
          <p:nvSpPr>
            <p:cNvPr id="27667" name="Rectangle 5"/>
            <p:cNvSpPr>
              <a:spLocks noChangeArrowheads="1"/>
            </p:cNvSpPr>
            <p:nvPr/>
          </p:nvSpPr>
          <p:spPr bwMode="auto">
            <a:xfrm>
              <a:off x="2064" y="1104"/>
              <a:ext cx="1632" cy="302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l-PL" altLang="pl-PL" sz="1800"/>
            </a:p>
          </p:txBody>
        </p:sp>
        <p:pic>
          <p:nvPicPr>
            <p:cNvPr id="27668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" y="1200"/>
              <a:ext cx="1011" cy="2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799" name="AutoShape 7"/>
          <p:cNvSpPr>
            <a:spLocks noChangeArrowheads="1"/>
          </p:cNvSpPr>
          <p:nvPr/>
        </p:nvSpPr>
        <p:spPr bwMode="auto">
          <a:xfrm>
            <a:off x="6324600" y="3086100"/>
            <a:ext cx="2514600" cy="685800"/>
          </a:xfrm>
          <a:prstGeom prst="wedgeRoundRectCallout">
            <a:avLst>
              <a:gd name="adj1" fmla="val -108019"/>
              <a:gd name="adj2" fmla="val -62500"/>
              <a:gd name="adj3" fmla="val 16667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solidFill>
                  <a:schemeClr val="bg1"/>
                </a:solidFill>
              </a:rPr>
              <a:t>Przełącznik rodzaju pracy i siły głosu</a:t>
            </a:r>
          </a:p>
        </p:txBody>
      </p:sp>
      <p:sp>
        <p:nvSpPr>
          <p:cNvPr id="33800" name="AutoShape 8"/>
          <p:cNvSpPr>
            <a:spLocks noChangeArrowheads="1"/>
          </p:cNvSpPr>
          <p:nvPr/>
        </p:nvSpPr>
        <p:spPr bwMode="auto">
          <a:xfrm>
            <a:off x="2555875" y="1524000"/>
            <a:ext cx="1711325" cy="609600"/>
          </a:xfrm>
          <a:prstGeom prst="wedgeRoundRectCallout">
            <a:avLst>
              <a:gd name="adj1" fmla="val 65181"/>
              <a:gd name="adj2" fmla="val 194273"/>
              <a:gd name="adj3" fmla="val 16667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solidFill>
                  <a:schemeClr val="bg1"/>
                </a:solidFill>
              </a:rPr>
              <a:t>Przełącznik kanałów</a:t>
            </a:r>
          </a:p>
        </p:txBody>
      </p:sp>
      <p:sp>
        <p:nvSpPr>
          <p:cNvPr id="33801" name="AutoShape 9">
            <a:extLst>
              <a:ext uri="{FF2B5EF4-FFF2-40B4-BE49-F238E27FC236}">
                <a16:creationId xmlns:a16="http://schemas.microsoft.com/office/drawing/2014/main" id="{7209771D-BDD9-427D-A134-152890958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133600"/>
            <a:ext cx="2057400" cy="790575"/>
          </a:xfrm>
          <a:prstGeom prst="wedgeRoundRectCallout">
            <a:avLst>
              <a:gd name="adj1" fmla="val 135068"/>
              <a:gd name="adj2" fmla="val 45166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l-PL" dirty="0">
                <a:solidFill>
                  <a:schemeClr val="bg1"/>
                </a:solidFill>
              </a:rPr>
              <a:t>Gniazdo urządzeń zewnętrznych</a:t>
            </a:r>
          </a:p>
        </p:txBody>
      </p:sp>
      <p:sp>
        <p:nvSpPr>
          <p:cNvPr id="33802" name="AutoShape 10"/>
          <p:cNvSpPr>
            <a:spLocks noChangeArrowheads="1"/>
          </p:cNvSpPr>
          <p:nvPr/>
        </p:nvSpPr>
        <p:spPr bwMode="auto">
          <a:xfrm>
            <a:off x="914400" y="3162300"/>
            <a:ext cx="1371600" cy="419100"/>
          </a:xfrm>
          <a:prstGeom prst="wedgeRoundRectCallout">
            <a:avLst>
              <a:gd name="adj1" fmla="val 202894"/>
              <a:gd name="adj2" fmla="val 2273"/>
              <a:gd name="adj3" fmla="val 16667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solidFill>
                  <a:schemeClr val="bg1"/>
                </a:solidFill>
              </a:rPr>
              <a:t>Mikrofon</a:t>
            </a:r>
          </a:p>
        </p:txBody>
      </p:sp>
      <p:sp>
        <p:nvSpPr>
          <p:cNvPr id="33803" name="AutoShape 11"/>
          <p:cNvSpPr>
            <a:spLocks noChangeArrowheads="1"/>
          </p:cNvSpPr>
          <p:nvPr/>
        </p:nvSpPr>
        <p:spPr bwMode="auto">
          <a:xfrm>
            <a:off x="6781800" y="4114800"/>
            <a:ext cx="1447800" cy="457200"/>
          </a:xfrm>
          <a:prstGeom prst="wedgeRoundRectCallout">
            <a:avLst>
              <a:gd name="adj1" fmla="val -185856"/>
              <a:gd name="adj2" fmla="val -163194"/>
              <a:gd name="adj3" fmla="val 16667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solidFill>
                  <a:schemeClr val="bg1"/>
                </a:solidFill>
              </a:rPr>
              <a:t>Głośnik</a:t>
            </a:r>
          </a:p>
        </p:txBody>
      </p:sp>
      <p:sp>
        <p:nvSpPr>
          <p:cNvPr id="33804" name="AutoShape 12"/>
          <p:cNvSpPr>
            <a:spLocks noChangeArrowheads="1"/>
          </p:cNvSpPr>
          <p:nvPr/>
        </p:nvSpPr>
        <p:spPr bwMode="auto">
          <a:xfrm>
            <a:off x="6172200" y="5105400"/>
            <a:ext cx="2209800" cy="533400"/>
          </a:xfrm>
          <a:prstGeom prst="wedgeRoundRectCallout">
            <a:avLst>
              <a:gd name="adj1" fmla="val -115444"/>
              <a:gd name="adj2" fmla="val -213690"/>
              <a:gd name="adj3" fmla="val 16667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solidFill>
                  <a:schemeClr val="bg1"/>
                </a:solidFill>
              </a:rPr>
              <a:t>Wyświetlacz LCD</a:t>
            </a:r>
          </a:p>
        </p:txBody>
      </p:sp>
      <p:sp>
        <p:nvSpPr>
          <p:cNvPr id="33805" name="AutoShape 13"/>
          <p:cNvSpPr>
            <a:spLocks noChangeArrowheads="1"/>
          </p:cNvSpPr>
          <p:nvPr/>
        </p:nvSpPr>
        <p:spPr bwMode="auto">
          <a:xfrm>
            <a:off x="304800" y="3886200"/>
            <a:ext cx="2362200" cy="685800"/>
          </a:xfrm>
          <a:prstGeom prst="wedgeRoundRectCallout">
            <a:avLst>
              <a:gd name="adj1" fmla="val 108671"/>
              <a:gd name="adj2" fmla="val -42130"/>
              <a:gd name="adj3" fmla="val 16667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solidFill>
                  <a:schemeClr val="bg1"/>
                </a:solidFill>
              </a:rPr>
              <a:t>Przycisk wywołania selektywnego</a:t>
            </a:r>
          </a:p>
        </p:txBody>
      </p:sp>
      <p:sp>
        <p:nvSpPr>
          <p:cNvPr id="33806" name="AutoShape 14"/>
          <p:cNvSpPr>
            <a:spLocks noChangeArrowheads="1"/>
          </p:cNvSpPr>
          <p:nvPr/>
        </p:nvSpPr>
        <p:spPr bwMode="auto">
          <a:xfrm>
            <a:off x="304800" y="5257800"/>
            <a:ext cx="2362200" cy="762000"/>
          </a:xfrm>
          <a:prstGeom prst="wedgeRoundRectCallout">
            <a:avLst>
              <a:gd name="adj1" fmla="val 107231"/>
              <a:gd name="adj2" fmla="val -186565"/>
              <a:gd name="adj3" fmla="val 16667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solidFill>
                  <a:schemeClr val="bg1"/>
                </a:solidFill>
              </a:rPr>
              <a:t>Przełącznik nadawanie-odbiór</a:t>
            </a:r>
          </a:p>
        </p:txBody>
      </p:sp>
      <p:sp>
        <p:nvSpPr>
          <p:cNvPr id="33807" name="AutoShape 15"/>
          <p:cNvSpPr>
            <a:spLocks noChangeArrowheads="1"/>
          </p:cNvSpPr>
          <p:nvPr/>
        </p:nvSpPr>
        <p:spPr bwMode="auto">
          <a:xfrm>
            <a:off x="6172200" y="1676400"/>
            <a:ext cx="1981200" cy="533400"/>
          </a:xfrm>
          <a:prstGeom prst="wedgeRoundRectCallout">
            <a:avLst>
              <a:gd name="adj1" fmla="val -119356"/>
              <a:gd name="adj2" fmla="val 157736"/>
              <a:gd name="adj3" fmla="val 16667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solidFill>
                  <a:schemeClr val="bg1"/>
                </a:solidFill>
              </a:rPr>
              <a:t>Gniazdo antenowe</a:t>
            </a:r>
          </a:p>
        </p:txBody>
      </p:sp>
      <p:sp>
        <p:nvSpPr>
          <p:cNvPr id="27662" name="AutoShape 1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6248400"/>
            <a:ext cx="381000" cy="381000"/>
          </a:xfrm>
          <a:prstGeom prst="actionButtonForwardNex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45791" dir="3378596" algn="ctr" rotWithShape="0">
              <a:srgbClr val="4D4D4D"/>
            </a:outerShdw>
          </a:effec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/>
          </a:p>
        </p:txBody>
      </p:sp>
      <p:grpSp>
        <p:nvGrpSpPr>
          <p:cNvPr id="27663" name="Group 22"/>
          <p:cNvGrpSpPr>
            <a:grpSpLocks/>
          </p:cNvGrpSpPr>
          <p:nvPr/>
        </p:nvGrpSpPr>
        <p:grpSpPr bwMode="auto">
          <a:xfrm>
            <a:off x="8077200" y="6248400"/>
            <a:ext cx="381000" cy="381000"/>
            <a:chOff x="5088" y="3936"/>
            <a:chExt cx="240" cy="240"/>
          </a:xfrm>
        </p:grpSpPr>
        <p:sp>
          <p:nvSpPr>
            <p:cNvPr id="27665" name="AutoShape 17">
              <a:hlinkClick r:id="rId5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5088" y="3936"/>
              <a:ext cx="240" cy="240"/>
            </a:xfrm>
            <a:prstGeom prst="actionButtonBlank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3378596" algn="ctr" rotWithShape="0">
                <a:srgbClr val="4D4D4D"/>
              </a:outerShdw>
            </a:effec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l-PL" altLang="pl-PL" sz="1800"/>
            </a:p>
          </p:txBody>
        </p:sp>
        <p:sp>
          <p:nvSpPr>
            <p:cNvPr id="27666" name="Rectangle 18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36" y="3984"/>
              <a:ext cx="144" cy="144"/>
            </a:xfrm>
            <a:prstGeom prst="rect">
              <a:avLst/>
            </a:prstGeom>
            <a:solidFill>
              <a:srgbClr val="004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rgbClr val="4D4D4D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pl-PL" altLang="pl-PL" sz="1800"/>
            </a:p>
          </p:txBody>
        </p:sp>
      </p:grpSp>
      <p:sp>
        <p:nvSpPr>
          <p:cNvPr id="27664" name="AutoShape 1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43800" y="6248400"/>
            <a:ext cx="381000" cy="381000"/>
          </a:xfrm>
          <a:prstGeom prst="actionButtonBackPreviou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45791" dir="3378596" algn="ctr" rotWithShape="0">
              <a:srgbClr val="4D4D4D"/>
            </a:outerShdw>
          </a:effec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4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utoUpdateAnimBg="0"/>
      <p:bldP spid="33799" grpId="0" animBg="1" autoUpdateAnimBg="0"/>
      <p:bldP spid="33800" grpId="0" animBg="1" autoUpdateAnimBg="0"/>
      <p:bldP spid="33801" grpId="0" animBg="1" autoUpdateAnimBg="0"/>
      <p:bldP spid="33802" grpId="0" animBg="1" autoUpdateAnimBg="0"/>
      <p:bldP spid="33803" grpId="0" animBg="1" autoUpdateAnimBg="0"/>
      <p:bldP spid="33804" grpId="0" animBg="1" autoUpdateAnimBg="0"/>
      <p:bldP spid="33805" grpId="0" animBg="1" autoUpdateAnimBg="0"/>
      <p:bldP spid="33806" grpId="0" animBg="1" autoUpdateAnimBg="0"/>
      <p:bldP spid="33807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31" name="Group 15"/>
          <p:cNvGrpSpPr>
            <a:grpSpLocks/>
          </p:cNvGrpSpPr>
          <p:nvPr/>
        </p:nvGrpSpPr>
        <p:grpSpPr bwMode="auto">
          <a:xfrm>
            <a:off x="1562100" y="2895600"/>
            <a:ext cx="6019800" cy="2436813"/>
            <a:chOff x="984" y="1824"/>
            <a:chExt cx="3792" cy="1535"/>
          </a:xfrm>
        </p:grpSpPr>
        <p:graphicFrame>
          <p:nvGraphicFramePr>
            <p:cNvPr id="28681" name="Object 12"/>
            <p:cNvGraphicFramePr>
              <a:graphicFrameLocks noChangeAspect="1"/>
            </p:cNvGraphicFramePr>
            <p:nvPr/>
          </p:nvGraphicFramePr>
          <p:xfrm>
            <a:off x="984" y="1824"/>
            <a:ext cx="3792" cy="15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83" name="VISIO" r:id="rId3" imgW="3627120" imgH="1470660" progId="Visio.Drawing.4">
                    <p:embed/>
                  </p:oleObj>
                </mc:Choice>
                <mc:Fallback>
                  <p:oleObj name="VISIO" r:id="rId3" imgW="3627120" imgH="1470660" progId="Visio.Drawing.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4" y="1824"/>
                          <a:ext cx="3792" cy="15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82" name="Object 14"/>
            <p:cNvGraphicFramePr>
              <a:graphicFrameLocks noChangeAspect="1"/>
            </p:cNvGraphicFramePr>
            <p:nvPr/>
          </p:nvGraphicFramePr>
          <p:xfrm>
            <a:off x="1920" y="1968"/>
            <a:ext cx="1584" cy="7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84" name="VISIO" r:id="rId5" imgW="1668780" imgH="822960" progId="Visio.Drawing.4">
                    <p:embed/>
                  </p:oleObj>
                </mc:Choice>
                <mc:Fallback>
                  <p:oleObj name="VISIO" r:id="rId5" imgW="1668780" imgH="822960" progId="Visio.Drawing.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1968"/>
                          <a:ext cx="1584" cy="7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822" name="AutoShape 6"/>
          <p:cNvSpPr>
            <a:spLocks noChangeArrowheads="1"/>
          </p:cNvSpPr>
          <p:nvPr/>
        </p:nvSpPr>
        <p:spPr bwMode="auto">
          <a:xfrm>
            <a:off x="6477000" y="2133600"/>
            <a:ext cx="1600200" cy="609600"/>
          </a:xfrm>
          <a:prstGeom prst="wedgeRoundRectCallout">
            <a:avLst>
              <a:gd name="adj1" fmla="val -149306"/>
              <a:gd name="adj2" fmla="val 201301"/>
              <a:gd name="adj3" fmla="val 16667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solidFill>
                  <a:schemeClr val="bg1"/>
                </a:solidFill>
              </a:rPr>
              <a:t>Przełącznik kanałów</a:t>
            </a:r>
          </a:p>
        </p:txBody>
      </p:sp>
      <p:sp>
        <p:nvSpPr>
          <p:cNvPr id="34823" name="AutoShape 7"/>
          <p:cNvSpPr>
            <a:spLocks noChangeArrowheads="1"/>
          </p:cNvSpPr>
          <p:nvPr/>
        </p:nvSpPr>
        <p:spPr bwMode="auto">
          <a:xfrm>
            <a:off x="381000" y="2133600"/>
            <a:ext cx="2514600" cy="685800"/>
          </a:xfrm>
          <a:prstGeom prst="wedgeRoundRectCallout">
            <a:avLst>
              <a:gd name="adj1" fmla="val 80620"/>
              <a:gd name="adj2" fmla="val 191435"/>
              <a:gd name="adj3" fmla="val 16667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solidFill>
                  <a:schemeClr val="bg1"/>
                </a:solidFill>
              </a:rPr>
              <a:t>Przełącznik rodzaju pracy i siły głosu</a:t>
            </a:r>
          </a:p>
        </p:txBody>
      </p:sp>
      <p:sp>
        <p:nvSpPr>
          <p:cNvPr id="34824" name="AutoShape 8"/>
          <p:cNvSpPr>
            <a:spLocks noChangeArrowheads="1"/>
          </p:cNvSpPr>
          <p:nvPr/>
        </p:nvSpPr>
        <p:spPr bwMode="auto">
          <a:xfrm>
            <a:off x="762000" y="5867400"/>
            <a:ext cx="1828800" cy="533400"/>
          </a:xfrm>
          <a:prstGeom prst="wedgeRoundRectCallout">
            <a:avLst>
              <a:gd name="adj1" fmla="val 47917"/>
              <a:gd name="adj2" fmla="val -277083"/>
              <a:gd name="adj3" fmla="val 16667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solidFill>
                  <a:schemeClr val="bg1"/>
                </a:solidFill>
              </a:rPr>
              <a:t>Gniazdo antenowe</a:t>
            </a:r>
          </a:p>
        </p:txBody>
      </p:sp>
      <p:sp>
        <p:nvSpPr>
          <p:cNvPr id="34825" name="AutoShape 9"/>
          <p:cNvSpPr>
            <a:spLocks noChangeArrowheads="1"/>
          </p:cNvSpPr>
          <p:nvPr/>
        </p:nvSpPr>
        <p:spPr bwMode="auto">
          <a:xfrm>
            <a:off x="5029200" y="5867400"/>
            <a:ext cx="2279650" cy="685800"/>
          </a:xfrm>
          <a:prstGeom prst="wedgeRoundRectCallout">
            <a:avLst>
              <a:gd name="adj1" fmla="val 20833"/>
              <a:gd name="adj2" fmla="val -299537"/>
              <a:gd name="adj3" fmla="val 16667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solidFill>
                  <a:schemeClr val="bg1"/>
                </a:solidFill>
              </a:rPr>
              <a:t>Gniazdo urządzeń zewnętrznych</a:t>
            </a:r>
          </a:p>
        </p:txBody>
      </p:sp>
      <p:sp>
        <p:nvSpPr>
          <p:cNvPr id="34826" name="Rectangle 10">
            <a:hlinkClick r:id="rId7" action="ppaction://hlinksldjump"/>
            <a:extLst>
              <a:ext uri="{FF2B5EF4-FFF2-40B4-BE49-F238E27FC236}">
                <a16:creationId xmlns:a16="http://schemas.microsoft.com/office/drawing/2014/main" id="{B02481D5-2317-47B7-8B8B-7AC67A8F9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838200"/>
            <a:ext cx="7924800" cy="1219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pl-PL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Elementy manipulacyjne i przyłączeniowe</a:t>
            </a:r>
          </a:p>
        </p:txBody>
      </p:sp>
      <p:sp>
        <p:nvSpPr>
          <p:cNvPr id="34827" name="WordArt 11">
            <a:hlinkClick r:id="rId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366963" y="228600"/>
            <a:ext cx="4410075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l-PL" sz="3600" b="1" kern="10" spc="720">
                <a:solidFill>
                  <a:srgbClr val="0000FF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R-3501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animBg="1" autoUpdateAnimBg="0"/>
      <p:bldP spid="34823" grpId="0" animBg="1" autoUpdateAnimBg="0"/>
      <p:bldP spid="34824" grpId="0" animBg="1" autoUpdateAnimBg="0"/>
      <p:bldP spid="34825" grpId="0" animBg="1" autoUpdateAnimBg="0"/>
      <p:bldP spid="34826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2401888" y="2743200"/>
          <a:ext cx="4338637" cy="217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9" name="VISIO" r:id="rId3" imgW="1504950" imgH="752475" progId="Visio.Drawing.4">
                  <p:embed/>
                </p:oleObj>
              </mc:Choice>
              <mc:Fallback>
                <p:oleObj name="VISIO" r:id="rId3" imgW="1504950" imgH="752475" progId="Visio.Drawing.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1888" y="2743200"/>
                        <a:ext cx="4338637" cy="217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2743200" y="1524000"/>
            <a:ext cx="2044700" cy="762000"/>
          </a:xfrm>
          <a:prstGeom prst="wedgeRoundRectCallout">
            <a:avLst>
              <a:gd name="adj1" fmla="val -9894"/>
              <a:gd name="adj2" fmla="val 143542"/>
              <a:gd name="adj3" fmla="val 16667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solidFill>
                  <a:schemeClr val="bg1"/>
                </a:solidFill>
              </a:rPr>
              <a:t>Wyłączenie blokady szumów</a:t>
            </a:r>
          </a:p>
        </p:txBody>
      </p:sp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152400" y="1600200"/>
            <a:ext cx="2362200" cy="1066800"/>
          </a:xfrm>
          <a:prstGeom prst="wedgeRoundRectCallout">
            <a:avLst>
              <a:gd name="adj1" fmla="val 71102"/>
              <a:gd name="adj2" fmla="val 98662"/>
              <a:gd name="adj3" fmla="val 16667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solidFill>
                  <a:schemeClr val="bg1"/>
                </a:solidFill>
              </a:rPr>
              <a:t>Ręczne programowanie nastaw roboczych radiostacji</a:t>
            </a:r>
          </a:p>
        </p:txBody>
      </p:sp>
      <p:sp>
        <p:nvSpPr>
          <p:cNvPr id="36870" name="AutoShape 6"/>
          <p:cNvSpPr>
            <a:spLocks noChangeArrowheads="1"/>
          </p:cNvSpPr>
          <p:nvPr/>
        </p:nvSpPr>
        <p:spPr bwMode="auto">
          <a:xfrm>
            <a:off x="1588" y="3017838"/>
            <a:ext cx="2209800" cy="1274762"/>
          </a:xfrm>
          <a:prstGeom prst="wedgeRoundRectCallout">
            <a:avLst>
              <a:gd name="adj1" fmla="val 65088"/>
              <a:gd name="adj2" fmla="val -139"/>
              <a:gd name="adj3" fmla="val 16667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solidFill>
                  <a:schemeClr val="bg1"/>
                </a:solidFill>
              </a:rPr>
              <a:t>Programowanie nastaw roboczych radiostacji za pomocą Fill Gun</a:t>
            </a:r>
          </a:p>
        </p:txBody>
      </p:sp>
      <p:sp>
        <p:nvSpPr>
          <p:cNvPr id="36871" name="AutoShape 7"/>
          <p:cNvSpPr>
            <a:spLocks noChangeArrowheads="1"/>
          </p:cNvSpPr>
          <p:nvPr/>
        </p:nvSpPr>
        <p:spPr bwMode="auto">
          <a:xfrm>
            <a:off x="1588" y="4648200"/>
            <a:ext cx="2365375" cy="1066800"/>
          </a:xfrm>
          <a:prstGeom prst="wedgeRoundRectCallout">
            <a:avLst>
              <a:gd name="adj1" fmla="val 74227"/>
              <a:gd name="adj2" fmla="val -102528"/>
              <a:gd name="adj3" fmla="val 16667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solidFill>
                  <a:schemeClr val="bg1"/>
                </a:solidFill>
              </a:rPr>
              <a:t>Wprowadzenie nastaw technologicznych</a:t>
            </a:r>
          </a:p>
        </p:txBody>
      </p:sp>
      <p:sp>
        <p:nvSpPr>
          <p:cNvPr id="36872" name="AutoShape 8"/>
          <p:cNvSpPr>
            <a:spLocks noChangeArrowheads="1"/>
          </p:cNvSpPr>
          <p:nvPr/>
        </p:nvSpPr>
        <p:spPr bwMode="auto">
          <a:xfrm>
            <a:off x="468313" y="5897563"/>
            <a:ext cx="2649537" cy="796925"/>
          </a:xfrm>
          <a:prstGeom prst="wedgeRoundRectCallout">
            <a:avLst>
              <a:gd name="adj1" fmla="val 51477"/>
              <a:gd name="adj2" fmla="val -259319"/>
              <a:gd name="adj3" fmla="val 16667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solidFill>
                  <a:schemeClr val="bg1"/>
                </a:solidFill>
              </a:rPr>
              <a:t>Kasowanie nastaw roboczych radiostacji</a:t>
            </a:r>
          </a:p>
        </p:txBody>
      </p:sp>
      <p:sp>
        <p:nvSpPr>
          <p:cNvPr id="36873" name="AutoShape 9"/>
          <p:cNvSpPr>
            <a:spLocks noChangeArrowheads="1"/>
          </p:cNvSpPr>
          <p:nvPr/>
        </p:nvSpPr>
        <p:spPr bwMode="auto">
          <a:xfrm>
            <a:off x="3276600" y="5943600"/>
            <a:ext cx="1600200" cy="685800"/>
          </a:xfrm>
          <a:prstGeom prst="wedgeRoundRectCallout">
            <a:avLst>
              <a:gd name="adj1" fmla="val -36310"/>
              <a:gd name="adj2" fmla="val -268870"/>
              <a:gd name="adj3" fmla="val 16667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solidFill>
                  <a:schemeClr val="bg1"/>
                </a:solidFill>
              </a:rPr>
              <a:t>Wyłącznik radiostacji</a:t>
            </a:r>
          </a:p>
        </p:txBody>
      </p:sp>
      <p:sp>
        <p:nvSpPr>
          <p:cNvPr id="36874" name="AutoShape 10"/>
          <p:cNvSpPr>
            <a:spLocks noChangeArrowheads="1"/>
          </p:cNvSpPr>
          <p:nvPr/>
        </p:nvSpPr>
        <p:spPr bwMode="auto">
          <a:xfrm>
            <a:off x="5181600" y="5638800"/>
            <a:ext cx="2362200" cy="685800"/>
          </a:xfrm>
          <a:prstGeom prst="wedgeRoundRectCallout">
            <a:avLst>
              <a:gd name="adj1" fmla="val -101477"/>
              <a:gd name="adj2" fmla="val -279861"/>
              <a:gd name="adj3" fmla="val 16667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solidFill>
                  <a:schemeClr val="bg1"/>
                </a:solidFill>
              </a:rPr>
              <a:t>Ustawienie poziomu sygnału</a:t>
            </a:r>
          </a:p>
        </p:txBody>
      </p:sp>
      <p:sp>
        <p:nvSpPr>
          <p:cNvPr id="36875" name="AutoShape 11"/>
          <p:cNvSpPr>
            <a:spLocks noChangeArrowheads="1"/>
          </p:cNvSpPr>
          <p:nvPr/>
        </p:nvSpPr>
        <p:spPr bwMode="auto">
          <a:xfrm>
            <a:off x="6156325" y="1600200"/>
            <a:ext cx="2606675" cy="914400"/>
          </a:xfrm>
          <a:prstGeom prst="wedgeRoundRectCallout">
            <a:avLst>
              <a:gd name="adj1" fmla="val -63574"/>
              <a:gd name="adj2" fmla="val 237157"/>
              <a:gd name="adj3" fmla="val 16667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solidFill>
                  <a:schemeClr val="bg1"/>
                </a:solidFill>
              </a:rPr>
              <a:t>Ustawienie żądanego kanału pracy</a:t>
            </a:r>
          </a:p>
        </p:txBody>
      </p:sp>
      <p:sp>
        <p:nvSpPr>
          <p:cNvPr id="36881" name="Rectangle 17">
            <a:hlinkClick r:id="rId5" action="ppaction://hlinksldjump"/>
            <a:extLst>
              <a:ext uri="{FF2B5EF4-FFF2-40B4-BE49-F238E27FC236}">
                <a16:creationId xmlns:a16="http://schemas.microsoft.com/office/drawing/2014/main" id="{221262CB-FC75-4E06-A624-B0E8DADE1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838200"/>
            <a:ext cx="7924800" cy="533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pl-PL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Elementy manipulacyjne</a:t>
            </a:r>
          </a:p>
        </p:txBody>
      </p:sp>
      <p:sp>
        <p:nvSpPr>
          <p:cNvPr id="36882" name="WordArt 18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366963" y="228600"/>
            <a:ext cx="4410075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l-PL" sz="3600" b="1" kern="10" spc="720">
                <a:solidFill>
                  <a:srgbClr val="0000FF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R-3501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6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nimBg="1" autoUpdateAnimBg="0"/>
      <p:bldP spid="36869" grpId="0" animBg="1" autoUpdateAnimBg="0"/>
      <p:bldP spid="36870" grpId="0" animBg="1" autoUpdateAnimBg="0"/>
      <p:bldP spid="36871" grpId="0" animBg="1" autoUpdateAnimBg="0"/>
      <p:bldP spid="36872" grpId="0" animBg="1" autoUpdateAnimBg="0"/>
      <p:bldP spid="36873" grpId="0" animBg="1" autoUpdateAnimBg="0"/>
      <p:bldP spid="36874" grpId="0" animBg="1" autoUpdateAnimBg="0"/>
      <p:bldP spid="36875" grpId="0" animBg="1" autoUpdateAnimBg="0"/>
      <p:bldP spid="36881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1066800" y="2514600"/>
          <a:ext cx="7010400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2" name="VISIO" r:id="rId3" imgW="5105400" imgH="1685925" progId="Visio.Drawing.4">
                  <p:embed/>
                </p:oleObj>
              </mc:Choice>
              <mc:Fallback>
                <p:oleObj name="VISIO" r:id="rId3" imgW="5105400" imgH="1685925" progId="Visio.Drawing.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514600"/>
                        <a:ext cx="7010400" cy="231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0" name="AutoShape 4"/>
          <p:cNvSpPr>
            <a:spLocks/>
          </p:cNvSpPr>
          <p:nvPr/>
        </p:nvSpPr>
        <p:spPr bwMode="auto">
          <a:xfrm rot="-5400000">
            <a:off x="1905000" y="4495800"/>
            <a:ext cx="381000" cy="1143000"/>
          </a:xfrm>
          <a:prstGeom prst="leftBrace">
            <a:avLst>
              <a:gd name="adj1" fmla="val 25000"/>
              <a:gd name="adj2" fmla="val 50000"/>
            </a:avLst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/>
          </a:p>
        </p:txBody>
      </p:sp>
      <p:sp>
        <p:nvSpPr>
          <p:cNvPr id="39941" name="AutoShape 5"/>
          <p:cNvSpPr>
            <a:spLocks/>
          </p:cNvSpPr>
          <p:nvPr/>
        </p:nvSpPr>
        <p:spPr bwMode="auto">
          <a:xfrm rot="-5400000">
            <a:off x="4610100" y="3543300"/>
            <a:ext cx="381000" cy="3048000"/>
          </a:xfrm>
          <a:prstGeom prst="leftBrace">
            <a:avLst>
              <a:gd name="adj1" fmla="val 66667"/>
              <a:gd name="adj2" fmla="val 50000"/>
            </a:avLst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/>
          </a:p>
        </p:txBody>
      </p:sp>
      <p:sp>
        <p:nvSpPr>
          <p:cNvPr id="39942" name="AutoShape 6"/>
          <p:cNvSpPr>
            <a:spLocks/>
          </p:cNvSpPr>
          <p:nvPr/>
        </p:nvSpPr>
        <p:spPr bwMode="auto">
          <a:xfrm rot="-5400000">
            <a:off x="7124700" y="4762500"/>
            <a:ext cx="381000" cy="609600"/>
          </a:xfrm>
          <a:prstGeom prst="leftBrace">
            <a:avLst>
              <a:gd name="adj1" fmla="val 13333"/>
              <a:gd name="adj2" fmla="val 50000"/>
            </a:avLst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/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1143000" y="5181600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/>
              <a:t>Numer kanału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3200400" y="5257800"/>
            <a:ext cx="327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/>
              <a:t>Częstotliwość robocza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6553200" y="5257800"/>
            <a:ext cx="1600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/>
              <a:t>Poziom mocy w.cz.</a:t>
            </a:r>
          </a:p>
        </p:txBody>
      </p:sp>
      <p:sp>
        <p:nvSpPr>
          <p:cNvPr id="39946" name="Rectangle 10">
            <a:hlinkClick r:id="rId5" action="ppaction://hlinksldjump"/>
            <a:extLst>
              <a:ext uri="{FF2B5EF4-FFF2-40B4-BE49-F238E27FC236}">
                <a16:creationId xmlns:a16="http://schemas.microsoft.com/office/drawing/2014/main" id="{D0E4684E-2001-436A-93F1-8F405EDB2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838200"/>
            <a:ext cx="7924800" cy="533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pl-PL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Wyświetlacz LCD</a:t>
            </a:r>
          </a:p>
        </p:txBody>
      </p:sp>
      <p:sp>
        <p:nvSpPr>
          <p:cNvPr id="39947" name="WordArt 11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366963" y="228600"/>
            <a:ext cx="4410075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l-PL" sz="3600" b="1" kern="10" spc="720">
                <a:solidFill>
                  <a:srgbClr val="0000FF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R-3501</a:t>
            </a:r>
          </a:p>
        </p:txBody>
      </p:sp>
      <p:sp>
        <p:nvSpPr>
          <p:cNvPr id="30731" name="AutoShape 12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6248400"/>
            <a:ext cx="381000" cy="381000"/>
          </a:xfrm>
          <a:prstGeom prst="actionButtonForwardNex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45791" dir="3378596" algn="ctr" rotWithShape="0">
              <a:srgbClr val="4D4D4D"/>
            </a:outerShdw>
          </a:effectLst>
        </p:spPr>
        <p:txBody>
          <a:bodyPr wrap="none"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nimBg="1"/>
      <p:bldP spid="39941" grpId="0" animBg="1"/>
      <p:bldP spid="39942" grpId="0" animBg="1"/>
      <p:bldP spid="39943" grpId="0" autoUpdateAnimBg="0"/>
      <p:bldP spid="39944" grpId="0" autoUpdateAnimBg="0"/>
      <p:bldP spid="39945" grpId="0" autoUpdateAnimBg="0"/>
      <p:bldP spid="39946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1066800" y="2971800"/>
          <a:ext cx="7010400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0" name="VISIO" r:id="rId3" imgW="5105400" imgH="1685925" progId="Visio.Drawing.4">
                  <p:embed/>
                </p:oleObj>
              </mc:Choice>
              <mc:Fallback>
                <p:oleObj name="VISIO" r:id="rId3" imgW="5105400" imgH="1685925" progId="Visio.Drawing.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971800"/>
                        <a:ext cx="7010400" cy="231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4" name="AutoShape 4"/>
          <p:cNvSpPr>
            <a:spLocks noChangeArrowheads="1"/>
          </p:cNvSpPr>
          <p:nvPr/>
        </p:nvSpPr>
        <p:spPr bwMode="auto">
          <a:xfrm>
            <a:off x="404813" y="2286000"/>
            <a:ext cx="1962150" cy="457200"/>
          </a:xfrm>
          <a:prstGeom prst="wedgeRoundRectCallout">
            <a:avLst>
              <a:gd name="adj1" fmla="val 83523"/>
              <a:gd name="adj2" fmla="val 177431"/>
              <a:gd name="adj3" fmla="val 16667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solidFill>
                  <a:schemeClr val="bg1"/>
                </a:solidFill>
              </a:rPr>
              <a:t>Częstotliwość</a:t>
            </a:r>
          </a:p>
        </p:txBody>
      </p:sp>
      <p:sp>
        <p:nvSpPr>
          <p:cNvPr id="40965" name="AutoShape 5"/>
          <p:cNvSpPr>
            <a:spLocks noChangeArrowheads="1"/>
          </p:cNvSpPr>
          <p:nvPr/>
        </p:nvSpPr>
        <p:spPr bwMode="auto">
          <a:xfrm>
            <a:off x="1828800" y="1752600"/>
            <a:ext cx="1447800" cy="381000"/>
          </a:xfrm>
          <a:prstGeom prst="wedgeRoundRectCallout">
            <a:avLst>
              <a:gd name="adj1" fmla="val 77412"/>
              <a:gd name="adj2" fmla="val 379583"/>
              <a:gd name="adj3" fmla="val 16667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solidFill>
                  <a:schemeClr val="bg1"/>
                </a:solidFill>
              </a:rPr>
              <a:t>Odbiór</a:t>
            </a:r>
          </a:p>
        </p:txBody>
      </p:sp>
      <p:sp>
        <p:nvSpPr>
          <p:cNvPr id="40966" name="AutoShape 6"/>
          <p:cNvSpPr>
            <a:spLocks noChangeArrowheads="1"/>
          </p:cNvSpPr>
          <p:nvPr/>
        </p:nvSpPr>
        <p:spPr bwMode="auto">
          <a:xfrm>
            <a:off x="3203575" y="2133600"/>
            <a:ext cx="1584325" cy="457200"/>
          </a:xfrm>
          <a:prstGeom prst="wedgeRoundRectCallout">
            <a:avLst>
              <a:gd name="adj1" fmla="val 34431"/>
              <a:gd name="adj2" fmla="val 219583"/>
              <a:gd name="adj3" fmla="val 16667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solidFill>
                  <a:schemeClr val="bg1"/>
                </a:solidFill>
              </a:rPr>
              <a:t>Nadawanie</a:t>
            </a:r>
          </a:p>
        </p:txBody>
      </p:sp>
      <p:sp>
        <p:nvSpPr>
          <p:cNvPr id="40967" name="AutoShape 7"/>
          <p:cNvSpPr>
            <a:spLocks noChangeArrowheads="1"/>
          </p:cNvSpPr>
          <p:nvPr/>
        </p:nvSpPr>
        <p:spPr bwMode="auto">
          <a:xfrm>
            <a:off x="4343400" y="1524000"/>
            <a:ext cx="1905000" cy="533400"/>
          </a:xfrm>
          <a:prstGeom prst="wedgeRoundRectCallout">
            <a:avLst>
              <a:gd name="adj1" fmla="val -1833"/>
              <a:gd name="adj2" fmla="val 278273"/>
              <a:gd name="adj3" fmla="val 16667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solidFill>
                  <a:schemeClr val="bg1"/>
                </a:solidFill>
              </a:rPr>
              <a:t>Tłumik szumu</a:t>
            </a:r>
          </a:p>
        </p:txBody>
      </p:sp>
      <p:sp>
        <p:nvSpPr>
          <p:cNvPr id="40968" name="AutoShape 8"/>
          <p:cNvSpPr>
            <a:spLocks noChangeArrowheads="1"/>
          </p:cNvSpPr>
          <p:nvPr/>
        </p:nvSpPr>
        <p:spPr bwMode="auto">
          <a:xfrm>
            <a:off x="5334000" y="2209800"/>
            <a:ext cx="1600200" cy="609600"/>
          </a:xfrm>
          <a:prstGeom prst="wedgeRoundRectCallout">
            <a:avLst>
              <a:gd name="adj1" fmla="val -10912"/>
              <a:gd name="adj2" fmla="val 116407"/>
              <a:gd name="adj3" fmla="val 16667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solidFill>
                  <a:schemeClr val="bg1"/>
                </a:solidFill>
              </a:rPr>
              <a:t>Selektywne wywołanie</a:t>
            </a:r>
          </a:p>
        </p:txBody>
      </p:sp>
      <p:sp>
        <p:nvSpPr>
          <p:cNvPr id="40969" name="AutoShape 9"/>
          <p:cNvSpPr>
            <a:spLocks noChangeArrowheads="1"/>
          </p:cNvSpPr>
          <p:nvPr/>
        </p:nvSpPr>
        <p:spPr bwMode="auto">
          <a:xfrm>
            <a:off x="6934200" y="1524000"/>
            <a:ext cx="1447800" cy="381000"/>
          </a:xfrm>
          <a:prstGeom prst="wedgeRoundRectCallout">
            <a:avLst>
              <a:gd name="adj1" fmla="val -57676"/>
              <a:gd name="adj2" fmla="val 409583"/>
              <a:gd name="adj3" fmla="val 16667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solidFill>
                  <a:schemeClr val="bg1"/>
                </a:solidFill>
              </a:rPr>
              <a:t>Modulacja</a:t>
            </a:r>
          </a:p>
        </p:txBody>
      </p:sp>
      <p:sp>
        <p:nvSpPr>
          <p:cNvPr id="40970" name="AutoShape 10"/>
          <p:cNvSpPr>
            <a:spLocks noChangeArrowheads="1"/>
          </p:cNvSpPr>
          <p:nvPr/>
        </p:nvSpPr>
        <p:spPr bwMode="auto">
          <a:xfrm>
            <a:off x="7681913" y="2362200"/>
            <a:ext cx="1066800" cy="381000"/>
          </a:xfrm>
          <a:prstGeom prst="wedgeRoundRectCallout">
            <a:avLst>
              <a:gd name="adj1" fmla="val -67560"/>
              <a:gd name="adj2" fmla="val 206250"/>
              <a:gd name="adj3" fmla="val 16667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solidFill>
                  <a:schemeClr val="bg1"/>
                </a:solidFill>
              </a:rPr>
              <a:t>Moc</a:t>
            </a:r>
          </a:p>
        </p:txBody>
      </p:sp>
      <p:sp>
        <p:nvSpPr>
          <p:cNvPr id="40971" name="AutoShape 11"/>
          <p:cNvSpPr>
            <a:spLocks noChangeArrowheads="1"/>
          </p:cNvSpPr>
          <p:nvPr/>
        </p:nvSpPr>
        <p:spPr bwMode="auto">
          <a:xfrm>
            <a:off x="1143000" y="5486400"/>
            <a:ext cx="1524000" cy="533400"/>
          </a:xfrm>
          <a:prstGeom prst="wedgeRoundRectCallout">
            <a:avLst>
              <a:gd name="adj1" fmla="val 306042"/>
              <a:gd name="adj2" fmla="val -319347"/>
              <a:gd name="adj3" fmla="val 16667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solidFill>
                  <a:schemeClr val="bg1"/>
                </a:solidFill>
              </a:rPr>
              <a:t>Zewnętrzne urządzenie</a:t>
            </a:r>
          </a:p>
        </p:txBody>
      </p:sp>
      <p:sp>
        <p:nvSpPr>
          <p:cNvPr id="40972" name="AutoShape 12"/>
          <p:cNvSpPr>
            <a:spLocks noChangeArrowheads="1"/>
          </p:cNvSpPr>
          <p:nvPr/>
        </p:nvSpPr>
        <p:spPr bwMode="auto">
          <a:xfrm>
            <a:off x="4300538" y="6286500"/>
            <a:ext cx="2143125" cy="304800"/>
          </a:xfrm>
          <a:prstGeom prst="wedgeRoundRectCallout">
            <a:avLst>
              <a:gd name="adj1" fmla="val 60148"/>
              <a:gd name="adj2" fmla="val -565190"/>
              <a:gd name="adj3" fmla="val 16667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solidFill>
                  <a:schemeClr val="bg1"/>
                </a:solidFill>
              </a:rPr>
              <a:t>Maskowanie</a:t>
            </a:r>
          </a:p>
        </p:txBody>
      </p:sp>
      <p:sp>
        <p:nvSpPr>
          <p:cNvPr id="40973" name="AutoShape 13"/>
          <p:cNvSpPr>
            <a:spLocks noChangeArrowheads="1"/>
          </p:cNvSpPr>
          <p:nvPr/>
        </p:nvSpPr>
        <p:spPr bwMode="auto">
          <a:xfrm>
            <a:off x="971550" y="6172200"/>
            <a:ext cx="3295650" cy="533400"/>
          </a:xfrm>
          <a:prstGeom prst="wedgeRoundRectCallout">
            <a:avLst>
              <a:gd name="adj1" fmla="val 121176"/>
              <a:gd name="adj2" fmla="val -373597"/>
              <a:gd name="adj3" fmla="val 16667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solidFill>
                  <a:schemeClr val="bg1"/>
                </a:solidFill>
              </a:rPr>
              <a:t>Kanał foniczny, modulacja analogowa </a:t>
            </a:r>
          </a:p>
        </p:txBody>
      </p:sp>
      <p:sp>
        <p:nvSpPr>
          <p:cNvPr id="40974" name="AutoShape 14"/>
          <p:cNvSpPr>
            <a:spLocks noChangeArrowheads="1"/>
          </p:cNvSpPr>
          <p:nvPr/>
        </p:nvSpPr>
        <p:spPr bwMode="auto">
          <a:xfrm>
            <a:off x="6705600" y="5486400"/>
            <a:ext cx="1611313" cy="1219200"/>
          </a:xfrm>
          <a:prstGeom prst="wedgeRoundRectCallout">
            <a:avLst>
              <a:gd name="adj1" fmla="val -32352"/>
              <a:gd name="adj2" fmla="val -129949"/>
              <a:gd name="adj3" fmla="val 16667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solidFill>
                  <a:schemeClr val="bg1"/>
                </a:solidFill>
              </a:rPr>
              <a:t>Kanał foniczny, modulacja cyfrowa </a:t>
            </a:r>
          </a:p>
        </p:txBody>
      </p:sp>
      <p:sp>
        <p:nvSpPr>
          <p:cNvPr id="40979" name="Rectangle 19">
            <a:hlinkClick r:id="rId5" action="ppaction://hlinksldjump"/>
            <a:extLst>
              <a:ext uri="{FF2B5EF4-FFF2-40B4-BE49-F238E27FC236}">
                <a16:creationId xmlns:a16="http://schemas.microsoft.com/office/drawing/2014/main" id="{D2EAAC31-BB91-4BAC-AADF-E459AF362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838200"/>
            <a:ext cx="7924800" cy="533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pl-PL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Wyświetlacz LCD</a:t>
            </a:r>
          </a:p>
        </p:txBody>
      </p:sp>
      <p:sp>
        <p:nvSpPr>
          <p:cNvPr id="40980" name="WordArt 20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366963" y="228600"/>
            <a:ext cx="4410075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l-PL" sz="3600" b="1" kern="10" spc="720">
                <a:solidFill>
                  <a:srgbClr val="0000FF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R-3501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05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15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nimBg="1" autoUpdateAnimBg="0"/>
      <p:bldP spid="40965" grpId="0" animBg="1" autoUpdateAnimBg="0"/>
      <p:bldP spid="40966" grpId="0" animBg="1" autoUpdateAnimBg="0"/>
      <p:bldP spid="40967" grpId="0" animBg="1" autoUpdateAnimBg="0"/>
      <p:bldP spid="40968" grpId="0" animBg="1" autoUpdateAnimBg="0"/>
      <p:bldP spid="40969" grpId="0" animBg="1" autoUpdateAnimBg="0"/>
      <p:bldP spid="40970" grpId="0" animBg="1" autoUpdateAnimBg="0"/>
      <p:bldP spid="40971" grpId="0" animBg="1" autoUpdateAnimBg="0"/>
      <p:bldP spid="40972" grpId="0" animBg="1" autoUpdateAnimBg="0"/>
      <p:bldP spid="40973" grpId="0" animBg="1" autoUpdateAnimBg="0"/>
      <p:bldP spid="40974" grpId="0" animBg="1" autoUpdateAnimBg="0"/>
      <p:bldP spid="40979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1600200" y="990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524000" y="6324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344" name="Rectangle 9">
            <a:extLst>
              <a:ext uri="{FF2B5EF4-FFF2-40B4-BE49-F238E27FC236}">
                <a16:creationId xmlns:a16="http://schemas.microsoft.com/office/drawing/2014/main" id="{112B2392-6F8A-42EC-9EF2-1E14CF42B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60638"/>
            <a:ext cx="9144000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alt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łączność foniczną analogową nie utajnioną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alt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łączność foniczną analogową maskowaną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alt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łączność foniczną cyfrową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alt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transmisję danych z przepływnością 16 </a:t>
            </a:r>
            <a:r>
              <a:rPr lang="pl-PL" alt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kbit</a:t>
            </a:r>
            <a:r>
              <a:rPr lang="pl-PL" altLang="pl-PL" sz="2000" dirty="0">
                <a:latin typeface="Arial" panose="020B0604020202020204" pitchFamily="34" charset="0"/>
                <a:cs typeface="Arial" panose="020B0604020202020204" pitchFamily="34" charset="0"/>
              </a:rPr>
              <a:t>/s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alt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współpracę z zewnętrznym modemem transmisji danych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l-PL" alt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współpracę z zewnętrznym urządzeniem utajniającym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Arial" charset="0"/>
            </a:endParaRPr>
          </a:p>
        </p:txBody>
      </p:sp>
      <p:sp>
        <p:nvSpPr>
          <p:cNvPr id="32773" name="Rectangle 7"/>
          <p:cNvSpPr>
            <a:spLocks noChangeArrowheads="1"/>
          </p:cNvSpPr>
          <p:nvPr/>
        </p:nvSpPr>
        <p:spPr bwMode="auto">
          <a:xfrm>
            <a:off x="3635375" y="6381750"/>
            <a:ext cx="2468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Użytkowanie Sprzętu </a:t>
            </a:r>
          </a:p>
        </p:txBody>
      </p:sp>
      <p:sp>
        <p:nvSpPr>
          <p:cNvPr id="32774" name="Rectangle 8"/>
          <p:cNvSpPr>
            <a:spLocks noChangeArrowheads="1"/>
          </p:cNvSpPr>
          <p:nvPr/>
        </p:nvSpPr>
        <p:spPr bwMode="auto">
          <a:xfrm>
            <a:off x="0" y="1484313"/>
            <a:ext cx="90360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 b="1">
                <a:latin typeface="Arial" panose="020B0604020202020204" pitchFamily="34" charset="0"/>
              </a:rPr>
              <a:t>Radiostacja R 3501 zapewnia następujące rodzaje łączności radiowej:</a:t>
            </a:r>
            <a:endParaRPr lang="pl-PL" altLang="pl-PL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1600200" y="990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524000" y="6324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344" name="Rectangle 9">
            <a:extLst>
              <a:ext uri="{FF2B5EF4-FFF2-40B4-BE49-F238E27FC236}">
                <a16:creationId xmlns:a16="http://schemas.microsoft.com/office/drawing/2014/main" id="{AC69A03D-1C55-465C-8DC2-67FE94400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90950"/>
            <a:ext cx="91440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latin typeface="Arial" charset="0"/>
              </a:rPr>
              <a:t>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Arial" charset="0"/>
            </a:endParaRPr>
          </a:p>
        </p:txBody>
      </p:sp>
      <p:sp>
        <p:nvSpPr>
          <p:cNvPr id="33797" name="Rectangle 7"/>
          <p:cNvSpPr>
            <a:spLocks noChangeArrowheads="1"/>
          </p:cNvSpPr>
          <p:nvPr/>
        </p:nvSpPr>
        <p:spPr bwMode="auto">
          <a:xfrm>
            <a:off x="3635375" y="6381750"/>
            <a:ext cx="2468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Użytkowanie Sprzętu </a:t>
            </a:r>
          </a:p>
        </p:txBody>
      </p:sp>
      <p:sp>
        <p:nvSpPr>
          <p:cNvPr id="33798" name="Prostokąt 2"/>
          <p:cNvSpPr>
            <a:spLocks noChangeArrowheads="1"/>
          </p:cNvSpPr>
          <p:nvPr/>
        </p:nvSpPr>
        <p:spPr bwMode="auto">
          <a:xfrm>
            <a:off x="34925" y="1125538"/>
            <a:ext cx="8640763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4572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457200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457200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457200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457200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457200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457200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457200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3600" b="1">
                <a:latin typeface="Arial" panose="020B0604020202020204" pitchFamily="34" charset="0"/>
              </a:rPr>
              <a:t>Zagadnienie nr 3.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 b="1">
                <a:latin typeface="Arial" panose="020B0604020202020204" pitchFamily="34" charset="0"/>
              </a:rPr>
              <a:t>Łączność przewodowa, budowa polowego aparatu telefonicznego AP-82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b="1">
                <a:latin typeface="Arial" panose="020B0604020202020204" pitchFamily="34" charset="0"/>
              </a:rPr>
              <a:t>RODZAJE I TYPY POLOWYCH KABLI TELEFONICZNYCH: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Zespół polowego kabla lekkiego ZPKL 1x2;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Zespół polowego kabla dalekosiężnego ZPKD 1x4;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Zespół polowego kabla skrętkowego ZPKS 2x2;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Zespół polowego kabla światłowodowego ZPKŚ;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Zespół polowego kabla miejscowego ZPKM 5x2;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Zespół polowego kabla miejscowego ZPKM 10x2.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ytuł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496300" cy="576262"/>
          </a:xfrm>
        </p:spPr>
        <p:txBody>
          <a:bodyPr/>
          <a:lstStyle/>
          <a:p>
            <a:r>
              <a:rPr lang="pl-PL" altLang="pl-PL" sz="3000" b="1" smtClean="0">
                <a:latin typeface="Arial" panose="020B0604020202020204" pitchFamily="34" charset="0"/>
                <a:cs typeface="Arial" panose="020B0604020202020204" pitchFamily="34" charset="0"/>
              </a:rPr>
              <a:t>Zespół polowego kabla lekkiego ZPKL 1x2.</a:t>
            </a:r>
            <a:endParaRPr lang="pl-PL" altLang="pl-PL" sz="30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8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692150"/>
            <a:ext cx="2879725" cy="2232025"/>
          </a:xfrm>
          <a:noFill/>
        </p:spPr>
      </p:pic>
      <p:sp>
        <p:nvSpPr>
          <p:cNvPr id="34820" name="pole tekstowe 5"/>
          <p:cNvSpPr txBox="1">
            <a:spLocks noChangeArrowheads="1"/>
          </p:cNvSpPr>
          <p:nvPr/>
        </p:nvSpPr>
        <p:spPr bwMode="auto">
          <a:xfrm>
            <a:off x="3203575" y="692150"/>
            <a:ext cx="5545138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 b="1">
                <a:latin typeface="Arial" panose="020B0604020202020204" pitchFamily="34" charset="0"/>
                <a:cs typeface="Arial" panose="020B0604020202020204" pitchFamily="34" charset="0"/>
              </a:rPr>
              <a:t>Przeznaczenie: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>
                <a:latin typeface="Arial" panose="020B0604020202020204" pitchFamily="34" charset="0"/>
                <a:cs typeface="Arial" panose="020B0604020202020204" pitchFamily="34" charset="0"/>
              </a:rPr>
              <a:t>Zespół polowego kabla lekkiego ZPKL 1x2</a:t>
            </a:r>
            <a:r>
              <a:rPr lang="pl-PL" altLang="pl-PL" sz="2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pl-PL" sz="2400">
                <a:latin typeface="Arial" panose="020B0604020202020204" pitchFamily="34" charset="0"/>
                <a:cs typeface="Arial" panose="020B0604020202020204" pitchFamily="34" charset="0"/>
              </a:rPr>
              <a:t>jest przeznaczony dla telefonicz-nych łączy akustycznych do pracy w warunkach polowych na wszystkich szczeblach dowodzenia.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l-PL" altLang="pl-PL" sz="2400">
              <a:latin typeface="Times New Roman" panose="02020603050405020304" pitchFamily="18" charset="0"/>
            </a:endParaRPr>
          </a:p>
        </p:txBody>
      </p:sp>
      <p:sp>
        <p:nvSpPr>
          <p:cNvPr id="34821" name="pole tekstowe 7"/>
          <p:cNvSpPr txBox="1">
            <a:spLocks noChangeArrowheads="1"/>
          </p:cNvSpPr>
          <p:nvPr/>
        </p:nvSpPr>
        <p:spPr bwMode="auto">
          <a:xfrm>
            <a:off x="468313" y="2924175"/>
            <a:ext cx="8005762" cy="430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 b="1">
                <a:latin typeface="Arial" panose="020B0604020202020204" pitchFamily="34" charset="0"/>
                <a:cs typeface="Arial" panose="020B0604020202020204" pitchFamily="34" charset="0"/>
              </a:rPr>
              <a:t>Parametry kabla:</a:t>
            </a:r>
            <a:endParaRPr lang="pl-PL" altLang="pl-PL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>
                <a:latin typeface="Arial" panose="020B0604020202020204" pitchFamily="34" charset="0"/>
                <a:cs typeface="Arial" panose="020B0604020202020204" pitchFamily="34" charset="0"/>
              </a:rPr>
              <a:t>-   długość odcinka fabrycznego 	                  - 750 m;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>
                <a:latin typeface="Arial" panose="020B0604020202020204" pitchFamily="34" charset="0"/>
                <a:cs typeface="Arial" panose="020B0604020202020204" pitchFamily="34" charset="0"/>
              </a:rPr>
              <a:t>-   ciężar odcinka fabrycznego 		       - 10,5 kg;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>
                <a:latin typeface="Arial" panose="020B0604020202020204" pitchFamily="34" charset="0"/>
                <a:cs typeface="Arial" panose="020B0604020202020204" pitchFamily="34" charset="0"/>
              </a:rPr>
              <a:t>-   siła zrywająca kabel nie mniejsza niż         - 60 kg;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>
                <a:latin typeface="Arial" panose="020B0604020202020204" pitchFamily="34" charset="0"/>
                <a:cs typeface="Arial" panose="020B0604020202020204" pitchFamily="34" charset="0"/>
              </a:rPr>
              <a:t>-   rezystancja elektryczna żyły 	                  - 87 </a:t>
            </a:r>
            <a:r>
              <a:rPr lang="pl-PL" altLang="pl-PL" sz="24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</a:t>
            </a:r>
            <a:r>
              <a:rPr lang="pl-PL" altLang="pl-PL" sz="2400">
                <a:latin typeface="Arial" panose="020B0604020202020204" pitchFamily="34" charset="0"/>
                <a:cs typeface="Arial" panose="020B0604020202020204" pitchFamily="34" charset="0"/>
              </a:rPr>
              <a:t>/km;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>
                <a:latin typeface="Arial" panose="020B0604020202020204" pitchFamily="34" charset="0"/>
                <a:cs typeface="Arial" panose="020B0604020202020204" pitchFamily="34" charset="0"/>
              </a:rPr>
              <a:t>-   rezystancja izolacji			       - 10 M</a:t>
            </a:r>
            <a:r>
              <a:rPr lang="pl-PL" altLang="pl-PL" sz="24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</a:t>
            </a:r>
            <a:r>
              <a:rPr lang="pl-PL" altLang="pl-PL" sz="2400">
                <a:latin typeface="Arial" panose="020B0604020202020204" pitchFamily="34" charset="0"/>
                <a:cs typeface="Arial" panose="020B0604020202020204" pitchFamily="34" charset="0"/>
              </a:rPr>
              <a:t>/km;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>
                <a:latin typeface="Arial" panose="020B0604020202020204" pitchFamily="34" charset="0"/>
                <a:cs typeface="Arial" panose="020B0604020202020204" pitchFamily="34" charset="0"/>
              </a:rPr>
              <a:t>-   rezystancja falowa przy f=800 Hz	       - 750 </a:t>
            </a:r>
            <a:r>
              <a:rPr lang="pl-PL" altLang="pl-PL" sz="24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</a:t>
            </a:r>
            <a:r>
              <a:rPr lang="pl-PL" altLang="pl-PL" sz="240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>
                <a:latin typeface="Arial" panose="020B0604020202020204" pitchFamily="34" charset="0"/>
                <a:cs typeface="Arial" panose="020B0604020202020204" pitchFamily="34" charset="0"/>
              </a:rPr>
              <a:t>-   tłumienność jednostkowa przy f=800 Hz    - 0,2 Np./km;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>
                <a:latin typeface="Arial" panose="020B0604020202020204" pitchFamily="34" charset="0"/>
                <a:cs typeface="Arial" panose="020B0604020202020204" pitchFamily="34" charset="0"/>
              </a:rPr>
              <a:t>-   wytrzymałość elektryczna 		       - 600 V;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>
                <a:latin typeface="Arial" panose="020B0604020202020204" pitchFamily="34" charset="0"/>
                <a:cs typeface="Arial" panose="020B0604020202020204" pitchFamily="34" charset="0"/>
              </a:rPr>
              <a:t>-   średnica zewnętrzna żyły izolowanej	       - 2,05 mm.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l-PL" altLang="pl-PL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1600200" y="990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1524000" y="6324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196" name="Rectangle 7"/>
          <p:cNvSpPr>
            <a:spLocks noChangeArrowheads="1"/>
          </p:cNvSpPr>
          <p:nvPr/>
        </p:nvSpPr>
        <p:spPr bwMode="auto">
          <a:xfrm>
            <a:off x="3800475" y="6405563"/>
            <a:ext cx="2457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Użytkowania  Sprzętu </a:t>
            </a: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660CCAFB-0F8F-4433-A6DB-153DEF9A8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51013"/>
            <a:ext cx="91440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42900" indent="-342900" eaLnBrk="1" hangingPunct="1">
              <a:tabLst>
                <a:tab pos="457200" algn="l"/>
              </a:tabLst>
              <a:defRPr/>
            </a:pPr>
            <a:r>
              <a:rPr lang="pl-PL" altLang="pl-PL" sz="2400" b="1" dirty="0">
                <a:latin typeface="Arial" charset="0"/>
              </a:rPr>
              <a:t>ZAGADNIENIA:</a:t>
            </a:r>
          </a:p>
          <a:p>
            <a:pPr marL="342900" indent="-342900" eaLnBrk="1" hangingPunct="1">
              <a:tabLst>
                <a:tab pos="457200" algn="l"/>
              </a:tabLst>
              <a:defRPr/>
            </a:pPr>
            <a:endParaRPr lang="pl-PL" altLang="pl-PL" sz="2400" dirty="0">
              <a:latin typeface="Arial" charset="0"/>
            </a:endParaRPr>
          </a:p>
          <a:p>
            <a:pPr marL="342900" indent="-342900" eaLnBrk="1" hangingPunct="1">
              <a:buFontTx/>
              <a:buAutoNum type="arabicPeriod"/>
              <a:tabLst>
                <a:tab pos="457200" algn="l"/>
              </a:tabLst>
              <a:defRPr/>
            </a:pPr>
            <a:r>
              <a:rPr lang="pl-PL" altLang="pl-PL" sz="2400" dirty="0">
                <a:latin typeface="Arial" charset="0"/>
              </a:rPr>
              <a:t>Łączność radiowa – informacje ogólne </a:t>
            </a:r>
          </a:p>
          <a:p>
            <a:pPr marL="342900" indent="-342900" eaLnBrk="1" hangingPunct="1">
              <a:buFontTx/>
              <a:buAutoNum type="arabicPeriod"/>
              <a:tabLst>
                <a:tab pos="457200" algn="l"/>
              </a:tabLst>
              <a:defRPr/>
            </a:pPr>
            <a:r>
              <a:rPr lang="pl-PL" altLang="pl-PL" sz="2400" dirty="0">
                <a:latin typeface="Arial" charset="0"/>
              </a:rPr>
              <a:t>Podstawowe dane taktyczno- technicznie radiostacji R 3501. </a:t>
            </a:r>
          </a:p>
          <a:p>
            <a:pPr marL="342900" indent="-342900" eaLnBrk="1" hangingPunct="1">
              <a:buFontTx/>
              <a:buAutoNum type="arabicPeriod"/>
              <a:tabLst>
                <a:tab pos="457200" algn="l"/>
              </a:tabLst>
              <a:defRPr/>
            </a:pPr>
            <a:r>
              <a:rPr lang="pl-PL" altLang="pl-PL" sz="2400" dirty="0">
                <a:latin typeface="Arial" charset="0"/>
              </a:rPr>
              <a:t>Łączność przewodowa, budowa polowego aparatu telefonicznego AP-82</a:t>
            </a:r>
          </a:p>
          <a:p>
            <a:pPr marL="342900" indent="-342900" eaLnBrk="1" hangingPunct="1">
              <a:buFontTx/>
              <a:buAutoNum type="arabicPeriod"/>
              <a:tabLst>
                <a:tab pos="457200" algn="l"/>
              </a:tabLst>
              <a:defRPr/>
            </a:pPr>
            <a:r>
              <a:rPr lang="pl-PL" altLang="pl-PL" sz="2400" dirty="0">
                <a:latin typeface="Arial" charset="0"/>
              </a:rPr>
              <a:t>Przepisy korespondencji radiowej SZ RP.</a:t>
            </a:r>
          </a:p>
          <a:p>
            <a:pPr eaLnBrk="1" hangingPunct="1">
              <a:tabLst>
                <a:tab pos="457200" algn="l"/>
              </a:tabLst>
              <a:defRPr/>
            </a:pPr>
            <a:endParaRPr lang="pl-PL" altLang="pl-PL" sz="2400" dirty="0">
              <a:latin typeface="Arial" charset="0"/>
            </a:endParaRPr>
          </a:p>
          <a:p>
            <a:pPr eaLnBrk="1" hangingPunct="1">
              <a:tabLst>
                <a:tab pos="457200" algn="l"/>
              </a:tabLst>
              <a:defRPr/>
            </a:pPr>
            <a:r>
              <a:rPr lang="pl-PL" altLang="pl-PL" sz="2400" dirty="0">
                <a:latin typeface="Arial" charset="0"/>
              </a:rPr>
              <a:t>.</a:t>
            </a:r>
          </a:p>
          <a:p>
            <a:pPr marL="342900" indent="-342900" eaLnBrk="1" hangingPunct="1">
              <a:buFontTx/>
              <a:buAutoNum type="arabicPeriod"/>
              <a:tabLst>
                <a:tab pos="457200" algn="l"/>
              </a:tabLst>
              <a:defRPr/>
            </a:pPr>
            <a:endParaRPr lang="pl-PL" altLang="pl-PL" sz="2400" dirty="0">
              <a:latin typeface="Arial" charset="0"/>
            </a:endParaRPr>
          </a:p>
        </p:txBody>
      </p:sp>
      <p:sp>
        <p:nvSpPr>
          <p:cNvPr id="9" name="pole tekstowe 4">
            <a:extLst>
              <a:ext uri="{FF2B5EF4-FFF2-40B4-BE49-F238E27FC236}">
                <a16:creationId xmlns:a16="http://schemas.microsoft.com/office/drawing/2014/main" id="{44DB14D3-0F45-445A-8B97-18870FA6C69F}"/>
              </a:ext>
            </a:extLst>
          </p:cNvPr>
          <p:cNvSpPr/>
          <p:nvPr/>
        </p:nvSpPr>
        <p:spPr>
          <a:xfrm>
            <a:off x="0" y="0"/>
            <a:ext cx="8382000" cy="52920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1"/>
          </a:solidFill>
          <a:ln>
            <a:noFill/>
            <a:prstDash val="solid"/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lIns="90000" tIns="45000" rIns="90000" bIns="45000" compatLnSpc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i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5 Mazowiecka Brygada Obrony Terytorialnej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ytuł 1"/>
          <p:cNvSpPr>
            <a:spLocks noGrp="1"/>
          </p:cNvSpPr>
          <p:nvPr>
            <p:ph type="title"/>
          </p:nvPr>
        </p:nvSpPr>
        <p:spPr>
          <a:xfrm>
            <a:off x="179388" y="333375"/>
            <a:ext cx="8856662" cy="1008063"/>
          </a:xfrm>
        </p:spPr>
        <p:txBody>
          <a:bodyPr/>
          <a:lstStyle/>
          <a:p>
            <a:r>
              <a:rPr lang="pl-PL" altLang="pl-PL" sz="3000" b="1" smtClean="0">
                <a:latin typeface="Arial" panose="020B0604020202020204" pitchFamily="34" charset="0"/>
                <a:cs typeface="Arial" panose="020B0604020202020204" pitchFamily="34" charset="0"/>
              </a:rPr>
              <a:t>Zespół polowego kabla dalekosiężnego </a:t>
            </a:r>
            <a:br>
              <a:rPr lang="pl-PL" altLang="pl-PL" sz="3000" b="1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3000" b="1" smtClean="0">
                <a:latin typeface="Arial" panose="020B0604020202020204" pitchFamily="34" charset="0"/>
                <a:cs typeface="Arial" panose="020B0604020202020204" pitchFamily="34" charset="0"/>
              </a:rPr>
              <a:t>ZPKD 1x4.</a:t>
            </a:r>
            <a:r>
              <a:rPr lang="pl-PL" altLang="pl-PL" sz="30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300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altLang="pl-PL" sz="30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84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28775"/>
            <a:ext cx="4140200" cy="3600450"/>
          </a:xfrm>
          <a:noFill/>
        </p:spPr>
      </p:pic>
      <p:sp>
        <p:nvSpPr>
          <p:cNvPr id="35844" name="pole tekstowe 1"/>
          <p:cNvSpPr txBox="1">
            <a:spLocks noChangeArrowheads="1"/>
          </p:cNvSpPr>
          <p:nvPr/>
        </p:nvSpPr>
        <p:spPr bwMode="auto">
          <a:xfrm>
            <a:off x="4284663" y="1196975"/>
            <a:ext cx="44640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 b="1">
                <a:latin typeface="Arial" panose="020B0604020202020204" pitchFamily="34" charset="0"/>
                <a:cs typeface="Arial" panose="020B0604020202020204" pitchFamily="34" charset="0"/>
              </a:rPr>
              <a:t>Przeznaczenie: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>
                <a:latin typeface="Arial" panose="020B0604020202020204" pitchFamily="34" charset="0"/>
                <a:cs typeface="Arial" panose="020B0604020202020204" pitchFamily="34" charset="0"/>
              </a:rPr>
              <a:t>Zespół polowego kabla daleko-siężnego ZPKD 1x4 przezna-czony jest do budowy daleko-siężnych i wewnętrznych połą-czeń teleinformatycznych po-między aparatowniami łączno-ści  i wozami dowodzenia znaj-dującymi się na stanowiskach dowodzenia, węzłach łączności  na szczeblu związku taktyczne-go i związku operacyjnego.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1600200" y="990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524000" y="6324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344" name="Rectangle 9">
            <a:extLst>
              <a:ext uri="{FF2B5EF4-FFF2-40B4-BE49-F238E27FC236}">
                <a16:creationId xmlns:a16="http://schemas.microsoft.com/office/drawing/2014/main" id="{B8166831-4A91-442B-8426-4993F3C4C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90950"/>
            <a:ext cx="91440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latin typeface="Arial" charset="0"/>
              </a:rPr>
              <a:t>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Arial" charset="0"/>
            </a:endParaRPr>
          </a:p>
        </p:txBody>
      </p:sp>
      <p:sp>
        <p:nvSpPr>
          <p:cNvPr id="36869" name="Rectangle 7"/>
          <p:cNvSpPr>
            <a:spLocks noChangeArrowheads="1"/>
          </p:cNvSpPr>
          <p:nvPr/>
        </p:nvSpPr>
        <p:spPr bwMode="auto">
          <a:xfrm>
            <a:off x="3635375" y="6381750"/>
            <a:ext cx="2468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Użytkowanie Sprzętu </a:t>
            </a:r>
          </a:p>
        </p:txBody>
      </p:sp>
      <p:sp>
        <p:nvSpPr>
          <p:cNvPr id="36870" name="Prostokąt 2"/>
          <p:cNvSpPr>
            <a:spLocks noChangeArrowheads="1"/>
          </p:cNvSpPr>
          <p:nvPr/>
        </p:nvSpPr>
        <p:spPr bwMode="auto">
          <a:xfrm>
            <a:off x="34925" y="1125538"/>
            <a:ext cx="864076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4572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457200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457200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457200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457200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457200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457200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457200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pl-PL" altLang="pl-PL" sz="1800" b="1">
                <a:latin typeface="Arial" panose="020B0604020202020204" pitchFamily="34" charset="0"/>
                <a:cs typeface="Arial" panose="020B0604020202020204" pitchFamily="34" charset="0"/>
              </a:rPr>
              <a:t>Zasady ogólne budowy polowych linii kablowych.</a:t>
            </a:r>
            <a:endParaRPr lang="pl-PL" altLang="pl-PL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pl-PL" altLang="pl-PL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Podczas wyboru sposobu budowy linii należy uwzględnić: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-   sytuację  bojową;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-   czas w jakim dana linia ma być wybudowana;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-   skład osobowy pododdziału;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-   wyszkolenie osób funkcyjnych;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-   rodzaj terenu;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-   porę roku i doby;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-   ilość i rodzaj środków transportu.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1600200" y="990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524000" y="6324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344" name="Rectangle 9">
            <a:extLst>
              <a:ext uri="{FF2B5EF4-FFF2-40B4-BE49-F238E27FC236}">
                <a16:creationId xmlns:a16="http://schemas.microsoft.com/office/drawing/2014/main" id="{4740CFE8-5A2D-42FF-BD1F-4D0E9758B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90950"/>
            <a:ext cx="91440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latin typeface="Arial" charset="0"/>
              </a:rPr>
              <a:t>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Arial" charset="0"/>
            </a:endParaRPr>
          </a:p>
        </p:txBody>
      </p:sp>
      <p:sp>
        <p:nvSpPr>
          <p:cNvPr id="37893" name="Rectangle 7"/>
          <p:cNvSpPr>
            <a:spLocks noChangeArrowheads="1"/>
          </p:cNvSpPr>
          <p:nvPr/>
        </p:nvSpPr>
        <p:spPr bwMode="auto">
          <a:xfrm>
            <a:off x="3635375" y="6381750"/>
            <a:ext cx="2468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Użytkowanie Sprzętu </a:t>
            </a:r>
          </a:p>
        </p:txBody>
      </p:sp>
      <p:sp>
        <p:nvSpPr>
          <p:cNvPr id="37894" name="Prostokąt 2"/>
          <p:cNvSpPr>
            <a:spLocks noChangeArrowheads="1"/>
          </p:cNvSpPr>
          <p:nvPr/>
        </p:nvSpPr>
        <p:spPr bwMode="auto">
          <a:xfrm>
            <a:off x="34925" y="1125538"/>
            <a:ext cx="9001125" cy="383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Przed przystąpieniem do budowy linii, jeżeli pozwoli na to sytuacja bojowa i czas, należy przeprowadzić rozpoznanie trasy budowy linii, a zwłaszcza rejonów węzłów łączności, przejść przez przeszkody terenowe oraz terenów trudno dostępnych  dla pojazdów mechanicznych. Wszystkie dane z rozpoznania notuje się w dzienniku i nanosi na mapę. Po dokonaniu rozpoznania, dowódca pododdziału sporządza plan przebiegu trasy, dokonuje kalkulacji sił i środków, uwzględniając fakt, że rzeczywista długość linii w zależności od terenu będzie o 12-25% większa od planu trasy.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 Zadanie na budowę linii kablowej określa się na mapie, szkicu lub bezpośrednio w terenie.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1600200" y="990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524000" y="6324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344" name="Rectangle 9">
            <a:extLst>
              <a:ext uri="{FF2B5EF4-FFF2-40B4-BE49-F238E27FC236}">
                <a16:creationId xmlns:a16="http://schemas.microsoft.com/office/drawing/2014/main" id="{0A773AE4-609C-470D-AA2D-AD711ABE7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90950"/>
            <a:ext cx="91440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latin typeface="Arial" charset="0"/>
              </a:rPr>
              <a:t>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Arial" charset="0"/>
            </a:endParaRPr>
          </a:p>
        </p:txBody>
      </p:sp>
      <p:sp>
        <p:nvSpPr>
          <p:cNvPr id="38917" name="Rectangle 7"/>
          <p:cNvSpPr>
            <a:spLocks noChangeArrowheads="1"/>
          </p:cNvSpPr>
          <p:nvPr/>
        </p:nvSpPr>
        <p:spPr bwMode="auto">
          <a:xfrm>
            <a:off x="3635375" y="6381750"/>
            <a:ext cx="2468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Użytkowanie Sprzętu </a:t>
            </a:r>
          </a:p>
        </p:txBody>
      </p:sp>
      <p:sp>
        <p:nvSpPr>
          <p:cNvPr id="38918" name="Prostokąt 1"/>
          <p:cNvSpPr>
            <a:spLocks noChangeArrowheads="1"/>
          </p:cNvSpPr>
          <p:nvPr/>
        </p:nvSpPr>
        <p:spPr bwMode="auto">
          <a:xfrm>
            <a:off x="107950" y="990600"/>
            <a:ext cx="8058150" cy="544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Przy stawianiu zadania podaje się 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- kierunek budowy linii;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- miejsce początkowe i końcowe budowy;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- sposób budowy linii;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- rodzaj urządzeń teletransmisyjnych, jakie będą podłączone do danej linii;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- termin rozpoczęcia i zakończenia prac 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- rejony zastrzeżone (niebezpieczne dla życia);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- sposób działania drużyny w wypadku alarmu;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- sposób meldowania o stanie prac i o wykonaniu zadania;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- kryptonimy, sygnały rozpoznawcze i alarmowe;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- numer danej linii;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- komu i w jaki sposób przekazać wybudowaną linię;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- dalsze zadania po wybudowaniu linii.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1600200" y="990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524000" y="6324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344" name="Rectangle 9">
            <a:extLst>
              <a:ext uri="{FF2B5EF4-FFF2-40B4-BE49-F238E27FC236}">
                <a16:creationId xmlns:a16="http://schemas.microsoft.com/office/drawing/2014/main" id="{3D30808A-2268-46AA-9859-158CAF049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90950"/>
            <a:ext cx="91440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latin typeface="Arial" charset="0"/>
              </a:rPr>
              <a:t>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Arial" charset="0"/>
            </a:endParaRPr>
          </a:p>
        </p:txBody>
      </p:sp>
      <p:sp>
        <p:nvSpPr>
          <p:cNvPr id="39941" name="Rectangle 7"/>
          <p:cNvSpPr>
            <a:spLocks noChangeArrowheads="1"/>
          </p:cNvSpPr>
          <p:nvPr/>
        </p:nvSpPr>
        <p:spPr bwMode="auto">
          <a:xfrm>
            <a:off x="3635375" y="6381750"/>
            <a:ext cx="2468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Użytkowanie Sprzętu </a:t>
            </a:r>
          </a:p>
        </p:txBody>
      </p:sp>
      <p:sp>
        <p:nvSpPr>
          <p:cNvPr id="39942" name="Prostokąt 1"/>
          <p:cNvSpPr>
            <a:spLocks noChangeArrowheads="1"/>
          </p:cNvSpPr>
          <p:nvPr/>
        </p:nvSpPr>
        <p:spPr bwMode="auto">
          <a:xfrm>
            <a:off x="0" y="1125538"/>
            <a:ext cx="8382000" cy="466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Przy wyborze trasy budowy linii należy kierować się następującymi wytycznymi 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- wybierać możliwie najkrótszą trasę budowy linii;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- obierać trasę o możliwie prostym kierunku, z najmniejszą ilością przejść przez szosy, tory kolejowe, przeszkody wodne i inne przeszkody terenowe utrudniające i opóźniające budowę linii;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- unikać budowy linii wzdłuż dróg publicznych z ożywionym ruchem kołowym, a także wzdłuż dróg kolejowych. W przypadkach koniecznych budowy linii wzdłuż takich dróg, linię budować w odległości  nie  mniejszej niż 200 m od drogi;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- unikać budowy przez tereny podmokłe, zalewane, błotniste, góry, wąwozy, kamieniołomy i tereny o gęstej sieci kabli podziemnych teletechnicznych oraz energetycznych;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1600200" y="990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524000" y="6324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344" name="Rectangle 9">
            <a:extLst>
              <a:ext uri="{FF2B5EF4-FFF2-40B4-BE49-F238E27FC236}">
                <a16:creationId xmlns:a16="http://schemas.microsoft.com/office/drawing/2014/main" id="{0D058D26-B9C5-41F7-8762-D10513F30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90950"/>
            <a:ext cx="91440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latin typeface="Arial" charset="0"/>
              </a:rPr>
              <a:t>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Arial" charset="0"/>
            </a:endParaRPr>
          </a:p>
        </p:txBody>
      </p:sp>
      <p:sp>
        <p:nvSpPr>
          <p:cNvPr id="40965" name="Rectangle 7"/>
          <p:cNvSpPr>
            <a:spLocks noChangeArrowheads="1"/>
          </p:cNvSpPr>
          <p:nvPr/>
        </p:nvSpPr>
        <p:spPr bwMode="auto">
          <a:xfrm>
            <a:off x="3635375" y="6381750"/>
            <a:ext cx="2468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Użytkowanie Sprzętu </a:t>
            </a:r>
          </a:p>
        </p:txBody>
      </p:sp>
      <p:sp>
        <p:nvSpPr>
          <p:cNvPr id="40966" name="Prostokąt 1"/>
          <p:cNvSpPr>
            <a:spLocks noChangeArrowheads="1"/>
          </p:cNvSpPr>
          <p:nvPr/>
        </p:nvSpPr>
        <p:spPr bwMode="auto">
          <a:xfrm>
            <a:off x="0" y="1484313"/>
            <a:ext cx="903605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w okresie pokojowym należy uwzględniać tereny zasiewów polnych i leśnych oraz upraw rolniczych;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przy budowie linii wzdłuż dróg o mniejszym ruchu kołowym, kabel należy układać w odległości 20-30  m od drogi. W wyjątkowych przypadkach, za zezwoleniem szefa łączności kabel można układać za rowem przydrożnym;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unikać budowy linii przez gęsto zaludnione miejscowości, ważne stacje i węzły kolejowe;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fabryki, zakłady przemysłowe, mosty oraz inne ważne obiekty, z wojskowego punktu widzenia, należy omijać w odległości nie mniejszej niż 500 m.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pl-PL" altLang="pl-PL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1600200" y="990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524000" y="6324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344" name="Rectangle 9">
            <a:extLst>
              <a:ext uri="{FF2B5EF4-FFF2-40B4-BE49-F238E27FC236}">
                <a16:creationId xmlns:a16="http://schemas.microsoft.com/office/drawing/2014/main" id="{194D0F4C-D625-4F7C-A8E6-DB46F7834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90950"/>
            <a:ext cx="91440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latin typeface="Arial" charset="0"/>
              </a:rPr>
              <a:t>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Arial" charset="0"/>
            </a:endParaRPr>
          </a:p>
        </p:txBody>
      </p:sp>
      <p:sp>
        <p:nvSpPr>
          <p:cNvPr id="41989" name="Rectangle 7"/>
          <p:cNvSpPr>
            <a:spLocks noChangeArrowheads="1"/>
          </p:cNvSpPr>
          <p:nvPr/>
        </p:nvSpPr>
        <p:spPr bwMode="auto">
          <a:xfrm>
            <a:off x="3635375" y="6381750"/>
            <a:ext cx="2468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Użytkowanie Sprzętu </a:t>
            </a:r>
          </a:p>
        </p:txBody>
      </p:sp>
      <p:sp>
        <p:nvSpPr>
          <p:cNvPr id="41990" name="Prostokąt 1"/>
          <p:cNvSpPr>
            <a:spLocks noChangeArrowheads="1"/>
          </p:cNvSpPr>
          <p:nvPr/>
        </p:nvSpPr>
        <p:spPr bwMode="auto">
          <a:xfrm>
            <a:off x="0" y="620713"/>
            <a:ext cx="9144000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b="1">
                <a:latin typeface="Arial" panose="020B0604020202020204" pitchFamily="34" charset="0"/>
                <a:cs typeface="Arial" panose="020B0604020202020204" pitchFamily="34" charset="0"/>
              </a:rPr>
              <a:t>Polowe linie kablowe buduje się jako linie naziemne, podziemne i napowietrzne</a:t>
            </a: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altLang="pl-PL" sz="1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b="1">
                <a:latin typeface="Arial" panose="020B0604020202020204" pitchFamily="34" charset="0"/>
                <a:cs typeface="Arial" panose="020B0604020202020204" pitchFamily="34" charset="0"/>
              </a:rPr>
              <a:t>Polowe linie kablowe naziemne.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Polowe linie kablowe naziemne są najczęściej budowane jako linie dalekosiężne, łączące między sobą węzły łączności lub na innych dalszych trasach. 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Podczas budowy linii kablowej naziemnej, w terenie odkrytym, kable układa się na powierzchni ziemi luźno. Kabel lekki, ZPKL mocuje się do ziemi co 100-150 m za pomocą kołków drewnianych. Pozostałych typów kabli (cięższych) nie mocuje się do ziemi.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W lesie kable wszystkich typów układa się na powierzchni ziemi bez ich mocowania. Nie wolno pozostawić kabla podwieszonego na wszelkiego rodzaju krzewach.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Przy przejściach przez rowy, wąwozy i inne wgłębienia kabel należy układać po dnie, a w celu zabezpieczenia przed ściągnięciem przymocować do ziemi na dnie wgłębienia za pomocą kołków drewnianych.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1600200" y="990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524000" y="6324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344" name="Rectangle 9">
            <a:extLst>
              <a:ext uri="{FF2B5EF4-FFF2-40B4-BE49-F238E27FC236}">
                <a16:creationId xmlns:a16="http://schemas.microsoft.com/office/drawing/2014/main" id="{E9421238-99AA-4026-90E1-78E982F7A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90950"/>
            <a:ext cx="91440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latin typeface="Arial" charset="0"/>
              </a:rPr>
              <a:t>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Arial" charset="0"/>
            </a:endParaRPr>
          </a:p>
        </p:txBody>
      </p:sp>
      <p:sp>
        <p:nvSpPr>
          <p:cNvPr id="43013" name="Rectangle 7"/>
          <p:cNvSpPr>
            <a:spLocks noChangeArrowheads="1"/>
          </p:cNvSpPr>
          <p:nvPr/>
        </p:nvSpPr>
        <p:spPr bwMode="auto">
          <a:xfrm>
            <a:off x="3635375" y="6381750"/>
            <a:ext cx="2468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Użytkowanie Sprzętu </a:t>
            </a:r>
          </a:p>
        </p:txBody>
      </p:sp>
      <p:sp>
        <p:nvSpPr>
          <p:cNvPr id="43014" name="Prostokąt 1"/>
          <p:cNvSpPr>
            <a:spLocks noChangeArrowheads="1"/>
          </p:cNvSpPr>
          <p:nvPr/>
        </p:nvSpPr>
        <p:spPr bwMode="auto">
          <a:xfrm>
            <a:off x="0" y="1268413"/>
            <a:ext cx="88931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W czasie budowy linii, puste bębny kablowe należy zabrać i ułożyć na samochodzie kablowym. W niektórych przypadkach, jeżeli linia kablowa jest krótko eksploatowana (np. podczas nauki budowy linii), puste bębny kablowe pozostawiać na trasie. W takim przypadku na bębnie należy zostawić kilka zwojów kabla rozwiniętego oraz nawinąć z kolejnego bębna i wykonać na nim złącze. Pusty bęben należy dokładnie zamaskować zgodnie z tłem terenu. W terenie otwartym bębny UBK-1 można zakopać w ziemi, przy czym górna część wraz ze złączem powinna wystawać nad powierzchnią ziemi.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1600200" y="990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524000" y="6324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344" name="Rectangle 9">
            <a:extLst>
              <a:ext uri="{FF2B5EF4-FFF2-40B4-BE49-F238E27FC236}">
                <a16:creationId xmlns:a16="http://schemas.microsoft.com/office/drawing/2014/main" id="{CBA8695B-D8AD-4C04-A9EA-1FF8612E3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90950"/>
            <a:ext cx="91440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latin typeface="Arial" charset="0"/>
              </a:rPr>
              <a:t>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Arial" charset="0"/>
            </a:endParaRPr>
          </a:p>
        </p:txBody>
      </p:sp>
      <p:sp>
        <p:nvSpPr>
          <p:cNvPr id="44037" name="Rectangle 7"/>
          <p:cNvSpPr>
            <a:spLocks noChangeArrowheads="1"/>
          </p:cNvSpPr>
          <p:nvPr/>
        </p:nvSpPr>
        <p:spPr bwMode="auto">
          <a:xfrm>
            <a:off x="3635375" y="6381750"/>
            <a:ext cx="2468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Użytkowanie Sprzętu </a:t>
            </a:r>
          </a:p>
        </p:txBody>
      </p:sp>
      <p:sp>
        <p:nvSpPr>
          <p:cNvPr id="44038" name="Prostokąt 1"/>
          <p:cNvSpPr>
            <a:spLocks noChangeArrowheads="1"/>
          </p:cNvSpPr>
          <p:nvPr/>
        </p:nvSpPr>
        <p:spPr bwMode="auto">
          <a:xfrm>
            <a:off x="34925" y="890588"/>
            <a:ext cx="9001125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pl-PL" altLang="pl-PL" sz="1800" b="1">
                <a:latin typeface="Arial" panose="020B0604020202020204" pitchFamily="34" charset="0"/>
                <a:cs typeface="Arial" panose="020B0604020202020204" pitchFamily="34" charset="0"/>
              </a:rPr>
              <a:t>Polowe linie kablowe podziemne</a:t>
            </a:r>
            <a:endParaRPr lang="pl-PL" altLang="pl-PL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pl-PL" altLang="pl-PL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  Polowe linie kablowe podziemne buduje się: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na wyznaczonych trasach;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w rejonach węzłów  łączności;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w rejonach punktów dowodzenia,  obserwacyjnych i  stanowisk ogniowych;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na drogach przejazdu pojazdów mechanicznych, polnych i ścieżkach pieszych 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przy przejściach pod  powierzchnią drogi z  trwałą nawierzchnią na długości nie     mniejszej   jak 20-30 m z obu stron przejścia;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w innych warunkach zgodnie z zarządzeniem szefa łączności.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1600200" y="990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524000" y="6324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344" name="Rectangle 9">
            <a:extLst>
              <a:ext uri="{FF2B5EF4-FFF2-40B4-BE49-F238E27FC236}">
                <a16:creationId xmlns:a16="http://schemas.microsoft.com/office/drawing/2014/main" id="{77C3B00A-6049-4265-8901-88A617DAB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90950"/>
            <a:ext cx="91440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latin typeface="Arial" charset="0"/>
              </a:rPr>
              <a:t>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Arial" charset="0"/>
            </a:endParaRPr>
          </a:p>
        </p:txBody>
      </p:sp>
      <p:sp>
        <p:nvSpPr>
          <p:cNvPr id="45061" name="Rectangle 7"/>
          <p:cNvSpPr>
            <a:spLocks noChangeArrowheads="1"/>
          </p:cNvSpPr>
          <p:nvPr/>
        </p:nvSpPr>
        <p:spPr bwMode="auto">
          <a:xfrm>
            <a:off x="3635375" y="6381750"/>
            <a:ext cx="2468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Użytkowanie Sprzętu </a:t>
            </a:r>
          </a:p>
        </p:txBody>
      </p:sp>
      <p:sp>
        <p:nvSpPr>
          <p:cNvPr id="45062" name="Prostokąt 1"/>
          <p:cNvSpPr>
            <a:spLocks noChangeArrowheads="1"/>
          </p:cNvSpPr>
          <p:nvPr/>
        </p:nvSpPr>
        <p:spPr bwMode="auto">
          <a:xfrm>
            <a:off x="107950" y="1125538"/>
            <a:ext cx="8928100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pl-PL" altLang="pl-PL" sz="1800" b="1"/>
              <a:t> </a:t>
            </a:r>
            <a:r>
              <a:rPr lang="pl-PL" altLang="pl-PL" sz="1800" b="1">
                <a:latin typeface="Arial" panose="020B0604020202020204" pitchFamily="34" charset="0"/>
                <a:cs typeface="Arial" panose="020B0604020202020204" pitchFamily="34" charset="0"/>
              </a:rPr>
              <a:t>Polowe linie kablowe napowietrzne</a:t>
            </a:r>
            <a:endParaRPr lang="pl-PL" altLang="pl-PL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pl-PL" altLang="pl-PL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  Kablowe linie polowe napowietrzne buduje się: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wzdłuż dróg publicznych z ożywionym ruchem kołowym, jeżeli zajdzie taka konieczność budowy;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poprzez osiedla i miasta;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w lasach podmokłych lub pociętych drogami leśnymi;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na węzłach łączności od słupków stacyjnych (skrzynek przejściowych) do abonentów;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przy przejściach przez drogi o trwałej nawierzchni jeżeli nie ma podziemnych przejść pod drogą.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1600200" y="990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1524000" y="6324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9220" name="Rectangle 7"/>
          <p:cNvSpPr>
            <a:spLocks noChangeArrowheads="1"/>
          </p:cNvSpPr>
          <p:nvPr/>
        </p:nvSpPr>
        <p:spPr bwMode="auto">
          <a:xfrm>
            <a:off x="3800475" y="6405563"/>
            <a:ext cx="2457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Użytkowania  Sprzętu </a:t>
            </a:r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0B314261-D4F8-4EDB-B932-9938BA80D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6750"/>
            <a:ext cx="9144000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dirty="0">
                <a:latin typeface="Arial" charset="0"/>
              </a:rPr>
              <a:t> </a:t>
            </a:r>
            <a:r>
              <a:rPr lang="pl-PL" sz="2400" b="1" dirty="0">
                <a:latin typeface="Arial" charset="0"/>
              </a:rPr>
              <a:t>LITERATURA: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>
              <a:latin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2000" dirty="0">
                <a:latin typeface="Arial" pitchFamily="34" charset="0"/>
                <a:cs typeface="Arial" pitchFamily="34" charset="0"/>
              </a:rPr>
              <a:t>Przepisy korespondencji w systemach łączności radiowej SZ RP. MON Warszawa 2014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2000" dirty="0">
                <a:latin typeface="Arial" pitchFamily="34" charset="0"/>
                <a:cs typeface="Arial" pitchFamily="34" charset="0"/>
              </a:rPr>
              <a:t>Instrukcja o działalności szkoleniowo- metodycznej, Szkol. 816 /2009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pl-PL" sz="2000" dirty="0">
                <a:latin typeface="Arial" pitchFamily="34" charset="0"/>
                <a:cs typeface="Arial" pitchFamily="34" charset="0"/>
              </a:rPr>
              <a:t>Radiostacja R-3501. Opis techniczny i eksploatacja”, wyd. Szt. Gen. Zarząd Łączności i Informatyki, Warszawa 1998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pl-PL" sz="2000" dirty="0">
                <a:latin typeface="Arial" pitchFamily="34" charset="0"/>
                <a:cs typeface="Arial" pitchFamily="34" charset="0"/>
              </a:rPr>
              <a:t>„Instrukcja serwisowa. Radiostacja 3501/3. IS-98/3501/3”, wyd. </a:t>
            </a:r>
            <a:r>
              <a:rPr lang="pl-PL" sz="2000" dirty="0" err="1">
                <a:latin typeface="Arial" pitchFamily="34" charset="0"/>
                <a:cs typeface="Arial" pitchFamily="34" charset="0"/>
              </a:rPr>
              <a:t>Radmor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 S.A., Gdynia 1997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pl-PL" sz="2000" dirty="0">
                <a:latin typeface="Arial" pitchFamily="34" charset="0"/>
                <a:cs typeface="Arial" pitchFamily="34" charset="0"/>
              </a:rPr>
              <a:t>Vademecum Łącznościowca, AON, Warszawa 2012;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pl-PL" sz="2000" dirty="0">
                <a:latin typeface="Arial" pitchFamily="34" charset="0"/>
                <a:cs typeface="Arial" pitchFamily="34" charset="0"/>
              </a:rPr>
              <a:t>Organizacja i metodyka. Łączn. 534/79.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pl-PL" sz="2000" dirty="0">
                <a:latin typeface="Arial" pitchFamily="34" charset="0"/>
                <a:cs typeface="Arial" pitchFamily="34" charset="0"/>
              </a:rPr>
              <a:t>Podstawy organizacji łączności pododdziału”, WITKOWSKI M, WSOWL Wrocław 2016.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  <a:defRPr/>
            </a:pPr>
            <a:endParaRPr lang="pl-PL" sz="2000" dirty="0">
              <a:latin typeface="Arial" pitchFamily="34" charset="0"/>
              <a:cs typeface="Arial" pitchFamily="34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pl-PL" sz="2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1600200" y="990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524000" y="6324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344" name="Rectangle 9">
            <a:extLst>
              <a:ext uri="{FF2B5EF4-FFF2-40B4-BE49-F238E27FC236}">
                <a16:creationId xmlns:a16="http://schemas.microsoft.com/office/drawing/2014/main" id="{4C1A7F21-A5FC-4092-80EF-EB946E4FF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90950"/>
            <a:ext cx="91440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latin typeface="Arial" charset="0"/>
              </a:rPr>
              <a:t>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Arial" charset="0"/>
            </a:endParaRPr>
          </a:p>
        </p:txBody>
      </p:sp>
      <p:sp>
        <p:nvSpPr>
          <p:cNvPr id="46085" name="Rectangle 7"/>
          <p:cNvSpPr>
            <a:spLocks noChangeArrowheads="1"/>
          </p:cNvSpPr>
          <p:nvPr/>
        </p:nvSpPr>
        <p:spPr bwMode="auto">
          <a:xfrm>
            <a:off x="3635375" y="6381750"/>
            <a:ext cx="2468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Użytkowanie Sprzętu </a:t>
            </a:r>
          </a:p>
        </p:txBody>
      </p:sp>
      <p:sp>
        <p:nvSpPr>
          <p:cNvPr id="46086" name="Prostokąt 1"/>
          <p:cNvSpPr>
            <a:spLocks noChangeArrowheads="1"/>
          </p:cNvSpPr>
          <p:nvPr/>
        </p:nvSpPr>
        <p:spPr bwMode="auto">
          <a:xfrm>
            <a:off x="4763" y="1354138"/>
            <a:ext cx="8712200" cy="50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Przy podwieszaniu nie należy naprężać kabli, aby drzewa podczas silnego wiatru nie powodowały uszkodzeń.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Należy unikać wieszania kabli na cienkich drzewach, gdyż podczas dużych wiatrów drzewa te uginają się bardziej niż drzewa grubsze i istnieje większe prawdopodobieństwo zerwania kabla.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Jeżeli istnieje konieczność podwieszania kabla na dłuższym odcinku linii, to istnieje konieczność wykonania złącz także między poszczególnymi odcinkami kabli, które zwisają najczęściej między drzewami. W takim przypadku co kilka odcinków kabla wykonuje się złącza kontrolne na wysokości 1,5 m od ziemi.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Podczas budowy linii w lesie z układaniem kabla na ziemi należy zwrócić uwagę, aby kabel na całej trasie przebiegu przez las przylegał do ziemi. Kabel nie może być zawieszony na krzakach.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1600200" y="990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524000" y="6324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344" name="Rectangle 9">
            <a:extLst>
              <a:ext uri="{FF2B5EF4-FFF2-40B4-BE49-F238E27FC236}">
                <a16:creationId xmlns:a16="http://schemas.microsoft.com/office/drawing/2014/main" id="{CCD7137A-CA19-41BD-9775-9503B6758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90950"/>
            <a:ext cx="91440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latin typeface="Arial" charset="0"/>
              </a:rPr>
              <a:t>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Arial" charset="0"/>
            </a:endParaRPr>
          </a:p>
        </p:txBody>
      </p:sp>
      <p:sp>
        <p:nvSpPr>
          <p:cNvPr id="47109" name="Rectangle 7"/>
          <p:cNvSpPr>
            <a:spLocks noChangeArrowheads="1"/>
          </p:cNvSpPr>
          <p:nvPr/>
        </p:nvSpPr>
        <p:spPr bwMode="auto">
          <a:xfrm>
            <a:off x="3635375" y="6381750"/>
            <a:ext cx="2468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Użytkowanie Sprzętu </a:t>
            </a:r>
          </a:p>
        </p:txBody>
      </p:sp>
      <p:sp>
        <p:nvSpPr>
          <p:cNvPr id="47110" name="Prostokąt 1"/>
          <p:cNvSpPr>
            <a:spLocks noChangeArrowheads="1"/>
          </p:cNvSpPr>
          <p:nvPr/>
        </p:nvSpPr>
        <p:spPr bwMode="auto">
          <a:xfrm>
            <a:off x="20638" y="1403350"/>
            <a:ext cx="9123362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pl-PL" altLang="pl-PL" sz="1800" b="1">
                <a:latin typeface="Arial" panose="020B0604020202020204" pitchFamily="34" charset="0"/>
                <a:cs typeface="Arial" panose="020B0604020202020204" pitchFamily="34" charset="0"/>
              </a:rPr>
              <a:t>Ogólne zasady maskowania polowych linii kablowych.</a:t>
            </a:r>
            <a:endParaRPr lang="pl-PL" altLang="pl-PL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    Maskowanie środków łączności polega na zamaskowaniu ukryć stacji i biegnących do nich linii łączności. </a:t>
            </a:r>
            <a:endParaRPr lang="pl-PL" altLang="pl-PL" sz="1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  Ukrycia dla środków łączności należy tak rozmieszczać w terenie, aby w maksymalny sposób zapewniały naturalne maskowanie. Poza tym wykorzystuje się etatowe siatki maskujące lub inne środki podręczne. </a:t>
            </a:r>
            <a:endParaRPr lang="pl-PL" altLang="pl-PL" sz="1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  Dla zamaskowania polowych linii kablowych należy wykorzystać właściwości naturalne terenu.</a:t>
            </a:r>
            <a:endParaRPr lang="pl-PL" altLang="pl-PL" sz="1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W tym celu linie należy budować:</a:t>
            </a:r>
            <a:endParaRPr lang="pl-PL" altLang="pl-PL" sz="1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przez zalesione odcinki terenu, sady, parki, drzewa przy-drożne itp;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przez miedze, w pobliżu istniejących dróg i ścieżek, wzdłuż bruzd, przez pastwiska itp.;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w transzejach i rowach łączących.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pl-PL" altLang="pl-PL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1600200" y="990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524000" y="6324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344" name="Rectangle 9">
            <a:extLst>
              <a:ext uri="{FF2B5EF4-FFF2-40B4-BE49-F238E27FC236}">
                <a16:creationId xmlns:a16="http://schemas.microsoft.com/office/drawing/2014/main" id="{D4E05186-01F9-43BB-8383-626343DDC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90950"/>
            <a:ext cx="91440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latin typeface="Arial" charset="0"/>
              </a:rPr>
              <a:t>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Arial" charset="0"/>
            </a:endParaRPr>
          </a:p>
        </p:txBody>
      </p:sp>
      <p:sp>
        <p:nvSpPr>
          <p:cNvPr id="48133" name="Rectangle 7"/>
          <p:cNvSpPr>
            <a:spLocks noChangeArrowheads="1"/>
          </p:cNvSpPr>
          <p:nvPr/>
        </p:nvSpPr>
        <p:spPr bwMode="auto">
          <a:xfrm>
            <a:off x="3635375" y="6381750"/>
            <a:ext cx="2468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Użytkowanie Sprzętu </a:t>
            </a:r>
          </a:p>
        </p:txBody>
      </p:sp>
      <p:sp>
        <p:nvSpPr>
          <p:cNvPr id="48134" name="Prostokąt 1"/>
          <p:cNvSpPr>
            <a:spLocks noChangeArrowheads="1"/>
          </p:cNvSpPr>
          <p:nvPr/>
        </p:nvSpPr>
        <p:spPr bwMode="auto">
          <a:xfrm>
            <a:off x="0" y="1389063"/>
            <a:ext cx="89646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Przy przejściach kabli pod ziemią ślady rozkopanej ziemi należy maskować, zbliżyć do warunków naturalnych.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     Ukrycia dla środków łączności przenośnych takich jak (aparaty telefoniczne, łącznice małej pojemności i radiostacje przenośne pracujące samodzielnie wykonuje się w okopach strzeleckich przystosowanych do ustawienia i możliwości ich obsługi.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     Ukrycia dla środków łączności na samochodach wykonuje się w postaci wykopu ze zjazdem. Dla obsługi aparatowni wykonuje się w ścianie lub obok ukrycia schron przed piersiowy (szczelinę).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1600200" y="990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524000" y="6324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344" name="Rectangle 9">
            <a:extLst>
              <a:ext uri="{FF2B5EF4-FFF2-40B4-BE49-F238E27FC236}">
                <a16:creationId xmlns:a16="http://schemas.microsoft.com/office/drawing/2014/main" id="{5C81267C-5E57-4B9D-A96C-39E562EF4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90950"/>
            <a:ext cx="91440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latin typeface="Arial" charset="0"/>
              </a:rPr>
              <a:t>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Arial" charset="0"/>
            </a:endParaRPr>
          </a:p>
        </p:txBody>
      </p:sp>
      <p:sp>
        <p:nvSpPr>
          <p:cNvPr id="49157" name="Rectangle 7"/>
          <p:cNvSpPr>
            <a:spLocks noChangeArrowheads="1"/>
          </p:cNvSpPr>
          <p:nvPr/>
        </p:nvSpPr>
        <p:spPr bwMode="auto">
          <a:xfrm>
            <a:off x="3635375" y="6381750"/>
            <a:ext cx="2468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Użytkowanie Sprzętu </a:t>
            </a:r>
          </a:p>
        </p:txBody>
      </p:sp>
      <p:sp>
        <p:nvSpPr>
          <p:cNvPr id="49158" name="Prostokąt 1"/>
          <p:cNvSpPr>
            <a:spLocks noChangeArrowheads="1"/>
          </p:cNvSpPr>
          <p:nvPr/>
        </p:nvSpPr>
        <p:spPr bwMode="auto">
          <a:xfrm>
            <a:off x="34925" y="1125538"/>
            <a:ext cx="9109075" cy="466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pl-PL" altLang="pl-PL" sz="1800" b="1">
                <a:latin typeface="Arial" panose="020B0604020202020204" pitchFamily="34" charset="0"/>
                <a:cs typeface="Arial" panose="020B0604020202020204" pitchFamily="34" charset="0"/>
              </a:rPr>
              <a:t>Zwijanie linii kablowej.</a:t>
            </a:r>
            <a:endParaRPr lang="pl-PL" altLang="pl-PL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     Zwijanie linii kablowej organizuje dowódca kompanii (plutonu) po otrzymaniu rozkazu od przełożonego, który powinien podać czas rozpoczęcia zwijania, rejon zbiórki po zwinięciu linii i zadanie następne. Linię zbudowaną kablem ZPKD, ZPKM zwija drużyna za pomocą samochodu lub ręcznie za pomocą wózka kablowego, jeden odcinek  z jednego, dwóch lub trzech punktów. W zależności od długości linii i sytuacji bojowej linię zwija się od początku w kierunku końca , od początku i końca linii do środka, ze środka do początku i końca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          Po zorganizowaniu sposobu zwijania linii dowódca drużyny rozwozi monterów samochodem do punktu początku zwijania, a następnie jedzie i zabiera na samochód nawinięte bębny kabla.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>
          <a:xfrm>
            <a:off x="-163513" y="765175"/>
            <a:ext cx="8785226" cy="1143000"/>
          </a:xfrm>
        </p:spPr>
        <p:txBody>
          <a:bodyPr/>
          <a:lstStyle/>
          <a:p>
            <a:pPr marL="838200" indent="-838200" algn="ctr" eaLnBrk="1" hangingPunct="1"/>
            <a:r>
              <a:rPr lang="pl-PL" altLang="pl-PL" sz="2000" b="1" smtClean="0">
                <a:latin typeface="Arial" panose="020B0604020202020204" pitchFamily="34" charset="0"/>
              </a:rPr>
              <a:t>Przeznaczenia, budowa, parametry techniczne i możliwości eksploatacyjne polowych aparatów telefonicznych systemu MB i CB.</a:t>
            </a:r>
            <a:r>
              <a:rPr lang="pl-PL" altLang="pl-PL" sz="4000" b="1" smtClean="0">
                <a:latin typeface="Arial" panose="020B0604020202020204" pitchFamily="34" charset="0"/>
              </a:rPr>
              <a:t/>
            </a:r>
            <a:br>
              <a:rPr lang="pl-PL" altLang="pl-PL" sz="4000" b="1" smtClean="0">
                <a:latin typeface="Arial" panose="020B0604020202020204" pitchFamily="34" charset="0"/>
              </a:rPr>
            </a:br>
            <a:endParaRPr lang="pl-PL" altLang="pl-PL" sz="4000" b="1" smtClean="0">
              <a:latin typeface="Arial" panose="020B0604020202020204" pitchFamily="34" charset="0"/>
            </a:endParaRPr>
          </a:p>
        </p:txBody>
      </p:sp>
      <p:sp>
        <p:nvSpPr>
          <p:cNvPr id="39939" name="Rectangle 3"/>
          <p:cNvSpPr>
            <a:spLocks noGrp="1"/>
          </p:cNvSpPr>
          <p:nvPr>
            <p:ph type="body" sz="half" idx="1"/>
          </p:nvPr>
        </p:nvSpPr>
        <p:spPr>
          <a:xfrm>
            <a:off x="0" y="2276475"/>
            <a:ext cx="5292725" cy="4114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pl-PL" altLang="pl-PL" sz="1800" smtClean="0">
                <a:latin typeface="Arial" panose="020B0604020202020204" pitchFamily="34" charset="0"/>
              </a:rPr>
              <a:t>	</a:t>
            </a:r>
            <a:r>
              <a:rPr lang="pl-PL" altLang="pl-PL" sz="1800" b="1" smtClean="0">
                <a:latin typeface="Arial" panose="020B0604020202020204" pitchFamily="34" charset="0"/>
              </a:rPr>
              <a:t>Aparatem telefonicznym nazywamy urządzenie, za pomocą, którego można przeprowadzić rozmowę z dowolnie wybranym abonentem telefonicznym.</a:t>
            </a:r>
          </a:p>
        </p:txBody>
      </p:sp>
      <p:pic>
        <p:nvPicPr>
          <p:cNvPr id="50180" name="Picture 4" descr="j0178386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1752600"/>
            <a:ext cx="2981325" cy="39084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/>
          </p:cNvSpPr>
          <p:nvPr>
            <p:ph type="body" idx="1"/>
          </p:nvPr>
        </p:nvSpPr>
        <p:spPr>
          <a:xfrm>
            <a:off x="107950" y="1341438"/>
            <a:ext cx="8731250" cy="4114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pl-PL" altLang="pl-PL" sz="1800" smtClean="0">
                <a:latin typeface="Arial" panose="020B0604020202020204" pitchFamily="34" charset="0"/>
                <a:cs typeface="Arial" panose="020B0604020202020204" pitchFamily="34" charset="0"/>
              </a:rPr>
              <a:t>AP-82 jest to aparat induktorowy przystosowany do:</a:t>
            </a:r>
          </a:p>
          <a:p>
            <a:pPr eaLnBrk="1" hangingPunct="1">
              <a:lnSpc>
                <a:spcPct val="150000"/>
              </a:lnSpc>
            </a:pPr>
            <a:r>
              <a:rPr lang="pl-PL" altLang="pl-PL" sz="1800" smtClean="0">
                <a:latin typeface="Arial" panose="020B0604020202020204" pitchFamily="34" charset="0"/>
                <a:cs typeface="Arial" panose="020B0604020202020204" pitchFamily="34" charset="0"/>
              </a:rPr>
              <a:t>współpracy z innymi aparatami telefonicznymi systemu MB z wywołaniem induktorowym.</a:t>
            </a:r>
          </a:p>
          <a:p>
            <a:pPr eaLnBrk="1" hangingPunct="1">
              <a:lnSpc>
                <a:spcPct val="150000"/>
              </a:lnSpc>
            </a:pPr>
            <a:r>
              <a:rPr lang="pl-PL" altLang="pl-PL" sz="1800" smtClean="0">
                <a:latin typeface="Arial" panose="020B0604020202020204" pitchFamily="34" charset="0"/>
                <a:cs typeface="Arial" panose="020B0604020202020204" pitchFamily="34" charset="0"/>
              </a:rPr>
              <a:t>współpracy z ręcznymi łącznicami telefonicznymi MB lub CB o napięciu zasilania 60V i rezystancji dławików zasilających 2 x 500 omów oraz 5o V 2 x 400 omów;</a:t>
            </a:r>
          </a:p>
          <a:p>
            <a:pPr eaLnBrk="1" hangingPunct="1">
              <a:lnSpc>
                <a:spcPct val="150000"/>
              </a:lnSpc>
            </a:pPr>
            <a:r>
              <a:rPr lang="pl-PL" altLang="pl-PL" sz="1800" smtClean="0">
                <a:latin typeface="Arial" panose="020B0604020202020204" pitchFamily="34" charset="0"/>
                <a:cs typeface="Arial" panose="020B0604020202020204" pitchFamily="34" charset="0"/>
              </a:rPr>
              <a:t>zamykania pętli abonenckiej dla prądu stałego przy nadawaniu w celu zdalnego sterowania radiostacją simpleksową;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>
          <a:xfrm>
            <a:off x="0" y="908050"/>
            <a:ext cx="7432675" cy="1400175"/>
          </a:xfrm>
        </p:spPr>
        <p:txBody>
          <a:bodyPr/>
          <a:lstStyle/>
          <a:p>
            <a:pPr eaLnBrk="1" hangingPunct="1"/>
            <a:r>
              <a:rPr lang="pl-PL" altLang="pl-PL" sz="2400" smtClean="0">
                <a:latin typeface="Arial" panose="020B0604020202020204" pitchFamily="34" charset="0"/>
                <a:cs typeface="Arial" panose="020B0604020202020204" pitchFamily="34" charset="0"/>
              </a:rPr>
              <a:t>Przygotowanie aparatu do pracy.</a:t>
            </a:r>
          </a:p>
        </p:txBody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>
          <a:xfrm>
            <a:off x="107950" y="2052638"/>
            <a:ext cx="8712200" cy="41957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pl-PL" altLang="pl-PL" smtClean="0">
                <a:latin typeface="Arial" panose="020B0604020202020204" pitchFamily="34" charset="0"/>
                <a:cs typeface="Arial" panose="020B0604020202020204" pitchFamily="34" charset="0"/>
              </a:rPr>
              <a:t>Aparat podłącza się:</a:t>
            </a:r>
          </a:p>
          <a:p>
            <a:pPr eaLnBrk="1" hangingPunct="1">
              <a:lnSpc>
                <a:spcPct val="150000"/>
              </a:lnSpc>
            </a:pPr>
            <a:r>
              <a:rPr lang="pl-PL" altLang="pl-PL" smtClean="0">
                <a:latin typeface="Arial" panose="020B0604020202020204" pitchFamily="34" charset="0"/>
                <a:cs typeface="Arial" panose="020B0604020202020204" pitchFamily="34" charset="0"/>
              </a:rPr>
              <a:t>do linii telefonicznej dwuprzewodowej za pośrednictwem zacisków L1 i L2;</a:t>
            </a:r>
          </a:p>
          <a:p>
            <a:pPr eaLnBrk="1" hangingPunct="1">
              <a:lnSpc>
                <a:spcPct val="150000"/>
              </a:lnSpc>
            </a:pPr>
            <a:r>
              <a:rPr lang="pl-PL" altLang="pl-PL" smtClean="0">
                <a:latin typeface="Arial" panose="020B0604020202020204" pitchFamily="34" charset="0"/>
                <a:cs typeface="Arial" panose="020B0604020202020204" pitchFamily="34" charset="0"/>
              </a:rPr>
              <a:t>na punktach kontrolno telefonicznych za pomocą styków LK i L2.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pl-PL" altLang="pl-PL" smtClean="0">
                <a:latin typeface="Arial" panose="020B0604020202020204" pitchFamily="34" charset="0"/>
                <a:cs typeface="Arial" panose="020B0604020202020204" pitchFamily="34" charset="0"/>
              </a:rPr>
              <a:t>Przed podłączeniem aparat telefoniczny należy uziemić.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/>
          </p:cNvSpPr>
          <p:nvPr>
            <p:ph type="body" idx="1"/>
          </p:nvPr>
        </p:nvSpPr>
        <p:spPr>
          <a:xfrm>
            <a:off x="0" y="1125538"/>
            <a:ext cx="8748713" cy="41148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pl-PL" altLang="pl-PL" sz="1800" smtClean="0">
                <a:latin typeface="Arial" panose="020B0604020202020204" pitchFamily="34" charset="0"/>
                <a:cs typeface="Arial" panose="020B0604020202020204" pitchFamily="34" charset="0"/>
              </a:rPr>
              <a:t>Aparat przystosowany jest do zasilania prądem stałym o napięciu od 3 do 4,5V z trzech baterii R – 20 lub trzech akumulatorów KRs – 35?62, albo napięciem 12 V podanym z zewnątrz / przy wyjętych z aparatu ogniwach/.</a:t>
            </a:r>
          </a:p>
          <a:p>
            <a:pPr eaLnBrk="1" hangingPunct="1">
              <a:lnSpc>
                <a:spcPct val="150000"/>
              </a:lnSpc>
            </a:pPr>
            <a:r>
              <a:rPr lang="pl-PL" altLang="pl-PL" sz="1800" smtClean="0">
                <a:latin typeface="Arial" panose="020B0604020202020204" pitchFamily="34" charset="0"/>
                <a:cs typeface="Arial" panose="020B0604020202020204" pitchFamily="34" charset="0"/>
              </a:rPr>
              <a:t>Aparat może pracować przez 120 godzin z jednym kompletem baterii lub akumulatorowym w normalnych warunkach atmosferycznych przy stosunku nadawania do odbioru jak jeden do pięciu.</a:t>
            </a:r>
          </a:p>
          <a:p>
            <a:pPr eaLnBrk="1" hangingPunct="1">
              <a:lnSpc>
                <a:spcPct val="150000"/>
              </a:lnSpc>
            </a:pPr>
            <a:r>
              <a:rPr lang="pl-PL" altLang="pl-PL" sz="1800" smtClean="0">
                <a:latin typeface="Arial" panose="020B0604020202020204" pitchFamily="34" charset="0"/>
                <a:cs typeface="Arial" panose="020B0604020202020204" pitchFamily="34" charset="0"/>
              </a:rPr>
              <a:t>Zapewnia niezawodną łaczność telefoniczną na następujące odległości</a:t>
            </a:r>
          </a:p>
          <a:p>
            <a:pPr eaLnBrk="1" hangingPunct="1">
              <a:lnSpc>
                <a:spcPct val="150000"/>
              </a:lnSpc>
            </a:pPr>
            <a:r>
              <a:rPr lang="pl-PL" altLang="pl-PL" sz="1800" smtClean="0">
                <a:latin typeface="Arial" panose="020B0604020202020204" pitchFamily="34" charset="0"/>
                <a:cs typeface="Arial" panose="020B0604020202020204" pitchFamily="34" charset="0"/>
              </a:rPr>
              <a:t>- na linii kablowej PKL do 25 km</a:t>
            </a:r>
          </a:p>
          <a:p>
            <a:pPr eaLnBrk="1" hangingPunct="1">
              <a:lnSpc>
                <a:spcPct val="150000"/>
              </a:lnSpc>
            </a:pPr>
            <a:r>
              <a:rPr lang="pl-PL" altLang="pl-PL" sz="1800" smtClean="0">
                <a:latin typeface="Arial" panose="020B0604020202020204" pitchFamily="34" charset="0"/>
                <a:cs typeface="Arial" panose="020B0604020202020204" pitchFamily="34" charset="0"/>
              </a:rPr>
              <a:t>- na linii kablowej PKA do 40 km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Prostokąt 1"/>
          <p:cNvSpPr>
            <a:spLocks noChangeArrowheads="1"/>
          </p:cNvSpPr>
          <p:nvPr/>
        </p:nvSpPr>
        <p:spPr bwMode="auto">
          <a:xfrm>
            <a:off x="0" y="692150"/>
            <a:ext cx="8856663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Aparat telefoniczny składa się z: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skrzynki aparatu;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płyty aparatu;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Mikrotelefonu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pl-PL" altLang="pl-PL" sz="1800" b="1">
                <a:latin typeface="Arial" panose="020B0604020202020204" pitchFamily="34" charset="0"/>
                <a:cs typeface="Arial" panose="020B0604020202020204" pitchFamily="34" charset="0"/>
              </a:rPr>
              <a:t>Skrzynka aparatu</a:t>
            </a: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 wykonana jest z masy plastycznej (itamid 353T ) koloru khaki, odpornej na uszkodzenia mechaniczne.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Składa się z: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pudełka,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wieka zamykanego za pomocą zamka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denka mocowanego do pudełka za pomocą wkrętów.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Prostokąt 1"/>
          <p:cNvSpPr>
            <a:spLocks noChangeArrowheads="1"/>
          </p:cNvSpPr>
          <p:nvPr/>
        </p:nvSpPr>
        <p:spPr bwMode="auto">
          <a:xfrm>
            <a:off x="0" y="1236663"/>
            <a:ext cx="885666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pl-PL" altLang="pl-PL" sz="1800" b="1">
                <a:latin typeface="Arial" panose="020B0604020202020204" pitchFamily="34" charset="0"/>
                <a:cs typeface="Arial" panose="020B0604020202020204" pitchFamily="34" charset="0"/>
              </a:rPr>
              <a:t>Induktor </a:t>
            </a: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jest źródłem prądu sygnału wywołania.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Zbudowany jest z: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magnesu stałego,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twornika umieszczonego wewnątrz tego magnesu,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zespołu sprężyn,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mechanizmu napędowego.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pl-PL" altLang="pl-PL" sz="1800" b="1">
                <a:latin typeface="Arial" panose="020B0604020202020204" pitchFamily="34" charset="0"/>
                <a:cs typeface="Arial" panose="020B0604020202020204" pitchFamily="34" charset="0"/>
              </a:rPr>
              <a:t>Układ</a:t>
            </a: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pl-PL" sz="1800" b="1">
                <a:latin typeface="Arial" panose="020B0604020202020204" pitchFamily="34" charset="0"/>
                <a:cs typeface="Arial" panose="020B0604020202020204" pitchFamily="34" charset="0"/>
              </a:rPr>
              <a:t>stabilizacji zasilania</a:t>
            </a: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 służy on do zapewnienia prawidłowej pracy aparatu w wypadku zasilania go z zewnętrznego źródła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1600200" y="990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1524000" y="6324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244" name="Rectangle 8"/>
          <p:cNvSpPr>
            <a:spLocks noChangeArrowheads="1"/>
          </p:cNvSpPr>
          <p:nvPr/>
        </p:nvSpPr>
        <p:spPr bwMode="auto">
          <a:xfrm>
            <a:off x="0" y="1128713"/>
            <a:ext cx="9144000" cy="55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3200" b="1">
                <a:latin typeface="Arial" panose="020B0604020202020204" pitchFamily="34" charset="0"/>
              </a:rPr>
              <a:t>Zagadnienie 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24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 b="1">
                <a:latin typeface="Arial" panose="020B0604020202020204" pitchFamily="34" charset="0"/>
              </a:rPr>
              <a:t>ŁĄCZNOŚCIĄ RADIOWA – INFORMACJE OGÓLNE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24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b="1">
                <a:latin typeface="Arial" panose="020B0604020202020204" pitchFamily="34" charset="0"/>
              </a:rPr>
              <a:t>Łączność radiowa </a:t>
            </a:r>
            <a:r>
              <a:rPr lang="pl-PL" altLang="pl-PL">
                <a:latin typeface="Arial" panose="020B0604020202020204" pitchFamily="34" charset="0"/>
              </a:rPr>
              <a:t>- sposób wymiany wiadomości wykorzystujący propagację fal elektromagnetycznych w kanale radiowym z wykorzystaniem środków radiowych (urządzeń radiowych).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b="1">
                <a:latin typeface="Arial" panose="020B0604020202020204" pitchFamily="34" charset="0"/>
              </a:rPr>
              <a:t>Środek radiowy </a:t>
            </a:r>
            <a:r>
              <a:rPr lang="pl-PL" altLang="pl-PL">
                <a:latin typeface="Arial" panose="020B0604020202020204" pitchFamily="34" charset="0"/>
              </a:rPr>
              <a:t>- sprzęt telekomunikacyjny (radiostacja, radiotelefon, radiolinia, terminal satelitarny) umożliwiający nadawanie i/lub odbiór fal elektromagnetycznych w celu zapewniania wymiany wiadomości. Do prawidłowego wykorzystania środka radiowego niezbędne jest przydzielenie (uzgodnienie) częstotliwości radiowej (lub zakresu częstotliwości radiowych) z precyzyjnie określonymi parametrami.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24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24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2400">
              <a:latin typeface="Arial" panose="020B0604020202020204" pitchFamily="34" charset="0"/>
            </a:endParaRP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3635375" y="6381750"/>
            <a:ext cx="2468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Użytkowanie Sprzętu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Prostokąt 1"/>
          <p:cNvSpPr>
            <a:spLocks noChangeArrowheads="1"/>
          </p:cNvSpPr>
          <p:nvPr/>
        </p:nvSpPr>
        <p:spPr bwMode="auto">
          <a:xfrm>
            <a:off x="34925" y="1052513"/>
            <a:ext cx="8929688" cy="466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pl-PL" altLang="pl-PL" sz="1800" b="1">
                <a:latin typeface="Arial" panose="020B0604020202020204" pitchFamily="34" charset="0"/>
                <a:cs typeface="Arial" panose="020B0604020202020204" pitchFamily="34" charset="0"/>
              </a:rPr>
              <a:t>Płyta montażowa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pl-PL" altLang="pl-PL" sz="1800" b="1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wykonana jest z laminatu szklano – epoksydowego w postaci jednostronnego obwodu drukowanego. Na jej powierzchni zamontowano następujące układy i elementy: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1.wzmacniacz tranzystorowy;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2.transformator wyjściowy Tr1;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3.równoważnik linii;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4.dławik;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5.elektroniczny układ odbiornika wywołania induktorowego;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6.układy zabezpieczające;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pl-PL" altLang="pl-PL" sz="1800">
                <a:latin typeface="Arial" panose="020B0604020202020204" pitchFamily="34" charset="0"/>
                <a:cs typeface="Arial" panose="020B0604020202020204" pitchFamily="34" charset="0"/>
              </a:rPr>
              <a:t>7. pozostałe elementy.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1600200" y="990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524000" y="6324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344" name="Rectangle 9">
            <a:extLst>
              <a:ext uri="{FF2B5EF4-FFF2-40B4-BE49-F238E27FC236}">
                <a16:creationId xmlns:a16="http://schemas.microsoft.com/office/drawing/2014/main" id="{83BC7B1F-4A39-4F5B-BA95-8425D30E6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90950"/>
            <a:ext cx="91440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000" dirty="0">
              <a:latin typeface="Arial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Arial" charset="0"/>
            </a:endParaRPr>
          </a:p>
        </p:txBody>
      </p:sp>
      <p:sp>
        <p:nvSpPr>
          <p:cNvPr id="57349" name="Rectangle 7"/>
          <p:cNvSpPr>
            <a:spLocks noChangeArrowheads="1"/>
          </p:cNvSpPr>
          <p:nvPr/>
        </p:nvSpPr>
        <p:spPr bwMode="auto">
          <a:xfrm>
            <a:off x="3635375" y="6381750"/>
            <a:ext cx="2468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Użytkowanie Sprzętu </a:t>
            </a:r>
          </a:p>
        </p:txBody>
      </p:sp>
      <p:sp>
        <p:nvSpPr>
          <p:cNvPr id="57350" name="Prostokąt 1"/>
          <p:cNvSpPr>
            <a:spLocks noChangeArrowheads="1"/>
          </p:cNvSpPr>
          <p:nvPr/>
        </p:nvSpPr>
        <p:spPr bwMode="auto">
          <a:xfrm>
            <a:off x="107950" y="1412875"/>
            <a:ext cx="78486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pl-PL" altLang="pl-PL" sz="1800" b="1">
                <a:latin typeface="Arial" panose="020B0604020202020204" pitchFamily="34" charset="0"/>
                <a:cs typeface="Times New Roman" panose="02020603050405020304" pitchFamily="18" charset="0"/>
              </a:rPr>
              <a:t>Mikrotelefon aparatu telefonicznego zawiera: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pl-PL" altLang="pl-PL" sz="1800" b="1">
                <a:latin typeface="Arial" panose="020B0604020202020204" pitchFamily="34" charset="0"/>
                <a:cs typeface="Times New Roman" panose="02020603050405020304" pitchFamily="18" charset="0"/>
              </a:rPr>
              <a:t>1.mikrofon;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pl-PL" altLang="pl-PL" sz="1800" b="1">
                <a:latin typeface="Arial" panose="020B0604020202020204" pitchFamily="34" charset="0"/>
                <a:cs typeface="Times New Roman" panose="02020603050405020304" pitchFamily="18" charset="0"/>
              </a:rPr>
              <a:t>2.wkładka słuchawkowa;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pl-PL" altLang="pl-PL" sz="1800" b="1">
                <a:latin typeface="Arial" panose="020B0604020202020204" pitchFamily="34" charset="0"/>
                <a:cs typeface="Times New Roman" panose="02020603050405020304" pitchFamily="18" charset="0"/>
              </a:rPr>
              <a:t>3.układ hybrydowy przedwzmacniacza;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pl-PL" altLang="pl-PL" sz="1800" b="1">
                <a:latin typeface="Arial" panose="020B0604020202020204" pitchFamily="34" charset="0"/>
                <a:cs typeface="Times New Roman" panose="02020603050405020304" pitchFamily="18" charset="0"/>
              </a:rPr>
              <a:t>4.przycisk mikrotelefonu (tangenta) oraz przekaźniki kontaktronowe P1, P2.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>
          <a:xfrm>
            <a:off x="0" y="836613"/>
            <a:ext cx="8880475" cy="1143000"/>
          </a:xfrm>
        </p:spPr>
        <p:txBody>
          <a:bodyPr/>
          <a:lstStyle/>
          <a:p>
            <a:pPr eaLnBrk="1" hangingPunct="1"/>
            <a:r>
              <a:rPr lang="pl-PL" altLang="pl-PL" sz="2800" smtClean="0">
                <a:latin typeface="Arial" panose="020B0604020202020204" pitchFamily="34" charset="0"/>
                <a:cs typeface="Arial" panose="020B0604020202020204" pitchFamily="34" charset="0"/>
              </a:rPr>
              <a:t>Sprawdzenie sprawności technicznej i przygotowanie aparatu do pracy</a:t>
            </a:r>
          </a:p>
        </p:txBody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>
          <a:xfrm>
            <a:off x="-7938" y="1916113"/>
            <a:ext cx="8942388" cy="4689475"/>
          </a:xfrm>
        </p:spPr>
        <p:txBody>
          <a:bodyPr/>
          <a:lstStyle/>
          <a:p>
            <a:pPr eaLnBrk="1" hangingPunct="1"/>
            <a:r>
              <a:rPr lang="pl-PL" altLang="pl-PL" sz="1800" smtClean="0">
                <a:latin typeface="Arial" panose="020B0604020202020204" pitchFamily="34" charset="0"/>
                <a:cs typeface="Arial" panose="020B0604020202020204" pitchFamily="34" charset="0"/>
              </a:rPr>
              <a:t>W wypadku uszkodzenia aparatu należy kolejno wykonać następujące czynności:</a:t>
            </a:r>
          </a:p>
          <a:p>
            <a:pPr eaLnBrk="1" hangingPunct="1"/>
            <a:r>
              <a:rPr lang="pl-PL" altLang="pl-PL" sz="1800" smtClean="0">
                <a:latin typeface="Arial" panose="020B0604020202020204" pitchFamily="34" charset="0"/>
                <a:cs typeface="Arial" panose="020B0604020202020204" pitchFamily="34" charset="0"/>
              </a:rPr>
              <a:t>oczyścić i sprawdzić aparat;</a:t>
            </a:r>
          </a:p>
          <a:p>
            <a:pPr eaLnBrk="1" hangingPunct="1"/>
            <a:r>
              <a:rPr lang="pl-PL" altLang="pl-PL" sz="1800" smtClean="0">
                <a:latin typeface="Arial" panose="020B0604020202020204" pitchFamily="34" charset="0"/>
                <a:cs typeface="Arial" panose="020B0604020202020204" pitchFamily="34" charset="0"/>
              </a:rPr>
              <a:t>ustalić jakie są objawy niesprawności;</a:t>
            </a:r>
          </a:p>
          <a:p>
            <a:pPr eaLnBrk="1" hangingPunct="1"/>
            <a:r>
              <a:rPr lang="pl-PL" altLang="pl-PL" sz="1800" smtClean="0">
                <a:latin typeface="Arial" panose="020B0604020202020204" pitchFamily="34" charset="0"/>
                <a:cs typeface="Arial" panose="020B0604020202020204" pitchFamily="34" charset="0"/>
              </a:rPr>
              <a:t>ustalić przypuszczalną przyczynę niesprawnego działania aparatu;</a:t>
            </a:r>
          </a:p>
          <a:p>
            <a:pPr eaLnBrk="1" hangingPunct="1"/>
            <a:r>
              <a:rPr lang="pl-PL" altLang="pl-PL" sz="1800" smtClean="0">
                <a:latin typeface="Arial" panose="020B0604020202020204" pitchFamily="34" charset="0"/>
                <a:cs typeface="Arial" panose="020B0604020202020204" pitchFamily="34" charset="0"/>
              </a:rPr>
              <a:t>zlokalizować uszkodzenie i usunąć przyczynę niesprawności.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>
          <a:xfrm>
            <a:off x="34925" y="908050"/>
            <a:ext cx="8809038" cy="914400"/>
          </a:xfrm>
        </p:spPr>
        <p:txBody>
          <a:bodyPr/>
          <a:lstStyle/>
          <a:p>
            <a:pPr eaLnBrk="1" hangingPunct="1"/>
            <a:r>
              <a:rPr lang="pl-PL" altLang="pl-PL" sz="2000" b="1" smtClean="0">
                <a:latin typeface="Arial" panose="020B0604020202020204" pitchFamily="34" charset="0"/>
                <a:cs typeface="Arial" panose="020B0604020202020204" pitchFamily="34" charset="0"/>
              </a:rPr>
              <a:t>Podczas lokalizacji uszkodzenia należy kierować się następującymi zadaniami:</a:t>
            </a:r>
            <a:r>
              <a:rPr lang="pl-PL" altLang="pl-PL" sz="2800" smtClean="0">
                <a:cs typeface="Times New Roman" panose="02020603050405020304" pitchFamily="18" charset="0"/>
              </a:rPr>
              <a:t/>
            </a:r>
            <a:br>
              <a:rPr lang="pl-PL" altLang="pl-PL" sz="2800" smtClean="0">
                <a:cs typeface="Times New Roman" panose="02020603050405020304" pitchFamily="18" charset="0"/>
              </a:rPr>
            </a:br>
            <a:endParaRPr lang="pl-PL" altLang="pl-PL" sz="2800" smtClean="0">
              <a:cs typeface="Times New Roman" panose="02020603050405020304" pitchFamily="18" charset="0"/>
            </a:endParaRPr>
          </a:p>
        </p:txBody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>
          <a:xfrm>
            <a:off x="0" y="1916113"/>
            <a:ext cx="8807450" cy="4308475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pl-PL" altLang="pl-PL" sz="1800" smtClean="0">
                <a:latin typeface="Arial" panose="020B0604020202020204" pitchFamily="34" charset="0"/>
                <a:cs typeface="Arial" panose="020B0604020202020204" pitchFamily="34" charset="0"/>
              </a:rPr>
              <a:t>każdej niesprawności towarzyszą charakterystyczne oznaki, na podstawie których można wnioskować o przyczynie i miejscu jej wystąpienia;</a:t>
            </a:r>
          </a:p>
          <a:p>
            <a:pPr algn="just" eaLnBrk="1" hangingPunct="1">
              <a:lnSpc>
                <a:spcPct val="150000"/>
              </a:lnSpc>
            </a:pPr>
            <a:r>
              <a:rPr lang="pl-PL" altLang="pl-PL" sz="1800" smtClean="0">
                <a:latin typeface="Arial" panose="020B0604020202020204" pitchFamily="34" charset="0"/>
                <a:cs typeface="Arial" panose="020B0604020202020204" pitchFamily="34" charset="0"/>
              </a:rPr>
              <a:t>przestrzegać kolejności i dokładnego wykonania czynności, rozpoczynając od najprostszych;</a:t>
            </a:r>
          </a:p>
          <a:p>
            <a:pPr algn="just" eaLnBrk="1" hangingPunct="1">
              <a:lnSpc>
                <a:spcPct val="150000"/>
              </a:lnSpc>
            </a:pPr>
            <a:r>
              <a:rPr lang="pl-PL" altLang="pl-PL" sz="1800" smtClean="0">
                <a:latin typeface="Arial" panose="020B0604020202020204" pitchFamily="34" charset="0"/>
                <a:cs typeface="Arial" panose="020B0604020202020204" pitchFamily="34" charset="0"/>
              </a:rPr>
              <a:t>nie rozkładać aparatu i mikrofonu bez koniecznej potrzeby.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>
          <a:xfrm>
            <a:off x="33338" y="765175"/>
            <a:ext cx="7772400" cy="609600"/>
          </a:xfrm>
        </p:spPr>
        <p:txBody>
          <a:bodyPr/>
          <a:lstStyle/>
          <a:p>
            <a:pPr eaLnBrk="1" hangingPunct="1"/>
            <a:r>
              <a:rPr lang="pl-PL" altLang="pl-PL" sz="2800" smtClean="0">
                <a:latin typeface="Arial" panose="020B0604020202020204" pitchFamily="34" charset="0"/>
                <a:cs typeface="Arial" panose="020B0604020202020204" pitchFamily="34" charset="0"/>
              </a:rPr>
              <a:t>Wymiana podzespołów</a:t>
            </a:r>
            <a:r>
              <a:rPr lang="pl-PL" altLang="pl-PL" sz="4000" smtClean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xfrm>
            <a:off x="-17463" y="1412875"/>
            <a:ext cx="8942388" cy="5375275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pl-PL" altLang="pl-PL" sz="1800" smtClean="0">
                <a:latin typeface="Arial" panose="020B0604020202020204" pitchFamily="34" charset="0"/>
                <a:cs typeface="Arial" panose="020B0604020202020204" pitchFamily="34" charset="0"/>
              </a:rPr>
              <a:t>Podzespoły, części aparatu takie jak:</a:t>
            </a:r>
          </a:p>
          <a:p>
            <a:pPr algn="just" eaLnBrk="1" hangingPunct="1">
              <a:lnSpc>
                <a:spcPct val="150000"/>
              </a:lnSpc>
            </a:pPr>
            <a:r>
              <a:rPr lang="pl-PL" altLang="pl-PL" sz="1800" smtClean="0">
                <a:latin typeface="Arial" panose="020B0604020202020204" pitchFamily="34" charset="0"/>
                <a:cs typeface="Arial" panose="020B0604020202020204" pitchFamily="34" charset="0"/>
              </a:rPr>
              <a:t>Słuchawki, mikrofon, induktor, przełączniki w zasadzie nie naprawia się lecz wymienia w całości.</a:t>
            </a:r>
          </a:p>
          <a:p>
            <a:pPr algn="just" eaLnBrk="1" hangingPunct="1">
              <a:lnSpc>
                <a:spcPct val="150000"/>
              </a:lnSpc>
            </a:pPr>
            <a:r>
              <a:rPr lang="pl-PL" altLang="pl-PL" sz="1800" smtClean="0">
                <a:latin typeface="Arial" panose="020B0604020202020204" pitchFamily="34" charset="0"/>
                <a:cs typeface="Arial" panose="020B0604020202020204" pitchFamily="34" charset="0"/>
              </a:rPr>
              <a:t>Wymiana induktora, przełączników i podzespołów jest możliwa po odłączeniu wkrętów mocujących denko ze skrzynią aparatu.</a:t>
            </a:r>
          </a:p>
          <a:p>
            <a:pPr algn="just" eaLnBrk="1" hangingPunct="1">
              <a:lnSpc>
                <a:spcPct val="150000"/>
              </a:lnSpc>
            </a:pPr>
            <a:r>
              <a:rPr lang="pl-PL" altLang="pl-PL" sz="1800" smtClean="0">
                <a:latin typeface="Arial" panose="020B0604020202020204" pitchFamily="34" charset="0"/>
                <a:cs typeface="Arial" panose="020B0604020202020204" pitchFamily="34" charset="0"/>
              </a:rPr>
              <a:t>Po dolutowaniu i wyjęciu uszkodzonej części wstawić nową z kompletu części zapasowych. Końcówki wyprowadzeniowe dokładni oczyścić i przylutować do płyty montażowej aparatu, a miejsca lutownicze pokryć lakierem.</a:t>
            </a:r>
          </a:p>
          <a:p>
            <a:pPr algn="just" eaLnBrk="1" hangingPunct="1">
              <a:lnSpc>
                <a:spcPct val="150000"/>
              </a:lnSpc>
            </a:pPr>
            <a:r>
              <a:rPr lang="pl-PL" altLang="pl-PL" sz="1800" smtClean="0">
                <a:latin typeface="Arial" panose="020B0604020202020204" pitchFamily="34" charset="0"/>
                <a:cs typeface="Arial" panose="020B0604020202020204" pitchFamily="34" charset="0"/>
              </a:rPr>
              <a:t>Po dokładnej naprawie złożyć aparat i sprawdzić jego działanie.</a:t>
            </a:r>
          </a:p>
          <a:p>
            <a:pPr eaLnBrk="1" hangingPunct="1"/>
            <a:endParaRPr lang="pl-PL" altLang="pl-PL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1600200" y="990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524000" y="6324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344" name="Rectangle 9">
            <a:extLst>
              <a:ext uri="{FF2B5EF4-FFF2-40B4-BE49-F238E27FC236}">
                <a16:creationId xmlns:a16="http://schemas.microsoft.com/office/drawing/2014/main" id="{ECC1CD58-3D7D-4C6B-8C3E-717E11163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41663"/>
            <a:ext cx="914400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latin typeface="Arial" charset="0"/>
              </a:rPr>
              <a:t>Zabrania się podawania tekstem jawnym nominałów oraz stałych desygnatorów (numerów umownych) częstotliwości w systemach łączności radiowej, które nie posiadają ochrony kryptograficznej (COMSEC) pozwalającej na przetwarzanie informacji niejawnych.</a:t>
            </a:r>
            <a:endParaRPr lang="pl-PL" sz="2000" dirty="0">
              <a:latin typeface="Arial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Arial" charset="0"/>
            </a:endParaRPr>
          </a:p>
        </p:txBody>
      </p:sp>
      <p:sp>
        <p:nvSpPr>
          <p:cNvPr id="61445" name="Rectangle 7"/>
          <p:cNvSpPr>
            <a:spLocks noChangeArrowheads="1"/>
          </p:cNvSpPr>
          <p:nvPr/>
        </p:nvSpPr>
        <p:spPr bwMode="auto">
          <a:xfrm>
            <a:off x="3635375" y="6381750"/>
            <a:ext cx="2468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Użytkowanie Sprzętu </a:t>
            </a:r>
          </a:p>
        </p:txBody>
      </p:sp>
      <p:sp>
        <p:nvSpPr>
          <p:cNvPr id="61446" name="Rectangle 8"/>
          <p:cNvSpPr>
            <a:spLocks noChangeArrowheads="1"/>
          </p:cNvSpPr>
          <p:nvPr/>
        </p:nvSpPr>
        <p:spPr bwMode="auto">
          <a:xfrm>
            <a:off x="34925" y="1125538"/>
            <a:ext cx="856932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457200" algn="l"/>
              </a:tabLst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457200" algn="l"/>
              </a:tabLs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457200" algn="l"/>
              </a:tabLst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457200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457200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457200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457200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457200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tabLst>
                <a:tab pos="457200" algn="l"/>
              </a:tabLst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4000">
                <a:latin typeface="Arial" panose="020B0604020202020204" pitchFamily="34" charset="0"/>
              </a:rPr>
              <a:t>Zagadnienie nr 4.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Przepisy korespondencji radiowej SZ RP.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1600200" y="990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524000" y="6324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344" name="Rectangle 9">
            <a:extLst>
              <a:ext uri="{FF2B5EF4-FFF2-40B4-BE49-F238E27FC236}">
                <a16:creationId xmlns:a16="http://schemas.microsoft.com/office/drawing/2014/main" id="{3DC44A2E-ED8E-42E7-8C88-2E15A5997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65325"/>
            <a:ext cx="88201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latin typeface="Arial" charset="0"/>
              </a:rPr>
              <a:t> Ze względu na formę wiadomości dzielą się na: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pl-PL" dirty="0">
                <a:latin typeface="Arial" charset="0"/>
              </a:rPr>
              <a:t>sygnały i komendy (głosowe, sformatowany tekst);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pl-PL" dirty="0">
                <a:latin typeface="Arial" charset="0"/>
              </a:rPr>
              <a:t>wiadomości elektroniczne (e-mail);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pl-PL" dirty="0">
                <a:latin typeface="Arial" charset="0"/>
              </a:rPr>
              <a:t>sformatowane wiadomości tekstowe przygotowywane z wykorzystaniem aplikacji ACP127;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pl-PL" dirty="0">
                <a:latin typeface="Arial" charset="0"/>
              </a:rPr>
              <a:t>sformatowane wiadomości tekstowe przygotowywane w edytorze ADatP-3 (dokumenty sprawozdawcze lub rozkazodawcze np., OWNSITREP, ENSITREP, ACO, ATO);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pl-PL" dirty="0">
                <a:latin typeface="Arial" charset="0"/>
              </a:rPr>
              <a:t>niesformatowane wiadomości tekstowe (chat, </a:t>
            </a:r>
            <a:r>
              <a:rPr lang="pl-PL" dirty="0" err="1">
                <a:latin typeface="Arial" charset="0"/>
              </a:rPr>
              <a:t>hyperterminal</a:t>
            </a:r>
            <a:r>
              <a:rPr lang="pl-PL" dirty="0">
                <a:latin typeface="Arial" charset="0"/>
              </a:rPr>
              <a:t>);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pl-PL" dirty="0">
                <a:latin typeface="Arial" charset="0"/>
              </a:rPr>
              <a:t>wiadomości     wykorzystujące     cyfrowe     formaty     danych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pl-PL" dirty="0">
                <a:latin typeface="Arial" charset="0"/>
              </a:rPr>
              <a:t>(np. OTHGOLD, ASTERIX, MIP, </a:t>
            </a:r>
            <a:r>
              <a:rPr lang="pl-PL" dirty="0" err="1">
                <a:latin typeface="Arial" charset="0"/>
              </a:rPr>
              <a:t>J-Series</a:t>
            </a:r>
            <a:r>
              <a:rPr lang="pl-PL" dirty="0">
                <a:latin typeface="Arial" charset="0"/>
              </a:rPr>
              <a:t> </a:t>
            </a:r>
            <a:r>
              <a:rPr lang="pl-PL" dirty="0" err="1">
                <a:latin typeface="Arial" charset="0"/>
              </a:rPr>
              <a:t>Family</a:t>
            </a:r>
            <a:r>
              <a:rPr lang="pl-PL" dirty="0">
                <a:latin typeface="Arial" charset="0"/>
              </a:rPr>
              <a:t>, SADL, VMF, RX data </a:t>
            </a:r>
            <a:r>
              <a:rPr lang="pl-PL" dirty="0" err="1">
                <a:latin typeface="Arial" charset="0"/>
              </a:rPr>
              <a:t>stream</a:t>
            </a:r>
            <a:r>
              <a:rPr lang="pl-PL" dirty="0">
                <a:latin typeface="Arial" charset="0"/>
              </a:rPr>
              <a:t>);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pl-PL" dirty="0">
                <a:latin typeface="Arial" charset="0"/>
              </a:rPr>
              <a:t>krótkie wiadomości tekstowe (np. SMS, AMD);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pl-PL" dirty="0">
                <a:latin typeface="Arial" charset="0"/>
              </a:rPr>
              <a:t>faksy;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pl-PL" dirty="0">
                <a:latin typeface="Arial" charset="0"/>
              </a:rPr>
              <a:t>strumienie audio i wideo;</a:t>
            </a:r>
            <a:br>
              <a:rPr lang="pl-PL" dirty="0">
                <a:latin typeface="Arial" charset="0"/>
              </a:rPr>
            </a:br>
            <a:r>
              <a:rPr lang="pl-PL" dirty="0" err="1">
                <a:latin typeface="Arial" charset="0"/>
              </a:rPr>
              <a:t>szyfrotelegramy</a:t>
            </a:r>
            <a:r>
              <a:rPr lang="pl-PL" dirty="0">
                <a:latin typeface="Arial" charset="0"/>
              </a:rPr>
              <a:t>.</a:t>
            </a:r>
          </a:p>
        </p:txBody>
      </p:sp>
      <p:sp>
        <p:nvSpPr>
          <p:cNvPr id="62469" name="Rectangle 7"/>
          <p:cNvSpPr>
            <a:spLocks noChangeArrowheads="1"/>
          </p:cNvSpPr>
          <p:nvPr/>
        </p:nvSpPr>
        <p:spPr bwMode="auto">
          <a:xfrm>
            <a:off x="3635375" y="6381750"/>
            <a:ext cx="2468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Użytkowanie Sprzętu </a:t>
            </a:r>
          </a:p>
        </p:txBody>
      </p:sp>
      <p:sp>
        <p:nvSpPr>
          <p:cNvPr id="62470" name="Rectangle 8"/>
          <p:cNvSpPr>
            <a:spLocks noChangeArrowheads="1"/>
          </p:cNvSpPr>
          <p:nvPr/>
        </p:nvSpPr>
        <p:spPr bwMode="auto">
          <a:xfrm>
            <a:off x="395288" y="1125538"/>
            <a:ext cx="82089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 b="1">
                <a:latin typeface="Arial" panose="020B0604020202020204" pitchFamily="34" charset="0"/>
              </a:rPr>
              <a:t>ZASADY PRZYGOTOWANIA WIADOMOŚCI</a:t>
            </a:r>
            <a:endParaRPr lang="pl-PL" altLang="pl-PL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 </a:t>
            </a:r>
            <a:r>
              <a:rPr lang="pl-PL" altLang="pl-PL" sz="1800" b="1">
                <a:latin typeface="Arial" panose="020B0604020202020204" pitchFamily="34" charset="0"/>
              </a:rPr>
              <a:t>RODZAJE WIADOMOŚCI</a:t>
            </a:r>
            <a:endParaRPr lang="pl-PL" altLang="pl-PL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1600200" y="990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524000" y="6324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344" name="Rectangle 9">
            <a:extLst>
              <a:ext uri="{FF2B5EF4-FFF2-40B4-BE49-F238E27FC236}">
                <a16:creationId xmlns:a16="http://schemas.microsoft.com/office/drawing/2014/main" id="{17CB27E2-799B-4462-AA55-F38C9BCAC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62188"/>
            <a:ext cx="882015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latin typeface="Arial" charset="0"/>
              </a:rPr>
              <a:t>Wiadomość powinna zawierać jedynie niezbędne informacje, tj.: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pl-PL" sz="2000" dirty="0">
                <a:latin typeface="Arial" charset="0"/>
              </a:rPr>
              <a:t>adres nadawcy wiadomości;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pl-PL" sz="2000" dirty="0">
                <a:latin typeface="Arial" charset="0"/>
              </a:rPr>
              <a:t>adres odbiorcy (do wykonania, do wiadomości);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pl-PL" sz="2000" dirty="0">
                <a:latin typeface="Arial" charset="0"/>
              </a:rPr>
              <a:t>klauzulę;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pl-PL" sz="2000" dirty="0">
                <a:latin typeface="Arial" charset="0"/>
              </a:rPr>
              <a:t>kategorię pilności;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pl-PL" sz="2000" dirty="0">
                <a:latin typeface="Arial" charset="0"/>
              </a:rPr>
              <a:t>temat wiadomości (w przypadku wiadomości elektronicznej);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pl-PL" sz="2000" dirty="0">
                <a:latin typeface="Arial" charset="0"/>
              </a:rPr>
              <a:t>tekst - powinien charakteryzować się zwięzłością i jasnością;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pl-PL" sz="2000" dirty="0">
                <a:latin typeface="Arial" charset="0"/>
              </a:rPr>
              <a:t>podpis;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pl-PL" sz="2000" dirty="0">
                <a:latin typeface="Arial" charset="0"/>
              </a:rPr>
              <a:t>datę, godzinę (w przypadku niektórych aplikacji wykorzystywanych do komunikacji jest generowana automatycznie po ich odpowiednim skonfigurowaniu).</a:t>
            </a:r>
          </a:p>
        </p:txBody>
      </p:sp>
      <p:sp>
        <p:nvSpPr>
          <p:cNvPr id="63493" name="Rectangle 7"/>
          <p:cNvSpPr>
            <a:spLocks noChangeArrowheads="1"/>
          </p:cNvSpPr>
          <p:nvPr/>
        </p:nvSpPr>
        <p:spPr bwMode="auto">
          <a:xfrm>
            <a:off x="3635375" y="6381750"/>
            <a:ext cx="2468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Użytkowanie Sprzętu </a:t>
            </a:r>
          </a:p>
        </p:txBody>
      </p:sp>
      <p:sp>
        <p:nvSpPr>
          <p:cNvPr id="63494" name="Rectangle 8"/>
          <p:cNvSpPr>
            <a:spLocks noChangeArrowheads="1"/>
          </p:cNvSpPr>
          <p:nvPr/>
        </p:nvSpPr>
        <p:spPr bwMode="auto">
          <a:xfrm>
            <a:off x="395288" y="1125538"/>
            <a:ext cx="82089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 b="1">
                <a:latin typeface="Arial" panose="020B0604020202020204" pitchFamily="34" charset="0"/>
              </a:rPr>
              <a:t>ZASADY PRZYGOTOWANIA WIADOMOŚCI</a:t>
            </a:r>
            <a:endParaRPr lang="pl-PL" altLang="pl-PL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 </a:t>
            </a:r>
            <a:r>
              <a:rPr lang="pl-PL" altLang="pl-PL" sz="1800" b="1">
                <a:latin typeface="Arial" panose="020B0604020202020204" pitchFamily="34" charset="0"/>
              </a:rPr>
              <a:t>OPRACOWANIE WIADOMOŚCI</a:t>
            </a:r>
            <a:endParaRPr lang="pl-PL" altLang="pl-PL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1600200" y="990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524000" y="6324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344" name="Rectangle 9">
            <a:extLst>
              <a:ext uri="{FF2B5EF4-FFF2-40B4-BE49-F238E27FC236}">
                <a16:creationId xmlns:a16="http://schemas.microsoft.com/office/drawing/2014/main" id="{D4947F99-6BF3-4105-9D09-3CB45B61B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68575"/>
            <a:ext cx="882015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latin typeface="Arial" charset="0"/>
              </a:rPr>
              <a:t>Autor wiadomości odpowiedzialny jest za: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pl-PL" sz="2000" dirty="0">
                <a:latin typeface="Arial" charset="0"/>
              </a:rPr>
              <a:t>określenie adresata;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pl-PL" sz="2000" dirty="0">
                <a:latin typeface="Arial" charset="0"/>
              </a:rPr>
              <a:t>określenie klauzuli tajności;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pl-PL" sz="2000" dirty="0">
                <a:latin typeface="Arial" charset="0"/>
              </a:rPr>
              <a:t>określenie kategorii pilności;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pl-PL" sz="2000" dirty="0">
                <a:latin typeface="Arial" charset="0"/>
              </a:rPr>
              <a:t>dopilnowanie, aby informacja była podpisana przez osobę upoważnioną do nadania wiadomości;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pl-PL" sz="2000" dirty="0">
                <a:latin typeface="Arial" charset="0"/>
              </a:rPr>
              <a:t>skierowanie wiadomości do właściwej komórki, zajmującej się przekazywaniem wiadomości lub przesłanie jej samodzielnie w systemie teleinformatycznym.</a:t>
            </a:r>
          </a:p>
        </p:txBody>
      </p:sp>
      <p:sp>
        <p:nvSpPr>
          <p:cNvPr id="64517" name="Rectangle 7"/>
          <p:cNvSpPr>
            <a:spLocks noChangeArrowheads="1"/>
          </p:cNvSpPr>
          <p:nvPr/>
        </p:nvSpPr>
        <p:spPr bwMode="auto">
          <a:xfrm>
            <a:off x="3635375" y="6381750"/>
            <a:ext cx="2468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Użytkowanie Sprzętu </a:t>
            </a:r>
          </a:p>
        </p:txBody>
      </p:sp>
      <p:sp>
        <p:nvSpPr>
          <p:cNvPr id="64518" name="Rectangle 8"/>
          <p:cNvSpPr>
            <a:spLocks noChangeArrowheads="1"/>
          </p:cNvSpPr>
          <p:nvPr/>
        </p:nvSpPr>
        <p:spPr bwMode="auto">
          <a:xfrm>
            <a:off x="395288" y="1125538"/>
            <a:ext cx="82089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 b="1">
                <a:latin typeface="Arial" panose="020B0604020202020204" pitchFamily="34" charset="0"/>
              </a:rPr>
              <a:t>ZASADY PRZYGOTOWANIA WIADOMOŚCI</a:t>
            </a:r>
            <a:endParaRPr lang="pl-PL" altLang="pl-PL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 </a:t>
            </a:r>
            <a:r>
              <a:rPr lang="pl-PL" altLang="pl-PL" sz="1800" b="1">
                <a:latin typeface="Arial" panose="020B0604020202020204" pitchFamily="34" charset="0"/>
              </a:rPr>
              <a:t>ODPOWIEDZIALNOŚĆ</a:t>
            </a:r>
            <a:endParaRPr lang="pl-PL" altLang="pl-PL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1600200" y="990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524000" y="6324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344" name="Rectangle 9">
            <a:extLst>
              <a:ext uri="{FF2B5EF4-FFF2-40B4-BE49-F238E27FC236}">
                <a16:creationId xmlns:a16="http://schemas.microsoft.com/office/drawing/2014/main" id="{6D4EAE5E-5475-41A9-8B25-3D02A9F61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43113"/>
            <a:ext cx="8820150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latin typeface="Arial" charset="0"/>
              </a:rPr>
              <a:t>Wiadomości są klasyfikowane zawsze gdy ich treść tego wymaga,</a:t>
            </a:r>
            <a:br>
              <a:rPr lang="pl-PL" sz="2000" dirty="0">
                <a:latin typeface="Arial" charset="0"/>
              </a:rPr>
            </a:br>
            <a:r>
              <a:rPr lang="pl-PL" sz="2000" dirty="0">
                <a:latin typeface="Arial" charset="0"/>
              </a:rPr>
              <a:t>zgodnie z obowiązującymi przepisami o ochronie informacji niejawnej</a:t>
            </a:r>
            <a:br>
              <a:rPr lang="pl-PL" sz="2000" dirty="0">
                <a:latin typeface="Arial" charset="0"/>
              </a:rPr>
            </a:br>
            <a:r>
              <a:rPr lang="pl-PL" sz="2000" dirty="0">
                <a:latin typeface="Arial" charset="0"/>
              </a:rPr>
              <a:t>w Polsce jako: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pl-PL" sz="2000" dirty="0">
                <a:latin typeface="Arial" charset="0"/>
              </a:rPr>
              <a:t>1) ŚCIŚLE TAJNE, COSMIC TOP SECRET, TRES SECRET UE/EU TOP SECRET;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pl-PL" sz="2000" dirty="0">
                <a:latin typeface="Arial" charset="0"/>
              </a:rPr>
              <a:t>TAJNE, NATO SECRET, </a:t>
            </a:r>
            <a:r>
              <a:rPr lang="pl-PL" sz="2000" dirty="0" err="1">
                <a:latin typeface="Arial" charset="0"/>
              </a:rPr>
              <a:t>SECRET</a:t>
            </a:r>
            <a:r>
              <a:rPr lang="pl-PL" sz="2000" dirty="0">
                <a:latin typeface="Arial" charset="0"/>
              </a:rPr>
              <a:t> UE/EU SECRET;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pl-PL" sz="2000" dirty="0">
                <a:latin typeface="Arial" charset="0"/>
              </a:rPr>
              <a:t>POUFNE, NATO   CONFIDENTIAL,   CONFIDENTIEL   UE/EU CONFIDENTIAL;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pl-PL" sz="2000" dirty="0">
                <a:latin typeface="Arial" charset="0"/>
              </a:rPr>
              <a:t>ZASTRZEŻONE,    NATO   RESTRICTED,    RESTREINT   UE/EU RESTRICTED.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latin typeface="Arial" charset="0"/>
              </a:rPr>
              <a:t> Jeżeli dostarczona wiadomość nie posiada oznaczonej klauzuli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latin typeface="Arial" charset="0"/>
              </a:rPr>
              <a:t>tajności, to znaczy że jest JAWNA (NATO UNCLASSIFIED, UE UNCLASSIFIED/EU UNCLASSIFIED).</a:t>
            </a:r>
          </a:p>
        </p:txBody>
      </p:sp>
      <p:sp>
        <p:nvSpPr>
          <p:cNvPr id="65541" name="Rectangle 7"/>
          <p:cNvSpPr>
            <a:spLocks noChangeArrowheads="1"/>
          </p:cNvSpPr>
          <p:nvPr/>
        </p:nvSpPr>
        <p:spPr bwMode="auto">
          <a:xfrm>
            <a:off x="3635375" y="6381750"/>
            <a:ext cx="2468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Użytkowanie Sprzętu </a:t>
            </a:r>
          </a:p>
        </p:txBody>
      </p:sp>
      <p:sp>
        <p:nvSpPr>
          <p:cNvPr id="65542" name="Rectangle 8"/>
          <p:cNvSpPr>
            <a:spLocks noChangeArrowheads="1"/>
          </p:cNvSpPr>
          <p:nvPr/>
        </p:nvSpPr>
        <p:spPr bwMode="auto">
          <a:xfrm>
            <a:off x="395288" y="1125538"/>
            <a:ext cx="82089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 b="1">
                <a:latin typeface="Arial" panose="020B0604020202020204" pitchFamily="34" charset="0"/>
              </a:rPr>
              <a:t>ZASADY PRZYGOTOWANIA WIADOMOŚCI</a:t>
            </a:r>
            <a:endParaRPr lang="pl-PL" altLang="pl-PL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 </a:t>
            </a:r>
            <a:r>
              <a:rPr lang="pl-PL" altLang="pl-PL" sz="1800" b="1">
                <a:latin typeface="Arial" panose="020B0604020202020204" pitchFamily="34" charset="0"/>
              </a:rPr>
              <a:t>OKREŚLANIE KLAUZULI</a:t>
            </a:r>
            <a:endParaRPr lang="pl-PL" altLang="pl-PL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1600200" y="990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1524000" y="6324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1268" name="Rectangle 8"/>
          <p:cNvSpPr>
            <a:spLocks noChangeArrowheads="1"/>
          </p:cNvSpPr>
          <p:nvPr/>
        </p:nvSpPr>
        <p:spPr bwMode="auto">
          <a:xfrm>
            <a:off x="33338" y="1570038"/>
            <a:ext cx="9110662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 b="1">
                <a:latin typeface="Arial" panose="020B0604020202020204" pitchFamily="34" charset="0"/>
              </a:rPr>
              <a:t>PODSTAWOWE POJĘCIA ZWIĄZANE Z ŁĄCZNOŚCIĄ RADIOWĄ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b="1">
                <a:latin typeface="Arial" panose="020B0604020202020204" pitchFamily="34" charset="0"/>
              </a:rPr>
              <a:t>Źródło (nadawca) wiadomości </a:t>
            </a:r>
            <a:r>
              <a:rPr lang="pl-PL" altLang="pl-PL">
                <a:latin typeface="Arial" panose="020B0604020202020204" pitchFamily="34" charset="0"/>
              </a:rPr>
              <a:t>- człowiek lub urządzenie posiadające istotną wiedzę o stanie otaczającego go środowiska opisujący ją w formie wiadomości, wpływającej na świadomość operacyjną odbiorcy.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b="1">
                <a:latin typeface="Arial" panose="020B0604020202020204" pitchFamily="34" charset="0"/>
              </a:rPr>
              <a:t>Odbiorca wiadomości </a:t>
            </a:r>
            <a:r>
              <a:rPr lang="pl-PL" altLang="pl-PL">
                <a:latin typeface="Arial" panose="020B0604020202020204" pitchFamily="34" charset="0"/>
              </a:rPr>
              <a:t>- człowiek lub urządzenie, który otrzymując wiadomość posiada umiejętność dalszego jej wykorzystania w procesie budowania świadomości operacyjnej.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b="1">
                <a:latin typeface="Arial" panose="020B0604020202020204" pitchFamily="34" charset="0"/>
              </a:rPr>
              <a:t>Kanał radiowy </a:t>
            </a:r>
            <a:r>
              <a:rPr lang="pl-PL" altLang="pl-PL">
                <a:latin typeface="Arial" panose="020B0604020202020204" pitchFamily="34" charset="0"/>
              </a:rPr>
              <a:t>- fizyczne medium łączące nadajnik z odbiornikiem, określane za pomocą wartości częstotliwości nośnej (pojedynczej lub zbioru częstotliwości zawartego w określonym paśmie), szerokości pasma transmisyjnego, rodzaju emisji radiowej.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24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24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2400" b="1">
              <a:latin typeface="Arial" panose="020B0604020202020204" pitchFamily="34" charset="0"/>
            </a:endParaRP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3635375" y="6381750"/>
            <a:ext cx="2468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Użytkowanie Sprzętu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1600200" y="990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524000" y="6324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6564" name="Rectangle 9"/>
          <p:cNvSpPr>
            <a:spLocks noChangeArrowheads="1"/>
          </p:cNvSpPr>
          <p:nvPr/>
        </p:nvSpPr>
        <p:spPr bwMode="auto">
          <a:xfrm>
            <a:off x="0" y="2917825"/>
            <a:ext cx="8820150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b="1">
                <a:latin typeface="Arial" panose="020B0604020202020204" pitchFamily="34" charset="0"/>
              </a:rPr>
              <a:t>Zabrania się przekazywania (przesyłania) informacji niejawnych</a:t>
            </a:r>
            <a:br>
              <a:rPr lang="pl-PL" altLang="pl-PL" b="1">
                <a:latin typeface="Arial" panose="020B0604020202020204" pitchFamily="34" charset="0"/>
              </a:rPr>
            </a:br>
            <a:r>
              <a:rPr lang="pl-PL" altLang="pl-PL" b="1">
                <a:latin typeface="Arial" panose="020B0604020202020204" pitchFamily="34" charset="0"/>
              </a:rPr>
              <a:t>w postaci niezaszyfrowanej w systemach radiowych, które</a:t>
            </a:r>
            <a:br>
              <a:rPr lang="pl-PL" altLang="pl-PL" b="1">
                <a:latin typeface="Arial" panose="020B0604020202020204" pitchFamily="34" charset="0"/>
              </a:rPr>
            </a:br>
            <a:r>
              <a:rPr lang="pl-PL" altLang="pl-PL" b="1">
                <a:latin typeface="Arial" panose="020B0604020202020204" pitchFamily="34" charset="0"/>
              </a:rPr>
              <a:t>nie posiadają certyfikowanej ochrony kryptograficznej</a:t>
            </a:r>
            <a:br>
              <a:rPr lang="pl-PL" altLang="pl-PL" b="1">
                <a:latin typeface="Arial" panose="020B0604020202020204" pitchFamily="34" charset="0"/>
              </a:rPr>
            </a:br>
            <a:r>
              <a:rPr lang="pl-PL" altLang="pl-PL" b="1">
                <a:latin typeface="Arial" panose="020B0604020202020204" pitchFamily="34" charset="0"/>
              </a:rPr>
              <a:t>pozwalającej na przechowywanie i przetwarzanie informacji</a:t>
            </a:r>
            <a:br>
              <a:rPr lang="pl-PL" altLang="pl-PL" b="1">
                <a:latin typeface="Arial" panose="020B0604020202020204" pitchFamily="34" charset="0"/>
              </a:rPr>
            </a:br>
            <a:r>
              <a:rPr lang="pl-PL" altLang="pl-PL" b="1">
                <a:latin typeface="Arial" panose="020B0604020202020204" pitchFamily="34" charset="0"/>
              </a:rPr>
              <a:t>niejawnych o odpowiedniej klauzuli.</a:t>
            </a:r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66565" name="Rectangle 7"/>
          <p:cNvSpPr>
            <a:spLocks noChangeArrowheads="1"/>
          </p:cNvSpPr>
          <p:nvPr/>
        </p:nvSpPr>
        <p:spPr bwMode="auto">
          <a:xfrm>
            <a:off x="3635375" y="6381750"/>
            <a:ext cx="2468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Użytkowanie Sprzętu </a:t>
            </a:r>
          </a:p>
        </p:txBody>
      </p:sp>
      <p:sp>
        <p:nvSpPr>
          <p:cNvPr id="66566" name="Rectangle 8"/>
          <p:cNvSpPr>
            <a:spLocks noChangeArrowheads="1"/>
          </p:cNvSpPr>
          <p:nvPr/>
        </p:nvSpPr>
        <p:spPr bwMode="auto">
          <a:xfrm>
            <a:off x="395288" y="1125538"/>
            <a:ext cx="82089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 b="1">
                <a:latin typeface="Arial" panose="020B0604020202020204" pitchFamily="34" charset="0"/>
              </a:rPr>
              <a:t>ZASADY PRZYGOTOWANIA WIADOMOŚCI</a:t>
            </a:r>
            <a:endParaRPr lang="pl-PL" altLang="pl-PL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 </a:t>
            </a:r>
            <a:r>
              <a:rPr lang="pl-PL" altLang="pl-PL" sz="1800" b="1">
                <a:latin typeface="Arial" panose="020B0604020202020204" pitchFamily="34" charset="0"/>
              </a:rPr>
              <a:t>OKREŚLANIE KLAUZULI</a:t>
            </a:r>
            <a:endParaRPr lang="pl-PL" altLang="pl-PL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1600200" y="990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524000" y="6324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344" name="Rectangle 9">
            <a:extLst>
              <a:ext uri="{FF2B5EF4-FFF2-40B4-BE49-F238E27FC236}">
                <a16:creationId xmlns:a16="http://schemas.microsoft.com/office/drawing/2014/main" id="{EF5750C6-A7B7-47B1-9C9D-A3D8D4EBC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43113"/>
            <a:ext cx="8820150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latin typeface="Arial" charset="0"/>
              </a:rPr>
              <a:t>W korespondencji radiowej należy stosować następujące kategorie pilności:</a:t>
            </a:r>
            <a:endParaRPr lang="pl-PL" sz="2000" dirty="0">
              <a:latin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pl-PL" sz="2000" dirty="0">
                <a:latin typeface="Arial" charset="0"/>
              </a:rPr>
              <a:t> </a:t>
            </a:r>
            <a:r>
              <a:rPr lang="pl-PL" sz="2000" b="1" dirty="0">
                <a:latin typeface="Arial" charset="0"/>
              </a:rPr>
              <a:t>BŁYSKAWICZNA (FLASH - kod Z) </a:t>
            </a:r>
            <a:r>
              <a:rPr lang="pl-PL" sz="2000" dirty="0">
                <a:latin typeface="Arial" charset="0"/>
              </a:rPr>
              <a:t>- wiadomości o początkowym kontakcie z przeciwnikiem, komunikaty bojowe, wiadomości te powinny być zwięzłe, krótkie, najlepiej w formie ustalonych sygnałów;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pl-PL" sz="2000" b="1" dirty="0">
                <a:latin typeface="Arial" charset="0"/>
              </a:rPr>
              <a:t>NATYCHMIASTOWA (IMMEDIATE - kod O) </a:t>
            </a:r>
            <a:r>
              <a:rPr lang="pl-PL" sz="2000" dirty="0">
                <a:latin typeface="Arial" charset="0"/>
              </a:rPr>
              <a:t>- wiadomości dotyczące sytuacji, które mają istotne znaczenie dla bezpieczeństwa wojsk własnych;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pl-PL" sz="2000" b="1" dirty="0">
                <a:latin typeface="Arial" charset="0"/>
              </a:rPr>
              <a:t>PRIORYTETOWA (PRIORITY - kod P) </a:t>
            </a:r>
            <a:r>
              <a:rPr lang="pl-PL" sz="2000" dirty="0">
                <a:latin typeface="Arial" charset="0"/>
              </a:rPr>
              <a:t>- wiadomości dotyczące prowadzenia operacji (działań), ważnych spraw, dla których kategoria zwykła jest niewystarczająca;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pl-PL" sz="2000" b="1" dirty="0">
                <a:latin typeface="Arial" charset="0"/>
              </a:rPr>
              <a:t>ZWYKŁA (ROUTINE - kod R) </a:t>
            </a:r>
            <a:r>
              <a:rPr lang="pl-PL" sz="2000" dirty="0">
                <a:latin typeface="Arial" charset="0"/>
              </a:rPr>
              <a:t>- wiadomości, których treść nie jest</a:t>
            </a:r>
            <a:br>
              <a:rPr lang="pl-PL" sz="2000" dirty="0">
                <a:latin typeface="Arial" charset="0"/>
              </a:rPr>
            </a:br>
            <a:r>
              <a:rPr lang="pl-PL" sz="2000" dirty="0">
                <a:latin typeface="Arial" charset="0"/>
              </a:rPr>
              <a:t>wystarczająco pilna, ani ważna.</a:t>
            </a:r>
          </a:p>
        </p:txBody>
      </p:sp>
      <p:sp>
        <p:nvSpPr>
          <p:cNvPr id="67589" name="Rectangle 7"/>
          <p:cNvSpPr>
            <a:spLocks noChangeArrowheads="1"/>
          </p:cNvSpPr>
          <p:nvPr/>
        </p:nvSpPr>
        <p:spPr bwMode="auto">
          <a:xfrm>
            <a:off x="3635375" y="6381750"/>
            <a:ext cx="2468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Użytkowanie Sprzętu </a:t>
            </a:r>
          </a:p>
        </p:txBody>
      </p:sp>
      <p:sp>
        <p:nvSpPr>
          <p:cNvPr id="67590" name="Rectangle 8"/>
          <p:cNvSpPr>
            <a:spLocks noChangeArrowheads="1"/>
          </p:cNvSpPr>
          <p:nvPr/>
        </p:nvSpPr>
        <p:spPr bwMode="auto">
          <a:xfrm>
            <a:off x="395288" y="1125538"/>
            <a:ext cx="82089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 b="1">
                <a:latin typeface="Arial" panose="020B0604020202020204" pitchFamily="34" charset="0"/>
              </a:rPr>
              <a:t>ZASADY PRZYGOTOWANIA WIADOMOŚCI</a:t>
            </a:r>
            <a:endParaRPr lang="pl-PL" altLang="pl-PL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 </a:t>
            </a:r>
            <a:r>
              <a:rPr lang="pl-PL" altLang="pl-PL" sz="1800" b="1">
                <a:latin typeface="Arial" panose="020B0604020202020204" pitchFamily="34" charset="0"/>
              </a:rPr>
              <a:t>OKREŚLANIE KATEGORII PILNOŚCI</a:t>
            </a:r>
            <a:endParaRPr lang="pl-PL" altLang="pl-PL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1600200" y="990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524000" y="6324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8612" name="Rectangle 9"/>
          <p:cNvSpPr>
            <a:spLocks noChangeArrowheads="1"/>
          </p:cNvSpPr>
          <p:nvPr/>
        </p:nvSpPr>
        <p:spPr bwMode="auto">
          <a:xfrm>
            <a:off x="0" y="2241550"/>
            <a:ext cx="9144000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>
                <a:latin typeface="Arial" panose="020B0604020202020204" pitchFamily="34" charset="0"/>
              </a:rPr>
              <a:t>W przypadku braku możliwości nadawania kategorii pilności: BŁYSKAWICZNA, NATYCHMIASTOWA, PRIORYTETOWA, ZWYKŁA (nie wszystkie aplikacje dają takie możliwości użytkownikowi) dopuszczalne jest rozróżnianie kategorii pilności z wykorzystaniem narzędzi dostarczonych w aplikacji, z wykorzystaniem której przygotowywana jest wiadomość (np. w przypadku klienta pocztowego wysoka ważność, niska ważność).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>
                <a:latin typeface="Arial" panose="020B0604020202020204" pitchFamily="34" charset="0"/>
              </a:rPr>
              <a:t>Odpowiedzialność za nadanie kategorii pilności wiadomości spoczywa na autorze.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>
                <a:latin typeface="Arial" panose="020B0604020202020204" pitchFamily="34" charset="0"/>
              </a:rPr>
              <a:t>Wiadomości adresowane do wielu odbiorców, mogą być różnie oznaczone w zależności od tego czy jest to wiadomość zlecająca określone działanie, czy też tylko do wiadomości adresata (adresat informowany). W związku z tym, wiadomości do wykonania mogą mieć wyższą kategorię pilności, a wiadomości „do informacji" niższą.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68613" name="Rectangle 7"/>
          <p:cNvSpPr>
            <a:spLocks noChangeArrowheads="1"/>
          </p:cNvSpPr>
          <p:nvPr/>
        </p:nvSpPr>
        <p:spPr bwMode="auto">
          <a:xfrm>
            <a:off x="3635375" y="6381750"/>
            <a:ext cx="2468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Użytkowanie Sprzętu </a:t>
            </a:r>
          </a:p>
        </p:txBody>
      </p:sp>
      <p:sp>
        <p:nvSpPr>
          <p:cNvPr id="68614" name="Rectangle 8"/>
          <p:cNvSpPr>
            <a:spLocks noChangeArrowheads="1"/>
          </p:cNvSpPr>
          <p:nvPr/>
        </p:nvSpPr>
        <p:spPr bwMode="auto">
          <a:xfrm>
            <a:off x="395288" y="1125538"/>
            <a:ext cx="82089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 b="1">
                <a:latin typeface="Arial" panose="020B0604020202020204" pitchFamily="34" charset="0"/>
              </a:rPr>
              <a:t>ZASADY PRZYGOTOWANIA WIADOMOŚCI</a:t>
            </a:r>
            <a:endParaRPr lang="pl-PL" altLang="pl-PL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 </a:t>
            </a:r>
            <a:r>
              <a:rPr lang="pl-PL" altLang="pl-PL" sz="1800" b="1">
                <a:latin typeface="Arial" panose="020B0604020202020204" pitchFamily="34" charset="0"/>
              </a:rPr>
              <a:t>OKREŚLANIE KATEGORII PILNOŚCI</a:t>
            </a:r>
            <a:endParaRPr lang="pl-PL" altLang="pl-PL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1600200" y="990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524000" y="6324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344" name="Rectangle 9">
            <a:extLst>
              <a:ext uri="{FF2B5EF4-FFF2-40B4-BE49-F238E27FC236}">
                <a16:creationId xmlns:a16="http://schemas.microsoft.com/office/drawing/2014/main" id="{C0762E07-59E4-4D3B-BDB8-D741FFCDE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700" y="2552700"/>
            <a:ext cx="882015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latin typeface="Arial" charset="0"/>
              </a:rPr>
              <a:t>W niektórych przypadkach wiadomość może posiadać podwójną kategorię pilności.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latin typeface="Arial" charset="0"/>
              </a:rPr>
              <a:t>Wiadomości o różnej kategorii pilności przekazuje się w następującej</a:t>
            </a:r>
            <a:br>
              <a:rPr lang="pl-PL" sz="2000" dirty="0">
                <a:latin typeface="Arial" charset="0"/>
              </a:rPr>
            </a:br>
            <a:r>
              <a:rPr lang="pl-PL" sz="2000" dirty="0">
                <a:latin typeface="Arial" charset="0"/>
              </a:rPr>
              <a:t>kolejności: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pl-PL" sz="2000" b="1" dirty="0">
                <a:latin typeface="Arial" charset="0"/>
              </a:rPr>
              <a:t>BŁYSKAWICZNA (FLASH - kod Z);</a:t>
            </a:r>
            <a:endParaRPr lang="pl-PL" sz="2000" dirty="0">
              <a:latin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pl-PL" sz="2000" b="1" dirty="0">
                <a:latin typeface="Arial" charset="0"/>
              </a:rPr>
              <a:t>NATYCHMIASTOWA (IMMEDIATE - kod O);</a:t>
            </a:r>
            <a:endParaRPr lang="pl-PL" sz="2000" dirty="0">
              <a:latin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pl-PL" sz="2000" b="1" dirty="0">
                <a:latin typeface="Arial" charset="0"/>
              </a:rPr>
              <a:t>PRIORYTETOWA (PRIORITY - kod P);</a:t>
            </a:r>
            <a:endParaRPr lang="pl-PL" sz="2000" dirty="0">
              <a:latin typeface="Arial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pl-PL" sz="2000" b="1" dirty="0">
                <a:latin typeface="Arial" charset="0"/>
              </a:rPr>
              <a:t>ZWYKŁA (ROUTINE - kod R).</a:t>
            </a:r>
            <a:endParaRPr lang="pl-PL" sz="2000" dirty="0">
              <a:latin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latin typeface="Arial" charset="0"/>
              </a:rPr>
              <a:t> 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000" dirty="0">
              <a:latin typeface="Arial" charset="0"/>
            </a:endParaRPr>
          </a:p>
        </p:txBody>
      </p:sp>
      <p:sp>
        <p:nvSpPr>
          <p:cNvPr id="69637" name="Rectangle 7"/>
          <p:cNvSpPr>
            <a:spLocks noChangeArrowheads="1"/>
          </p:cNvSpPr>
          <p:nvPr/>
        </p:nvSpPr>
        <p:spPr bwMode="auto">
          <a:xfrm>
            <a:off x="3635375" y="6381750"/>
            <a:ext cx="2468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Użytkowanie Sprzętu </a:t>
            </a:r>
          </a:p>
        </p:txBody>
      </p:sp>
      <p:sp>
        <p:nvSpPr>
          <p:cNvPr id="69638" name="Rectangle 8"/>
          <p:cNvSpPr>
            <a:spLocks noChangeArrowheads="1"/>
          </p:cNvSpPr>
          <p:nvPr/>
        </p:nvSpPr>
        <p:spPr bwMode="auto">
          <a:xfrm>
            <a:off x="395288" y="1125538"/>
            <a:ext cx="82089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 b="1">
                <a:latin typeface="Arial" panose="020B0604020202020204" pitchFamily="34" charset="0"/>
              </a:rPr>
              <a:t>ZASADY PRZYGOTOWANIA WIADOMOŚCI</a:t>
            </a:r>
            <a:endParaRPr lang="pl-PL" altLang="pl-PL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 </a:t>
            </a:r>
            <a:r>
              <a:rPr lang="pl-PL" altLang="pl-PL" sz="1800" b="1">
                <a:latin typeface="Arial" panose="020B0604020202020204" pitchFamily="34" charset="0"/>
              </a:rPr>
              <a:t>OKREŚLANIE KATEGORII PILNOŚCI</a:t>
            </a:r>
            <a:endParaRPr lang="pl-PL" altLang="pl-PL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1600200" y="990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524000" y="6324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0660" name="Rectangle 9"/>
          <p:cNvSpPr>
            <a:spLocks noChangeArrowheads="1"/>
          </p:cNvSpPr>
          <p:nvPr/>
        </p:nvSpPr>
        <p:spPr bwMode="auto">
          <a:xfrm>
            <a:off x="0" y="2009775"/>
            <a:ext cx="8820150" cy="471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>
                <a:latin typeface="Arial" panose="020B0604020202020204" pitchFamily="34" charset="0"/>
              </a:rPr>
              <a:t>Tekst powinien charakteryzować się zwięzłością. W celu uniknięcia błędnej interpretacji i dodatkowych objaśnień, wiadomość powinna mieć jednoznaczne znaczenie bez niejasności. Wszystkie zbędne wyrazy powinny być wyeliminowane.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b="1">
                <a:latin typeface="Arial" panose="020B0604020202020204" pitchFamily="34" charset="0"/>
              </a:rPr>
              <a:t>W przypadku konieczności załączenia dokumentów tekstowych, zaleca się stosowanie plików z rozszerzeniem *.txt, z uwagi na najmniejszy narzut informacji dodatkowych (formatowanie,</a:t>
            </a:r>
            <a:endParaRPr lang="pl-PL" altLang="pl-PL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b="1">
                <a:latin typeface="Arial" panose="020B0604020202020204" pitchFamily="34" charset="0"/>
              </a:rPr>
              <a:t>itp.).</a:t>
            </a:r>
            <a:endParaRPr lang="pl-PL" altLang="pl-PL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b="1">
                <a:latin typeface="Arial" panose="020B0604020202020204" pitchFamily="34" charset="0"/>
              </a:rPr>
              <a:t>W przypadku konieczności załączenia dokumentów graficznych, zaleca się stosowanie plików z rozszerzeniem *.gif, *.png, z uwagi na wysoki stopień kompresji.</a:t>
            </a:r>
            <a:endParaRPr lang="pl-PL" altLang="pl-PL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>
                <a:latin typeface="Arial" panose="020B0604020202020204" pitchFamily="34" charset="0"/>
              </a:rPr>
              <a:t>Datę przedstawia się w postaci dwóch cyfr (dzień miesiąca), następnie trzy pierwsze litery z nazwy miesiąca, na końcu, jeżeli jest to konieczne dwie cyfry oznaczające rok np.: 09WRZ13 (09SEP13)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70661" name="Rectangle 7"/>
          <p:cNvSpPr>
            <a:spLocks noChangeArrowheads="1"/>
          </p:cNvSpPr>
          <p:nvPr/>
        </p:nvSpPr>
        <p:spPr bwMode="auto">
          <a:xfrm>
            <a:off x="3635375" y="6381750"/>
            <a:ext cx="2468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Użytkowanie Sprzętu </a:t>
            </a:r>
          </a:p>
        </p:txBody>
      </p:sp>
      <p:sp>
        <p:nvSpPr>
          <p:cNvPr id="70662" name="Rectangle 8"/>
          <p:cNvSpPr>
            <a:spLocks noChangeArrowheads="1"/>
          </p:cNvSpPr>
          <p:nvPr/>
        </p:nvSpPr>
        <p:spPr bwMode="auto">
          <a:xfrm>
            <a:off x="395288" y="1125538"/>
            <a:ext cx="82089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 b="1">
                <a:latin typeface="Arial" panose="020B0604020202020204" pitchFamily="34" charset="0"/>
              </a:rPr>
              <a:t>ZASADY PRZYGOTOWANIA WIADOMOŚCI</a:t>
            </a:r>
            <a:endParaRPr lang="pl-PL" altLang="pl-PL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 </a:t>
            </a:r>
            <a:r>
              <a:rPr lang="pl-PL" altLang="pl-PL" sz="1800" b="1">
                <a:latin typeface="Arial" panose="020B0604020202020204" pitchFamily="34" charset="0"/>
              </a:rPr>
              <a:t>TREŚĆ WIADOMOŚCI</a:t>
            </a:r>
            <a:endParaRPr lang="pl-PL" altLang="pl-PL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1600200" y="990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524000" y="6324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1684" name="Rectangle 9"/>
          <p:cNvSpPr>
            <a:spLocks noChangeArrowheads="1"/>
          </p:cNvSpPr>
          <p:nvPr/>
        </p:nvSpPr>
        <p:spPr bwMode="auto">
          <a:xfrm>
            <a:off x="0" y="2894013"/>
            <a:ext cx="8482013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>
                <a:latin typeface="Arial" panose="020B0604020202020204" pitchFamily="34" charset="0"/>
              </a:rPr>
              <a:t>Datę przedstawia się w postaci dwóch cyfr (dzień miesiąca), następnie trzy pierwsze litery z nazwy miesiąca, na końcu, jeżeli jest to konieczne dwie cyfry oznaczające rok np.: 09WRZ13 (09SEP13);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>
                <a:latin typeface="Arial" panose="020B0604020202020204" pitchFamily="34" charset="0"/>
              </a:rPr>
              <a:t>Nocną datę opisujemy, jako dwie daty rozszerzone np. NOC29/30SIE, NOC31SIE/1WRZ13 </a:t>
            </a:r>
            <a:r>
              <a:rPr lang="pl-PL" altLang="pl-PL" b="1">
                <a:latin typeface="Arial" panose="020B0604020202020204" pitchFamily="34" charset="0"/>
              </a:rPr>
              <a:t>(NIGHT29/30SEP, NIGHT30SEP/1OCT13).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71685" name="Rectangle 7"/>
          <p:cNvSpPr>
            <a:spLocks noChangeArrowheads="1"/>
          </p:cNvSpPr>
          <p:nvPr/>
        </p:nvSpPr>
        <p:spPr bwMode="auto">
          <a:xfrm>
            <a:off x="3635375" y="6381750"/>
            <a:ext cx="2468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Użytkowanie Sprzętu </a:t>
            </a:r>
          </a:p>
        </p:txBody>
      </p:sp>
      <p:sp>
        <p:nvSpPr>
          <p:cNvPr id="71686" name="Rectangle 8"/>
          <p:cNvSpPr>
            <a:spLocks noChangeArrowheads="1"/>
          </p:cNvSpPr>
          <p:nvPr/>
        </p:nvSpPr>
        <p:spPr bwMode="auto">
          <a:xfrm>
            <a:off x="395288" y="1125538"/>
            <a:ext cx="82089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 b="1">
                <a:latin typeface="Arial" panose="020B0604020202020204" pitchFamily="34" charset="0"/>
              </a:rPr>
              <a:t>ZASADY PRZYGOTOWANIA WIADOMOŚCI</a:t>
            </a:r>
            <a:endParaRPr lang="pl-PL" altLang="pl-PL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 </a:t>
            </a:r>
            <a:r>
              <a:rPr lang="pl-PL" altLang="pl-PL" sz="1800" b="1">
                <a:latin typeface="Arial" panose="020B0604020202020204" pitchFamily="34" charset="0"/>
              </a:rPr>
              <a:t>TREŚĆ WIADOMOŚCI</a:t>
            </a:r>
            <a:endParaRPr lang="pl-PL" altLang="pl-PL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1600200" y="990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524000" y="6324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2708" name="Rectangle 9"/>
          <p:cNvSpPr>
            <a:spLocks noChangeArrowheads="1"/>
          </p:cNvSpPr>
          <p:nvPr/>
        </p:nvSpPr>
        <p:spPr bwMode="auto">
          <a:xfrm>
            <a:off x="0" y="2262188"/>
            <a:ext cx="9144000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>
                <a:latin typeface="Arial" panose="020B0604020202020204" pitchFamily="34" charset="0"/>
              </a:rPr>
              <a:t>Czas, jako informację wyraża się w postaci czterocyfrowej z literą oznaczającą strefę czasową. Dwie pierwsze cyfry oznaczają godzinę (zgodnie z oznaczeniem dwudziestoczterogodzinnym). Następne dwie cyfry wyrażają minuty po godzinie, np. 1535Z.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>
                <a:latin typeface="Arial" panose="020B0604020202020204" pitchFamily="34" charset="0"/>
              </a:rPr>
              <a:t>Datę i czas przedstawia się w postaci sześciocyfrowej wraz z literą oznaczającą strefę czasową. Dwie pierwsze cyfry oznaczają dzień miesiąca, dwie następne godzinę (w formie dwudziestoczterogodzinnej), trzecia para cyfr oznacza minuty po godzinie np. 061530Z.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>
                <a:latin typeface="Arial" panose="020B0604020202020204" pitchFamily="34" charset="0"/>
              </a:rPr>
              <a:t>Pełną datę i czas przedstawia się w postaci sześciocyfrowej wraz z literą oznaczającą strefę czasową oraz trzema pierwszymi literami z nazwy   miesiąca   oraz   dwoma   cyframi   oznaczającymi   rok,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>
                <a:latin typeface="Arial" panose="020B0604020202020204" pitchFamily="34" charset="0"/>
              </a:rPr>
              <a:t>np. 061530Z STY14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72709" name="Rectangle 7"/>
          <p:cNvSpPr>
            <a:spLocks noChangeArrowheads="1"/>
          </p:cNvSpPr>
          <p:nvPr/>
        </p:nvSpPr>
        <p:spPr bwMode="auto">
          <a:xfrm>
            <a:off x="3635375" y="6381750"/>
            <a:ext cx="2468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Użytkowanie Sprzętu </a:t>
            </a:r>
          </a:p>
        </p:txBody>
      </p:sp>
      <p:sp>
        <p:nvSpPr>
          <p:cNvPr id="72710" name="Rectangle 8"/>
          <p:cNvSpPr>
            <a:spLocks noChangeArrowheads="1"/>
          </p:cNvSpPr>
          <p:nvPr/>
        </p:nvSpPr>
        <p:spPr bwMode="auto">
          <a:xfrm>
            <a:off x="395288" y="1125538"/>
            <a:ext cx="82089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 b="1">
                <a:latin typeface="Arial" panose="020B0604020202020204" pitchFamily="34" charset="0"/>
              </a:rPr>
              <a:t>ZASADY PRZYGOTOWANIA WIADOMOŚCI</a:t>
            </a:r>
            <a:endParaRPr lang="pl-PL" altLang="pl-PL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 </a:t>
            </a:r>
            <a:r>
              <a:rPr lang="pl-PL" altLang="pl-PL" sz="1800" b="1">
                <a:latin typeface="Arial" panose="020B0604020202020204" pitchFamily="34" charset="0"/>
              </a:rPr>
              <a:t>TREŚĆ WIADOMOŚCI</a:t>
            </a:r>
            <a:endParaRPr lang="pl-PL" altLang="pl-PL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1600200" y="990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524000" y="6324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3732" name="Rectangle 9"/>
          <p:cNvSpPr>
            <a:spLocks noChangeArrowheads="1"/>
          </p:cNvSpPr>
          <p:nvPr/>
        </p:nvSpPr>
        <p:spPr bwMode="auto">
          <a:xfrm>
            <a:off x="0" y="2570163"/>
            <a:ext cx="91440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>
                <a:latin typeface="Arial" panose="020B0604020202020204" pitchFamily="34" charset="0"/>
              </a:rPr>
              <a:t>Nawiązanie łączności fonicznej jest realizowane w postaci wywołania i odpowiedzi na wywołanie oraz sprawdzenia jakości łączności (siły i czytelności sygnału).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>
                <a:latin typeface="Arial" panose="020B0604020202020204" pitchFamily="34" charset="0"/>
              </a:rPr>
              <a:t>W relacjach narodowych w łączności fonicznej do wywołania korespondenta wykorzystywane są kryptonimy środków radiowych.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>
                <a:latin typeface="Arial" panose="020B0604020202020204" pitchFamily="34" charset="0"/>
              </a:rPr>
              <a:t>Sygnały rozpoznawcze (wywoławcze) mogą być wykorzystywane do wywołania korespondenta w relacjach międzynarodowych oraz w lotniczej łączności fonicznej.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73733" name="Rectangle 7"/>
          <p:cNvSpPr>
            <a:spLocks noChangeArrowheads="1"/>
          </p:cNvSpPr>
          <p:nvPr/>
        </p:nvSpPr>
        <p:spPr bwMode="auto">
          <a:xfrm>
            <a:off x="3635375" y="6381750"/>
            <a:ext cx="2468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Użytkowanie Sprzętu </a:t>
            </a:r>
          </a:p>
        </p:txBody>
      </p:sp>
      <p:sp>
        <p:nvSpPr>
          <p:cNvPr id="73734" name="Rectangle 8"/>
          <p:cNvSpPr>
            <a:spLocks noChangeArrowheads="1"/>
          </p:cNvSpPr>
          <p:nvPr/>
        </p:nvSpPr>
        <p:spPr bwMode="auto">
          <a:xfrm>
            <a:off x="250825" y="1125538"/>
            <a:ext cx="86423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 b="1">
                <a:latin typeface="Arial" panose="020B0604020202020204" pitchFamily="34" charset="0"/>
              </a:rPr>
              <a:t>ZASADY PROWADZENIA KORESPONDENCJI RADIOWEJ</a:t>
            </a:r>
            <a:endParaRPr lang="pl-PL" altLang="pl-PL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 </a:t>
            </a:r>
            <a:r>
              <a:rPr lang="pl-PL" altLang="pl-PL" sz="1800" b="1">
                <a:latin typeface="Arial" panose="020B0604020202020204" pitchFamily="34" charset="0"/>
              </a:rPr>
              <a:t>NAWIĄZANIE ŁĄCZNOŚCI FONICZNEJ</a:t>
            </a:r>
            <a:endParaRPr lang="pl-PL" altLang="pl-PL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1600200" y="990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524000" y="6324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344" name="Rectangle 9">
            <a:extLst>
              <a:ext uri="{FF2B5EF4-FFF2-40B4-BE49-F238E27FC236}">
                <a16:creationId xmlns:a16="http://schemas.microsoft.com/office/drawing/2014/main" id="{720210BC-EBC3-4D1D-99D8-6BEB7D130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62213"/>
            <a:ext cx="914400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latin typeface="Arial" charset="0"/>
              </a:rPr>
              <a:t>Wyróżnia się kryptonimy: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pl-PL" dirty="0">
                <a:latin typeface="Arial" charset="0"/>
              </a:rPr>
              <a:t> </a:t>
            </a:r>
            <a:r>
              <a:rPr lang="pl-PL" u="sng" dirty="0">
                <a:latin typeface="Arial" charset="0"/>
              </a:rPr>
              <a:t>indywidualne</a:t>
            </a:r>
            <a:r>
              <a:rPr lang="pl-PL" dirty="0">
                <a:latin typeface="Arial" charset="0"/>
              </a:rPr>
              <a:t> - służące do wywołania konkretnego korespondenta;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pl-PL" u="sng" dirty="0">
                <a:latin typeface="Arial" charset="0"/>
              </a:rPr>
              <a:t>okólnikowe</a:t>
            </a:r>
            <a:r>
              <a:rPr lang="pl-PL" dirty="0">
                <a:latin typeface="Arial" charset="0"/>
              </a:rPr>
              <a:t> - służące do jednoczesnego wywołania wszystkich korespondentów sieci radiowej;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pl-PL" u="sng" dirty="0">
                <a:latin typeface="Arial" charset="0"/>
              </a:rPr>
              <a:t>stałe</a:t>
            </a:r>
            <a:r>
              <a:rPr lang="pl-PL" dirty="0">
                <a:latin typeface="Arial" charset="0"/>
              </a:rPr>
              <a:t> - umieszczone w tabeli danych radiowych;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pl-PL" u="sng" dirty="0">
                <a:latin typeface="Arial" charset="0"/>
              </a:rPr>
              <a:t>zmienne</a:t>
            </a:r>
            <a:r>
              <a:rPr lang="pl-PL" dirty="0">
                <a:latin typeface="Arial" charset="0"/>
              </a:rPr>
              <a:t> - nabierane na podstawie indeksów umieszczonych w tabeli danych radiowych, zmieniane wraz ze zmianą klucza do Tabeli Dyżurnego Radiotelefonisty-2014 (TDR-2014) codziennie: o godzinie 00:01 czasu lokalnego w przypadku systemu łączności radiowej obejmującego swym działaniem tylko jedną strefę czasową, o godzinie 00:01 ZULU w przypadku systemu łączności radiowej obejmującego swym działaniem więcej niż jedną strefę czasową;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pl-PL" dirty="0">
                <a:latin typeface="Arial" charset="0"/>
              </a:rPr>
              <a:t> </a:t>
            </a:r>
            <a:r>
              <a:rPr lang="pl-PL" u="sng" dirty="0">
                <a:latin typeface="Arial" charset="0"/>
              </a:rPr>
              <a:t>robocze</a:t>
            </a:r>
            <a:r>
              <a:rPr lang="pl-PL" dirty="0">
                <a:latin typeface="Arial" charset="0"/>
              </a:rPr>
              <a:t> - wykorzystywane do pracy na częstotliwości roboczej;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pl-PL" u="sng" dirty="0">
                <a:latin typeface="Arial" charset="0"/>
              </a:rPr>
              <a:t>zapasowe</a:t>
            </a:r>
            <a:r>
              <a:rPr lang="pl-PL" dirty="0">
                <a:latin typeface="Arial" charset="0"/>
              </a:rPr>
              <a:t>   -   wykorzystywane   do   pracy   na   częstotliwościach zapasowych.</a:t>
            </a:r>
          </a:p>
        </p:txBody>
      </p:sp>
      <p:sp>
        <p:nvSpPr>
          <p:cNvPr id="74757" name="Rectangle 7"/>
          <p:cNvSpPr>
            <a:spLocks noChangeArrowheads="1"/>
          </p:cNvSpPr>
          <p:nvPr/>
        </p:nvSpPr>
        <p:spPr bwMode="auto">
          <a:xfrm>
            <a:off x="3635375" y="6381750"/>
            <a:ext cx="2468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Użytkowanie Sprzętu </a:t>
            </a:r>
          </a:p>
        </p:txBody>
      </p:sp>
      <p:sp>
        <p:nvSpPr>
          <p:cNvPr id="74758" name="Rectangle 8"/>
          <p:cNvSpPr>
            <a:spLocks noChangeArrowheads="1"/>
          </p:cNvSpPr>
          <p:nvPr/>
        </p:nvSpPr>
        <p:spPr bwMode="auto">
          <a:xfrm>
            <a:off x="250825" y="1125538"/>
            <a:ext cx="86423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 b="1">
                <a:latin typeface="Arial" panose="020B0604020202020204" pitchFamily="34" charset="0"/>
              </a:rPr>
              <a:t>ZASADY PROWADZENIA KORESPONDENCJI RADIOWEJ</a:t>
            </a:r>
            <a:endParaRPr lang="pl-PL" altLang="pl-PL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 </a:t>
            </a:r>
            <a:r>
              <a:rPr lang="pl-PL" altLang="pl-PL" sz="1800" b="1">
                <a:latin typeface="Arial" panose="020B0604020202020204" pitchFamily="34" charset="0"/>
              </a:rPr>
              <a:t>NAWIĄZANIE ŁĄCZNOŚCI FONICZNEJ</a:t>
            </a:r>
            <a:endParaRPr lang="pl-PL" altLang="pl-PL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1600200" y="990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524000" y="6324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344" name="Rectangle 9">
            <a:extLst>
              <a:ext uri="{FF2B5EF4-FFF2-40B4-BE49-F238E27FC236}">
                <a16:creationId xmlns:a16="http://schemas.microsoft.com/office/drawing/2014/main" id="{70CF0D4A-079B-4BAA-8BDD-82C987C5C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22513"/>
            <a:ext cx="882015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latin typeface="Arial" charset="0"/>
              </a:rPr>
              <a:t>Wywołanie może nastąpić bez uprzedniego zestawienia kanału lub po uprzednim zestawieniu kanału (np. w przypadku środków radiowych wykorzystujących mechanizmy automatycznego zestawienia połączenia zgodnie ze standardami MIL-STD-188-141B, STANAG 4538, TETRA).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latin typeface="Arial" charset="0"/>
              </a:rPr>
              <a:t>Wywołanie może zawierać następujące typy kryptonimów: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pl-PL" dirty="0">
                <a:latin typeface="Arial" charset="0"/>
              </a:rPr>
              <a:t> indywidualny kryptonim lub sygnał rozpoznawczy (wywoławczy) środka radiowego lub kryptonim WŁ i sygnał rozpoznawczy osoby funkcyjnej abonenta sieci telefonicznej (w przypadku </a:t>
            </a:r>
            <a:r>
              <a:rPr lang="pl-PL" dirty="0" err="1">
                <a:latin typeface="Arial" charset="0"/>
              </a:rPr>
              <a:t>radiodostępu</a:t>
            </a:r>
            <a:r>
              <a:rPr lang="pl-PL" dirty="0">
                <a:latin typeface="Arial" charset="0"/>
              </a:rPr>
              <a:t>);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pl-PL" dirty="0">
                <a:latin typeface="Arial" charset="0"/>
              </a:rPr>
              <a:t>grupowy kryptonim lub sygnał rozpoznawczy (wywoławczy) obejmujący określoną grupę środków radiowych;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pl-PL" dirty="0">
                <a:latin typeface="Arial" charset="0"/>
              </a:rPr>
              <a:t>kombinacje grupowych i indywidualnych kryptonimów lub sygnałów rozpoznawczych (wywoławczych);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pl-PL" dirty="0">
                <a:latin typeface="Arial" charset="0"/>
              </a:rPr>
              <a:t>okólnikowy kryptonim lub sygnał rozpoznawczy (wywoławczy) obejmujący wszystkie środki radiowe sieci.</a:t>
            </a:r>
          </a:p>
        </p:txBody>
      </p:sp>
      <p:sp>
        <p:nvSpPr>
          <p:cNvPr id="75781" name="Rectangle 7"/>
          <p:cNvSpPr>
            <a:spLocks noChangeArrowheads="1"/>
          </p:cNvSpPr>
          <p:nvPr/>
        </p:nvSpPr>
        <p:spPr bwMode="auto">
          <a:xfrm>
            <a:off x="3635375" y="6381750"/>
            <a:ext cx="2468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Użytkowanie Sprzętu </a:t>
            </a:r>
          </a:p>
        </p:txBody>
      </p:sp>
      <p:sp>
        <p:nvSpPr>
          <p:cNvPr id="75782" name="Rectangle 8"/>
          <p:cNvSpPr>
            <a:spLocks noChangeArrowheads="1"/>
          </p:cNvSpPr>
          <p:nvPr/>
        </p:nvSpPr>
        <p:spPr bwMode="auto">
          <a:xfrm>
            <a:off x="250825" y="1125538"/>
            <a:ext cx="86423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 b="1">
                <a:latin typeface="Arial" panose="020B0604020202020204" pitchFamily="34" charset="0"/>
              </a:rPr>
              <a:t>ZASADY PROWADZENIA KORESPONDENCJI RADIOWEJ</a:t>
            </a:r>
            <a:endParaRPr lang="pl-PL" altLang="pl-PL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 </a:t>
            </a:r>
            <a:r>
              <a:rPr lang="pl-PL" altLang="pl-PL" sz="1800" b="1">
                <a:latin typeface="Arial" panose="020B0604020202020204" pitchFamily="34" charset="0"/>
              </a:rPr>
              <a:t>NAWIĄZANIE ŁĄCZNOŚCI FONICZNEJ</a:t>
            </a:r>
            <a:endParaRPr lang="pl-PL" altLang="pl-PL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1600200" y="990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1524000" y="6324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2292" name="Rectangle 8"/>
          <p:cNvSpPr>
            <a:spLocks noChangeArrowheads="1"/>
          </p:cNvSpPr>
          <p:nvPr/>
        </p:nvSpPr>
        <p:spPr bwMode="auto">
          <a:xfrm>
            <a:off x="0" y="1268413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 b="1">
                <a:latin typeface="Arial" panose="020B0604020202020204" pitchFamily="34" charset="0"/>
              </a:rPr>
              <a:t>PODSTAWOWE POJĘCIA ZWIĄZANE Z ŁĄCZNOŚCIĄ RADIOWĄ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2190750"/>
            <a:ext cx="91440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b="1">
                <a:latin typeface="Arial" panose="020B0604020202020204" pitchFamily="34" charset="0"/>
              </a:rPr>
              <a:t>Nadawanie </a:t>
            </a:r>
            <a:r>
              <a:rPr lang="pl-PL" altLang="pl-PL">
                <a:latin typeface="Arial" panose="020B0604020202020204" pitchFamily="34" charset="0"/>
              </a:rPr>
              <a:t>- proces przekształcenia sygnału informacyjnego wytworzonego przez źródło wiadomości do postaci fali elektromagnetycznej dogodnej do wypromieniowania i propagacji w kanale radiowym.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b="1">
                <a:latin typeface="Arial" panose="020B0604020202020204" pitchFamily="34" charset="0"/>
              </a:rPr>
              <a:t>Odbiór </a:t>
            </a:r>
            <a:r>
              <a:rPr lang="pl-PL" altLang="pl-PL">
                <a:latin typeface="Arial" panose="020B0604020202020204" pitchFamily="34" charset="0"/>
              </a:rPr>
              <a:t>- proces odtworzenia wiadomości z odebranego w postaci fali elektromagnetycznej zniekształconego sygnału oraz dostarczenia wiadomości odbiorcy.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b="1">
                <a:latin typeface="Arial" panose="020B0604020202020204" pitchFamily="34" charset="0"/>
              </a:rPr>
              <a:t>Korespondencja radiowa </a:t>
            </a:r>
            <a:r>
              <a:rPr lang="pl-PL" altLang="pl-PL">
                <a:latin typeface="Arial" panose="020B0604020202020204" pitchFamily="34" charset="0"/>
              </a:rPr>
              <a:t>- wymiana wiadomości pomiędzy źródłem a odbiorcą wiadomości.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b="1">
                <a:latin typeface="Arial" panose="020B0604020202020204" pitchFamily="34" charset="0"/>
              </a:rPr>
              <a:t>Cisza radiowa </a:t>
            </a:r>
            <a:r>
              <a:rPr lang="pl-PL" altLang="pl-PL">
                <a:latin typeface="Arial" panose="020B0604020202020204" pitchFamily="34" charset="0"/>
              </a:rPr>
              <a:t>- przerwa w nadawaniu zarządzona na polecenie uprawnionej osoby funkcyjnej, wcześniej zaplanowana lub wprowadzana zgodnie z określoną procedurą.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3635375" y="6381750"/>
            <a:ext cx="2468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Użytkowanie Sprzętu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1600200" y="990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524000" y="6324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344" name="Rectangle 9">
            <a:extLst>
              <a:ext uri="{FF2B5EF4-FFF2-40B4-BE49-F238E27FC236}">
                <a16:creationId xmlns:a16="http://schemas.microsoft.com/office/drawing/2014/main" id="{788E6D5F-884B-4861-A3FD-294F550DC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12950"/>
            <a:ext cx="91440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latin typeface="Arial" charset="0"/>
              </a:rPr>
              <a:t>Wywołanie realizowane może przyjąć następujące formy:</a:t>
            </a:r>
            <a:br>
              <a:rPr lang="pl-PL" sz="2000" dirty="0">
                <a:latin typeface="Arial" charset="0"/>
              </a:rPr>
            </a:br>
            <a:r>
              <a:rPr lang="pl-PL" sz="2000" dirty="0">
                <a:latin typeface="Arial" charset="0"/>
              </a:rPr>
              <a:t>1) standardowe wywołanie: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pl-PL" sz="2000" dirty="0">
                <a:latin typeface="Arial" charset="0"/>
              </a:rPr>
              <a:t>z wykorzystaniem kryptonimów, np.: ORACZ14 TU OPOKA34 ODBIÓR, b) z wykorzystaniem sygnałów rozpoznawczych (wywoławczych), np.: HENRYK DOROTA DWA CZTERY TU ADAM BARBARA TRZY CZTERY ODBIÓR; 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latin typeface="Arial" charset="0"/>
              </a:rPr>
              <a:t>2) wielokrotne  wywołanie  (w  przypadku  występowania  zakłóceń i zniekształceń sygnału):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latin typeface="Arial" charset="0"/>
              </a:rPr>
              <a:t>a)	z wykorzystaniem kryptonimów, np.: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latin typeface="Arial" charset="0"/>
              </a:rPr>
              <a:t>ORACZ14, </a:t>
            </a:r>
            <a:r>
              <a:rPr lang="pl-PL" sz="2000" dirty="0" err="1">
                <a:latin typeface="Arial" charset="0"/>
              </a:rPr>
              <a:t>ORACZ14</a:t>
            </a:r>
            <a:r>
              <a:rPr lang="pl-PL" sz="2000" dirty="0">
                <a:latin typeface="Arial" charset="0"/>
              </a:rPr>
              <a:t>, </a:t>
            </a:r>
            <a:r>
              <a:rPr lang="pl-PL" sz="2000" dirty="0" err="1">
                <a:latin typeface="Arial" charset="0"/>
              </a:rPr>
              <a:t>ORACZ14</a:t>
            </a:r>
            <a:r>
              <a:rPr lang="pl-PL" sz="2000" dirty="0">
                <a:latin typeface="Arial" charset="0"/>
              </a:rPr>
              <a:t> TU OPOKA34, </a:t>
            </a:r>
            <a:r>
              <a:rPr lang="pl-PL" sz="2000" dirty="0" err="1">
                <a:latin typeface="Arial" charset="0"/>
              </a:rPr>
              <a:t>OPOKA34</a:t>
            </a:r>
            <a:r>
              <a:rPr lang="pl-PL" sz="2000" dirty="0">
                <a:latin typeface="Arial" charset="0"/>
              </a:rPr>
              <a:t> ODBIÓR,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latin typeface="Arial" charset="0"/>
              </a:rPr>
              <a:t>b)	z wykorzystaniem sygnałów rozpoznawczych (wywoławczych),</a:t>
            </a:r>
            <a:br>
              <a:rPr lang="pl-PL" sz="2000" dirty="0">
                <a:latin typeface="Arial" charset="0"/>
              </a:rPr>
            </a:br>
            <a:r>
              <a:rPr lang="pl-PL" sz="2000" dirty="0">
                <a:latin typeface="Arial" charset="0"/>
              </a:rPr>
              <a:t>np.: HOTEL DELTA TWO FOUR HOTEL DELTA TWO FOUR HOTEL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latin typeface="Arial" charset="0"/>
              </a:rPr>
              <a:t>DELTA TWO FOUR THIS IS ALFA BRAVO THREE FOUR ALFA BRAVO THREE FOUR OVER;</a:t>
            </a:r>
          </a:p>
        </p:txBody>
      </p:sp>
      <p:sp>
        <p:nvSpPr>
          <p:cNvPr id="76805" name="Rectangle 7"/>
          <p:cNvSpPr>
            <a:spLocks noChangeArrowheads="1"/>
          </p:cNvSpPr>
          <p:nvPr/>
        </p:nvSpPr>
        <p:spPr bwMode="auto">
          <a:xfrm>
            <a:off x="3635375" y="6381750"/>
            <a:ext cx="2468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Użytkowanie Sprzętu </a:t>
            </a:r>
          </a:p>
        </p:txBody>
      </p:sp>
      <p:sp>
        <p:nvSpPr>
          <p:cNvPr id="76806" name="Rectangle 8"/>
          <p:cNvSpPr>
            <a:spLocks noChangeArrowheads="1"/>
          </p:cNvSpPr>
          <p:nvPr/>
        </p:nvSpPr>
        <p:spPr bwMode="auto">
          <a:xfrm>
            <a:off x="250825" y="1125538"/>
            <a:ext cx="86423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 b="1">
                <a:latin typeface="Arial" panose="020B0604020202020204" pitchFamily="34" charset="0"/>
              </a:rPr>
              <a:t>ZASADY PROWADZENIA KORESPONDENCJI RADIOWEJ</a:t>
            </a:r>
            <a:endParaRPr lang="pl-PL" altLang="pl-PL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 </a:t>
            </a:r>
            <a:r>
              <a:rPr lang="pl-PL" altLang="pl-PL" sz="1800" b="1">
                <a:latin typeface="Arial" panose="020B0604020202020204" pitchFamily="34" charset="0"/>
              </a:rPr>
              <a:t>NAWIĄZANIE ŁĄCZNOŚCI FONICZNEJ</a:t>
            </a:r>
            <a:endParaRPr lang="pl-PL" altLang="pl-PL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1600200" y="990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524000" y="6324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7828" name="Rectangle 9"/>
          <p:cNvSpPr>
            <a:spLocks noChangeArrowheads="1"/>
          </p:cNvSpPr>
          <p:nvPr/>
        </p:nvSpPr>
        <p:spPr bwMode="auto">
          <a:xfrm>
            <a:off x="0" y="2166938"/>
            <a:ext cx="9144000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>
                <a:latin typeface="Arial" panose="020B0604020202020204" pitchFamily="34" charset="0"/>
              </a:rPr>
              <a:t>W przypadku nieotrzymania odpowiedzi na wywołanie przez okres 3 minut, wywołanie powtarza się do trzech razy w odstępach co 3 minuty. Jeśli to nie przyniesie rezultatu należy zameldować o tym fakcie przełożonemu oraz zanotować ten fakt w dzienniku korespondencyjnym lub dzienniku ewidencji pracy systemu radiowego.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>
                <a:latin typeface="Arial" panose="020B0604020202020204" pitchFamily="34" charset="0"/>
              </a:rPr>
              <a:t>Sprawdzenie jakości łączności fonicznej (siły i słyszalności sygnału) zawiera serię zapytań i odpowiedzi informujących wzajemnie korespondentów o subiektywnych odczuciach związanych z jakością odbieranych sygnałów. W tym celu stosuje się zwroty identyfikujące jakość łączności opisujące siłę i „słyszalność" sygnału.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>
                <a:latin typeface="Arial" panose="020B0604020202020204" pitchFamily="34" charset="0"/>
              </a:rPr>
              <a:t>Dopuszcza się stosowanie do identyfikacji jakości łączności ocen cyfrowych. Zwroty używane do określenia słyszalności i siły sygnału wraz z odpowiadającym im wartościom cyfrowym przedstawia Tabela 4</a:t>
            </a:r>
          </a:p>
        </p:txBody>
      </p:sp>
      <p:sp>
        <p:nvSpPr>
          <p:cNvPr id="77829" name="Rectangle 7"/>
          <p:cNvSpPr>
            <a:spLocks noChangeArrowheads="1"/>
          </p:cNvSpPr>
          <p:nvPr/>
        </p:nvSpPr>
        <p:spPr bwMode="auto">
          <a:xfrm>
            <a:off x="3635375" y="6381750"/>
            <a:ext cx="2468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Użytkowanie Sprzętu </a:t>
            </a:r>
          </a:p>
        </p:txBody>
      </p:sp>
      <p:sp>
        <p:nvSpPr>
          <p:cNvPr id="77830" name="Rectangle 8"/>
          <p:cNvSpPr>
            <a:spLocks noChangeArrowheads="1"/>
          </p:cNvSpPr>
          <p:nvPr/>
        </p:nvSpPr>
        <p:spPr bwMode="auto">
          <a:xfrm>
            <a:off x="250825" y="1125538"/>
            <a:ext cx="86423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 b="1">
                <a:latin typeface="Arial" panose="020B0604020202020204" pitchFamily="34" charset="0"/>
              </a:rPr>
              <a:t>ZASADY PROWADZENIA KORESPONDENCJI RADIOWEJ</a:t>
            </a:r>
            <a:endParaRPr lang="pl-PL" altLang="pl-PL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 </a:t>
            </a:r>
            <a:r>
              <a:rPr lang="pl-PL" altLang="pl-PL" sz="1800" b="1">
                <a:latin typeface="Arial" panose="020B0604020202020204" pitchFamily="34" charset="0"/>
              </a:rPr>
              <a:t>NAWIĄZANIE ŁĄCZNOŚCI FONICZNEJ</a:t>
            </a:r>
            <a:endParaRPr lang="pl-PL" altLang="pl-PL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SŁiI+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600200" y="228600"/>
            <a:ext cx="685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b="1">
                <a:solidFill>
                  <a:schemeClr val="accent2"/>
                </a:solidFill>
                <a:latin typeface="Times New Roman" panose="02020603050405020304" pitchFamily="18" charset="0"/>
              </a:rPr>
              <a:t>CENTRUM SZKOLENIA ŁĄCZNOŚCI i INFORMATYKI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76400" y="609600"/>
            <a:ext cx="693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600">
                <a:latin typeface="Times New Roman" panose="02020603050405020304" pitchFamily="18" charset="0"/>
              </a:rPr>
              <a:t>CYKL ŁĄCZNOŚCI</a:t>
            </a:r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1600200" y="990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524000" y="6324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3635375" y="6381750"/>
            <a:ext cx="2468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Użytkowanie Sprzętu </a:t>
            </a:r>
          </a:p>
        </p:txBody>
      </p:sp>
      <p:pic>
        <p:nvPicPr>
          <p:cNvPr id="788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467850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utoUpdateAnimBg="0"/>
      <p:bldP spid="17412" grpId="0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1600200" y="990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524000" y="6324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9876" name="Rectangle 9"/>
          <p:cNvSpPr>
            <a:spLocks noChangeArrowheads="1"/>
          </p:cNvSpPr>
          <p:nvPr/>
        </p:nvSpPr>
        <p:spPr bwMode="auto">
          <a:xfrm>
            <a:off x="0" y="2898775"/>
            <a:ext cx="9144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>
                <a:latin typeface="Arial" panose="020B0604020202020204" pitchFamily="34" charset="0"/>
              </a:rPr>
              <a:t>Jeżeli w czasie nawiązywania łączności zachodzi potrzeba dostrojenia swego odbiornika do częstotliwości nadajnika korespondenta, można zażądać strojenia nadając treść służbowego skrótu radiowego „Daj strojenie".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>
                <a:latin typeface="Arial" panose="020B0604020202020204" pitchFamily="34" charset="0"/>
              </a:rPr>
              <a:t>W odpowiedzi na żądanie „Daj strojenie" nadaje się cyfry od jedności do dziesięciu, z takim wyliczeniem, aby czas strojenia nie był dłuższy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>
                <a:latin typeface="Arial" panose="020B0604020202020204" pitchFamily="34" charset="0"/>
              </a:rPr>
              <a:t>niż 10-15 sekund (jeden, dwa, trzy,	,dziewięć, dziesięć, jeden, dwa,trzy,Odbiór).</a:t>
            </a:r>
          </a:p>
        </p:txBody>
      </p:sp>
      <p:sp>
        <p:nvSpPr>
          <p:cNvPr id="79877" name="Rectangle 7"/>
          <p:cNvSpPr>
            <a:spLocks noChangeArrowheads="1"/>
          </p:cNvSpPr>
          <p:nvPr/>
        </p:nvSpPr>
        <p:spPr bwMode="auto">
          <a:xfrm>
            <a:off x="3635375" y="6381750"/>
            <a:ext cx="2468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Użytkowanie Sprzętu </a:t>
            </a:r>
          </a:p>
        </p:txBody>
      </p:sp>
      <p:sp>
        <p:nvSpPr>
          <p:cNvPr id="79878" name="Rectangle 8"/>
          <p:cNvSpPr>
            <a:spLocks noChangeArrowheads="1"/>
          </p:cNvSpPr>
          <p:nvPr/>
        </p:nvSpPr>
        <p:spPr bwMode="auto">
          <a:xfrm>
            <a:off x="250825" y="1125538"/>
            <a:ext cx="86423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 b="1">
                <a:latin typeface="Arial" panose="020B0604020202020204" pitchFamily="34" charset="0"/>
              </a:rPr>
              <a:t>ZASADY PROWADZENIA KORESPONDENCJI RADIOWEJ</a:t>
            </a:r>
            <a:endParaRPr lang="pl-PL" altLang="pl-PL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 </a:t>
            </a:r>
            <a:r>
              <a:rPr lang="pl-PL" altLang="pl-PL" sz="1800" b="1">
                <a:latin typeface="Arial" panose="020B0604020202020204" pitchFamily="34" charset="0"/>
              </a:rPr>
              <a:t>NAWIĄZANIE ŁĄCZNOŚCI FONICZNEJ</a:t>
            </a:r>
            <a:endParaRPr lang="pl-PL" altLang="pl-PL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1600200" y="990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524000" y="6324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344" name="Rectangle 9">
            <a:extLst>
              <a:ext uri="{FF2B5EF4-FFF2-40B4-BE49-F238E27FC236}">
                <a16:creationId xmlns:a16="http://schemas.microsoft.com/office/drawing/2014/main" id="{AE293257-4CE4-4D23-8A01-776722C80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66938"/>
            <a:ext cx="9144000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latin typeface="Arial" charset="0"/>
              </a:rPr>
              <a:t>Tożsamość korespondentów sprawdza się w celu uwierzytelnienia korespondentów prowadzących wymianę radiową, aby natychmiast wyeliminować próby nawiązania łączności przez przeciwnika (nieuprawnione osoby).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latin typeface="Arial" charset="0"/>
              </a:rPr>
              <a:t>Tożsamość korespondentów sprawdza się w układzie pracy człowiek -</a:t>
            </a:r>
            <a:r>
              <a:rPr lang="pl-PL" sz="2000" dirty="0" err="1">
                <a:latin typeface="Arial" charset="0"/>
              </a:rPr>
              <a:t>człowiek</a:t>
            </a:r>
            <a:r>
              <a:rPr lang="pl-PL" sz="2000" dirty="0">
                <a:latin typeface="Arial" charset="0"/>
              </a:rPr>
              <a:t> w przypadku wykorzystywania środków radiowych KF oraz środków radiowych UKF średniej i dużej mocy lub w przypadku realizowania przez środki radiowe małej mocy funkcji bramy radiowej w trybie transmisji danych: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pl-PL" sz="2000" dirty="0">
                <a:latin typeface="Arial" charset="0"/>
              </a:rPr>
              <a:t> podczas pierwszego nawiązania łączności;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pl-PL" sz="2000" dirty="0">
                <a:latin typeface="Arial" charset="0"/>
              </a:rPr>
              <a:t>w przypadku pojawienia się wątpliwości co do przynależności środka radiowego, z którym nawiązuje się łączność;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pl-PL" sz="2000" dirty="0">
                <a:latin typeface="Arial" charset="0"/>
              </a:rPr>
              <a:t>przed nadaniem rozkazów, zarządzeń i meldunków.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000" dirty="0">
              <a:latin typeface="Arial" charset="0"/>
            </a:endParaRPr>
          </a:p>
        </p:txBody>
      </p:sp>
      <p:sp>
        <p:nvSpPr>
          <p:cNvPr id="80901" name="Rectangle 7"/>
          <p:cNvSpPr>
            <a:spLocks noChangeArrowheads="1"/>
          </p:cNvSpPr>
          <p:nvPr/>
        </p:nvSpPr>
        <p:spPr bwMode="auto">
          <a:xfrm>
            <a:off x="3635375" y="6381750"/>
            <a:ext cx="2468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Użytkowanie Sprzętu </a:t>
            </a:r>
          </a:p>
        </p:txBody>
      </p:sp>
      <p:sp>
        <p:nvSpPr>
          <p:cNvPr id="80902" name="Rectangle 8"/>
          <p:cNvSpPr>
            <a:spLocks noChangeArrowheads="1"/>
          </p:cNvSpPr>
          <p:nvPr/>
        </p:nvSpPr>
        <p:spPr bwMode="auto">
          <a:xfrm>
            <a:off x="250825" y="1125538"/>
            <a:ext cx="86423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 b="1">
                <a:latin typeface="Arial" panose="020B0604020202020204" pitchFamily="34" charset="0"/>
              </a:rPr>
              <a:t>ZASADY PROWADZENIA KORESPONDENCJI RADIOWEJ</a:t>
            </a:r>
            <a:endParaRPr lang="pl-PL" altLang="pl-PL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 </a:t>
            </a:r>
            <a:r>
              <a:rPr lang="pl-PL" altLang="pl-PL" sz="1800" b="1">
                <a:latin typeface="Arial" panose="020B0604020202020204" pitchFamily="34" charset="0"/>
              </a:rPr>
              <a:t>SPRAWDZENIE TOŻSAMOŚCI</a:t>
            </a:r>
            <a:endParaRPr lang="pl-PL" altLang="pl-PL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1600200" y="990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524000" y="6324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1924" name="Rectangle 9"/>
          <p:cNvSpPr>
            <a:spLocks noChangeArrowheads="1"/>
          </p:cNvSpPr>
          <p:nvPr/>
        </p:nvSpPr>
        <p:spPr bwMode="auto">
          <a:xfrm>
            <a:off x="0" y="2473325"/>
            <a:ext cx="91440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>
                <a:latin typeface="Arial" panose="020B0604020202020204" pitchFamily="34" charset="0"/>
              </a:rPr>
              <a:t>W każdej sytuacji użytkownicy zobowiązani są przejawiać inicjatywę</a:t>
            </a:r>
            <a:br>
              <a:rPr lang="pl-PL" altLang="pl-PL">
                <a:latin typeface="Arial" panose="020B0604020202020204" pitchFamily="34" charset="0"/>
              </a:rPr>
            </a:br>
            <a:r>
              <a:rPr lang="pl-PL" altLang="pl-PL">
                <a:latin typeface="Arial" panose="020B0604020202020204" pitchFamily="34" charset="0"/>
              </a:rPr>
              <a:t>w celu skrócenia prowadzonej wymiany radiowej. Obowiązuje zasada</a:t>
            </a:r>
            <a:br>
              <a:rPr lang="pl-PL" altLang="pl-PL">
                <a:latin typeface="Arial" panose="020B0604020202020204" pitchFamily="34" charset="0"/>
              </a:rPr>
            </a:br>
            <a:r>
              <a:rPr lang="pl-PL" altLang="pl-PL" b="1">
                <a:latin typeface="Arial" panose="020B0604020202020204" pitchFamily="34" charset="0"/>
              </a:rPr>
              <a:t>ANI JEDNEGO  ZBĘDNEGO  ZNAKU,  ANI  JEDNEJ  ZBĘDNEJ</a:t>
            </a:r>
            <a:endParaRPr lang="pl-PL" altLang="pl-PL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b="1">
                <a:latin typeface="Arial" panose="020B0604020202020204" pitchFamily="34" charset="0"/>
              </a:rPr>
              <a:t>SEKUNDY NA NADAWANIE.</a:t>
            </a:r>
            <a:endParaRPr lang="pl-PL" altLang="pl-PL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>
                <a:latin typeface="Arial" panose="020B0604020202020204" pitchFamily="34" charset="0"/>
              </a:rPr>
              <a:t>Po nawiązaniu łączności we wszystkich sieciach i kierunkach radiowych, przy zadawalającej słyszalności, wymianę radiową można prowadzić pomijając wywołanie (nie używać kryptonimów lub sygnałów rozpoznawczych). W celu jeszcze większego skrócenia prowadzonej korespondencji radiowej stosuje się zwroty i skróty radiowe.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>
                <a:latin typeface="Arial" panose="020B0604020202020204" pitchFamily="34" charset="0"/>
              </a:rPr>
              <a:t>Zwroty radiowe, to słowa lub wyrażenia, które mają określone znaczenie i są używane w celu zwiększenia prędkości dokonywania procedur radiowych.</a:t>
            </a:r>
          </a:p>
        </p:txBody>
      </p:sp>
      <p:sp>
        <p:nvSpPr>
          <p:cNvPr id="81925" name="Rectangle 7"/>
          <p:cNvSpPr>
            <a:spLocks noChangeArrowheads="1"/>
          </p:cNvSpPr>
          <p:nvPr/>
        </p:nvSpPr>
        <p:spPr bwMode="auto">
          <a:xfrm>
            <a:off x="3635375" y="6381750"/>
            <a:ext cx="2468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Użytkowanie Sprzętu </a:t>
            </a:r>
          </a:p>
        </p:txBody>
      </p:sp>
      <p:sp>
        <p:nvSpPr>
          <p:cNvPr id="81926" name="Rectangle 8"/>
          <p:cNvSpPr>
            <a:spLocks noChangeArrowheads="1"/>
          </p:cNvSpPr>
          <p:nvPr/>
        </p:nvSpPr>
        <p:spPr bwMode="auto">
          <a:xfrm>
            <a:off x="250825" y="1125538"/>
            <a:ext cx="86423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 b="1">
                <a:latin typeface="Arial" panose="020B0604020202020204" pitchFamily="34" charset="0"/>
              </a:rPr>
              <a:t>ZASADY PROWADZENIA KORESPONDENCJI RADIOWEJ</a:t>
            </a:r>
            <a:endParaRPr lang="pl-PL" altLang="pl-PL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 </a:t>
            </a:r>
            <a:r>
              <a:rPr lang="pl-PL" altLang="pl-PL" sz="1800" b="1">
                <a:latin typeface="Arial" panose="020B0604020202020204" pitchFamily="34" charset="0"/>
              </a:rPr>
              <a:t>ZWROTY ORAZ SKRÓTY RADIOWE</a:t>
            </a:r>
            <a:endParaRPr lang="pl-PL" altLang="pl-PL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1600200" y="990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524000" y="6324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2948" name="Rectangle 9"/>
          <p:cNvSpPr>
            <a:spLocks noChangeArrowheads="1"/>
          </p:cNvSpPr>
          <p:nvPr/>
        </p:nvSpPr>
        <p:spPr bwMode="auto">
          <a:xfrm>
            <a:off x="0" y="2473325"/>
            <a:ext cx="91440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>
                <a:latin typeface="Arial" panose="020B0604020202020204" pitchFamily="34" charset="0"/>
              </a:rPr>
              <a:t>Bezpieczny system łączności, to system gwarantujący wymienianym poprzez niego wiadomościom podstawowe atrybuty bezpieczeństwa, tj. dostępność, poufność oraz integralność. Zapewnia się to poprzez realizację przedsięwzięć mających na celu ochronę kryptograficzną wiadomości </a:t>
            </a:r>
            <a:r>
              <a:rPr lang="pl-PL" altLang="pl-PL" b="1">
                <a:latin typeface="Arial" panose="020B0604020202020204" pitchFamily="34" charset="0"/>
              </a:rPr>
              <a:t>(COMSEC) </a:t>
            </a:r>
            <a:r>
              <a:rPr lang="pl-PL" altLang="pl-PL">
                <a:latin typeface="Arial" panose="020B0604020202020204" pitchFamily="34" charset="0"/>
              </a:rPr>
              <a:t>oraz zapewnienie bezpiecznej transmisji </a:t>
            </a:r>
            <a:r>
              <a:rPr lang="pl-PL" altLang="pl-PL" b="1">
                <a:latin typeface="Arial" panose="020B0604020202020204" pitchFamily="34" charset="0"/>
              </a:rPr>
              <a:t>(TRANSEC).</a:t>
            </a:r>
            <a:endParaRPr lang="pl-PL" altLang="pl-PL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>
                <a:latin typeface="Arial" panose="020B0604020202020204" pitchFamily="34" charset="0"/>
              </a:rPr>
              <a:t>Ochrona kryptograficzna </a:t>
            </a:r>
            <a:r>
              <a:rPr lang="pl-PL" altLang="pl-PL" b="1">
                <a:latin typeface="Arial" panose="020B0604020202020204" pitchFamily="34" charset="0"/>
              </a:rPr>
              <a:t>(COMSEC), </a:t>
            </a:r>
            <a:r>
              <a:rPr lang="pl-PL" altLang="pl-PL">
                <a:latin typeface="Arial" panose="020B0604020202020204" pitchFamily="34" charset="0"/>
              </a:rPr>
              <a:t>realizowana jest poprzez zastosowanie algorytmów szyfrujących treść wiadomości (klucz szyfrujący w urządzeniu kryptograficznym, słowa kodowe) i jest szczegółowo regulowana w przepisach o ochronie informacji niejawnych i opisana w Szczególnych Wymaganiach Bezpieczeństwa i Procedurach Bezpiecznej Eksploatacji poszczególnych systemów.</a:t>
            </a:r>
          </a:p>
        </p:txBody>
      </p:sp>
      <p:sp>
        <p:nvSpPr>
          <p:cNvPr id="82949" name="Rectangle 7"/>
          <p:cNvSpPr>
            <a:spLocks noChangeArrowheads="1"/>
          </p:cNvSpPr>
          <p:nvPr/>
        </p:nvSpPr>
        <p:spPr bwMode="auto">
          <a:xfrm>
            <a:off x="3635375" y="6381750"/>
            <a:ext cx="2468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Użytkowanie Sprzętu </a:t>
            </a:r>
          </a:p>
        </p:txBody>
      </p:sp>
      <p:sp>
        <p:nvSpPr>
          <p:cNvPr id="82950" name="Rectangle 8"/>
          <p:cNvSpPr>
            <a:spLocks noChangeArrowheads="1"/>
          </p:cNvSpPr>
          <p:nvPr/>
        </p:nvSpPr>
        <p:spPr bwMode="auto">
          <a:xfrm>
            <a:off x="250825" y="1125538"/>
            <a:ext cx="8642350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 b="1">
                <a:latin typeface="Arial" panose="020B0604020202020204" pitchFamily="34" charset="0"/>
              </a:rPr>
              <a:t>ZASADY PROWADZENIA KORESPONDENCJI RADIOWEJ</a:t>
            </a:r>
            <a:endParaRPr lang="pl-PL" altLang="pl-PL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 </a:t>
            </a:r>
            <a:r>
              <a:rPr lang="pl-PL" altLang="pl-PL" sz="1800" b="1">
                <a:latin typeface="Arial" panose="020B0604020202020204" pitchFamily="34" charset="0"/>
              </a:rPr>
              <a:t>PRZEDSIĘWZIĘCIA    ZWIEKSZAJĄCE    BEZPIECZEŃSTWO</a:t>
            </a:r>
            <a:endParaRPr lang="pl-PL" altLang="pl-PL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b="1">
                <a:latin typeface="Arial" panose="020B0604020202020204" pitchFamily="34" charset="0"/>
              </a:rPr>
              <a:t>ŁĄCZNOŚCI RADIOWEJ</a:t>
            </a:r>
            <a:endParaRPr lang="pl-PL" altLang="pl-PL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1600200" y="990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524000" y="6324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3972" name="Rectangle 9"/>
          <p:cNvSpPr>
            <a:spLocks noChangeArrowheads="1"/>
          </p:cNvSpPr>
          <p:nvPr/>
        </p:nvSpPr>
        <p:spPr bwMode="auto">
          <a:xfrm>
            <a:off x="0" y="3089275"/>
            <a:ext cx="9144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>
                <a:latin typeface="Arial" panose="020B0604020202020204" pitchFamily="34" charset="0"/>
              </a:rPr>
              <a:t>Systemy łączności radiowej, w których nie zapewniono ochrony kryptograficznej są najmniej bezpiecznymi systemami łączności, dlatego ich organizatorzy oraz użytkownicy muszą poprawiać bezpieczeństwo    poprzez    stosowanie    środków    technicznych i przedsięwzięć organizacyjnych mających na celu zapobiegnięcie przechwyceniu transmisji, utrudnienie analizy transmisji oraz zapobieganie wprowadzaniu „fałszywej" transmisji do kanału radiowego.</a:t>
            </a:r>
          </a:p>
        </p:txBody>
      </p:sp>
      <p:sp>
        <p:nvSpPr>
          <p:cNvPr id="83973" name="Rectangle 7"/>
          <p:cNvSpPr>
            <a:spLocks noChangeArrowheads="1"/>
          </p:cNvSpPr>
          <p:nvPr/>
        </p:nvSpPr>
        <p:spPr bwMode="auto">
          <a:xfrm>
            <a:off x="3635375" y="6381750"/>
            <a:ext cx="2468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Użytkowanie Sprzętu </a:t>
            </a:r>
          </a:p>
        </p:txBody>
      </p:sp>
      <p:sp>
        <p:nvSpPr>
          <p:cNvPr id="83974" name="Rectangle 8"/>
          <p:cNvSpPr>
            <a:spLocks noChangeArrowheads="1"/>
          </p:cNvSpPr>
          <p:nvPr/>
        </p:nvSpPr>
        <p:spPr bwMode="auto">
          <a:xfrm>
            <a:off x="250825" y="1125538"/>
            <a:ext cx="8642350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 b="1">
                <a:latin typeface="Arial" panose="020B0604020202020204" pitchFamily="34" charset="0"/>
              </a:rPr>
              <a:t>ZASADY PROWADZENIA KORESPONDENCJI RADIOWEJ</a:t>
            </a:r>
            <a:endParaRPr lang="pl-PL" altLang="pl-PL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 </a:t>
            </a:r>
            <a:r>
              <a:rPr lang="pl-PL" altLang="pl-PL" sz="1800" b="1">
                <a:latin typeface="Arial" panose="020B0604020202020204" pitchFamily="34" charset="0"/>
              </a:rPr>
              <a:t>PRZEDSIĘWZIĘCIA    ZWIEKSZAJĄCE    BEZPIECZEŃSTWO</a:t>
            </a:r>
            <a:endParaRPr lang="pl-PL" altLang="pl-PL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b="1">
                <a:latin typeface="Arial" panose="020B0604020202020204" pitchFamily="34" charset="0"/>
              </a:rPr>
              <a:t>ŁĄCZNOŚCI RADIOWEJ</a:t>
            </a:r>
            <a:endParaRPr lang="pl-PL" altLang="pl-PL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1600200" y="990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524000" y="6324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4996" name="Rectangle 9"/>
          <p:cNvSpPr>
            <a:spLocks noChangeArrowheads="1"/>
          </p:cNvSpPr>
          <p:nvPr/>
        </p:nvSpPr>
        <p:spPr bwMode="auto">
          <a:xfrm>
            <a:off x="0" y="2420938"/>
            <a:ext cx="91440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>
                <a:latin typeface="Arial" panose="020B0604020202020204" pitchFamily="34" charset="0"/>
              </a:rPr>
              <a:t>Zakłócenia mogą powstawać w wyniku celowego działania przeciwnika lub w skutek błędnej organizacji własnych środków promieniujących energię elektromagnetyczną, ewentualnie w wyniku nieuzgodnienia wykorzystania środków promieniujących energię elektromagnetyczną z elementami wspierającymi i współdziałającymi oraz organizacjami i instytucjami układu pozamilitarnego, które zostały uprawnione do pracy w środowisku elektromagnetycznym. W przypadku występowania zakłóceń podczas pracy w sieci radiowej, które nie są możliwe do wyeliminowania we własnym zakresie należy powiadomić drogą służbową Dyrektora WBZC</a:t>
            </a:r>
          </a:p>
        </p:txBody>
      </p:sp>
      <p:sp>
        <p:nvSpPr>
          <p:cNvPr id="84997" name="Rectangle 7"/>
          <p:cNvSpPr>
            <a:spLocks noChangeArrowheads="1"/>
          </p:cNvSpPr>
          <p:nvPr/>
        </p:nvSpPr>
        <p:spPr bwMode="auto">
          <a:xfrm>
            <a:off x="3635375" y="6381750"/>
            <a:ext cx="2468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Użytkowanie Sprzętu </a:t>
            </a:r>
          </a:p>
        </p:txBody>
      </p:sp>
      <p:sp>
        <p:nvSpPr>
          <p:cNvPr id="84998" name="Rectangle 8"/>
          <p:cNvSpPr>
            <a:spLocks noChangeArrowheads="1"/>
          </p:cNvSpPr>
          <p:nvPr/>
        </p:nvSpPr>
        <p:spPr bwMode="auto">
          <a:xfrm>
            <a:off x="250825" y="1125538"/>
            <a:ext cx="86423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 b="1">
                <a:latin typeface="Arial" panose="020B0604020202020204" pitchFamily="34" charset="0"/>
              </a:rPr>
              <a:t>ZASADY PROWADZENIA KORESPONDENCJI RADIOWEJ</a:t>
            </a:r>
            <a:endParaRPr lang="pl-PL" altLang="pl-PL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 </a:t>
            </a:r>
            <a:r>
              <a:rPr lang="pl-PL" altLang="pl-PL" sz="1800" b="1">
                <a:latin typeface="Arial" panose="020B0604020202020204" pitchFamily="34" charset="0"/>
              </a:rPr>
              <a:t>OCHRONA PRZED ZAKŁÓCENIEM</a:t>
            </a:r>
            <a:endParaRPr lang="pl-PL" altLang="pl-PL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1600200" y="990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524000" y="6324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6020" name="Rectangle 9"/>
          <p:cNvSpPr>
            <a:spLocks noChangeArrowheads="1"/>
          </p:cNvSpPr>
          <p:nvPr/>
        </p:nvSpPr>
        <p:spPr bwMode="auto">
          <a:xfrm>
            <a:off x="0" y="2781300"/>
            <a:ext cx="91440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>
                <a:latin typeface="Arial" panose="020B0604020202020204" pitchFamily="34" charset="0"/>
              </a:rPr>
              <a:t>W celu uniknięcia zakłóceń wzajemnych należy: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>
                <a:latin typeface="Arial" panose="020B0604020202020204" pitchFamily="34" charset="0"/>
              </a:rPr>
              <a:t>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>
                <a:latin typeface="Arial" panose="020B0604020202020204" pitchFamily="34" charset="0"/>
              </a:rPr>
              <a:t>rozśrodkowywać środki radiowe, tj. zachować odstępy pomiędzy radiostacjami średniej i dużej mocy, środkami radioliniowymi, środkami satelitarnymi, stosownie do rodzaju misji oraz warunków terenowych;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>
                <a:latin typeface="Arial" panose="020B0604020202020204" pitchFamily="34" charset="0"/>
              </a:rPr>
              <a:t>rozwijać środki radiowe w odpowiedniej odległości od stacji zakłóceń wojsk własnych;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>
                <a:latin typeface="Arial" panose="020B0604020202020204" pitchFamily="34" charset="0"/>
              </a:rPr>
              <a:t>określać częstotliwości i rejony zakazane do zakłóceń i rozmieszczania środków radiowych.</a:t>
            </a:r>
          </a:p>
        </p:txBody>
      </p:sp>
      <p:sp>
        <p:nvSpPr>
          <p:cNvPr id="86021" name="Rectangle 7"/>
          <p:cNvSpPr>
            <a:spLocks noChangeArrowheads="1"/>
          </p:cNvSpPr>
          <p:nvPr/>
        </p:nvSpPr>
        <p:spPr bwMode="auto">
          <a:xfrm>
            <a:off x="3635375" y="6381750"/>
            <a:ext cx="2468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Użytkowanie Sprzętu </a:t>
            </a:r>
          </a:p>
        </p:txBody>
      </p:sp>
      <p:sp>
        <p:nvSpPr>
          <p:cNvPr id="86022" name="Rectangle 8"/>
          <p:cNvSpPr>
            <a:spLocks noChangeArrowheads="1"/>
          </p:cNvSpPr>
          <p:nvPr/>
        </p:nvSpPr>
        <p:spPr bwMode="auto">
          <a:xfrm>
            <a:off x="250825" y="1125538"/>
            <a:ext cx="86423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 b="1">
                <a:latin typeface="Arial" panose="020B0604020202020204" pitchFamily="34" charset="0"/>
              </a:rPr>
              <a:t>ZASADY PROWADZENIA KORESPONDENCJI RADIOWEJ</a:t>
            </a:r>
            <a:endParaRPr lang="pl-PL" altLang="pl-PL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 </a:t>
            </a:r>
            <a:r>
              <a:rPr lang="pl-PL" altLang="pl-PL" sz="1800" b="1">
                <a:latin typeface="Arial" panose="020B0604020202020204" pitchFamily="34" charset="0"/>
              </a:rPr>
              <a:t>OCHRONA PRZED ZAKŁÓCENIEM</a:t>
            </a:r>
            <a:endParaRPr lang="pl-PL" altLang="pl-PL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1600200" y="990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1524000" y="6324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3316" name="Rectangle 8"/>
          <p:cNvSpPr>
            <a:spLocks noChangeArrowheads="1"/>
          </p:cNvSpPr>
          <p:nvPr/>
        </p:nvSpPr>
        <p:spPr bwMode="auto">
          <a:xfrm>
            <a:off x="0" y="2159000"/>
            <a:ext cx="914400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b="1">
                <a:latin typeface="Arial" panose="020B0604020202020204" pitchFamily="34" charset="0"/>
              </a:rPr>
              <a:t>Kierunek radiowy (K/R) </a:t>
            </a:r>
            <a:r>
              <a:rPr lang="pl-PL" altLang="pl-PL">
                <a:latin typeface="Arial" panose="020B0604020202020204" pitchFamily="34" charset="0"/>
              </a:rPr>
              <a:t>- układ pracy środków radiowych, w którym uczestniczą tylko dwa środki radiowe zapewniające wymianę wiadomości pomiędzy źródłem, a odbiorcą.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b="1">
                <a:latin typeface="Arial" panose="020B0604020202020204" pitchFamily="34" charset="0"/>
              </a:rPr>
              <a:t>Sieć radiowa (S/R) </a:t>
            </a:r>
            <a:r>
              <a:rPr lang="pl-PL" altLang="pl-PL">
                <a:latin typeface="Arial" panose="020B0604020202020204" pitchFamily="34" charset="0"/>
              </a:rPr>
              <a:t>- układ pracy środków radiowych, w którym uczestniczą więcej niż dwa środki radiowe zapewniające wymianę wiadomości pomiędzy wieloma źródłami i wieloma odbiorcami wiadomości.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b="1">
                <a:latin typeface="Arial" panose="020B0604020202020204" pitchFamily="34" charset="0"/>
              </a:rPr>
              <a:t>Węzeł radiowy WR (Radiowe Centrum Nadawcze - RCN, Radiowe Centrum Odbiorcze - RCO, Grupa Środków Radiowych - GŚR)</a:t>
            </a:r>
            <a:endParaRPr lang="pl-PL" altLang="pl-PL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>
                <a:latin typeface="Arial" panose="020B0604020202020204" pitchFamily="34" charset="0"/>
              </a:rPr>
              <a:t>- zorganizowany i rozmieszczony w terenie lub w odpowiednio przygotowanym obiekcie zespół środków radiowych wraz z personelem łączności w celu zapewnienia wymiany wiadomości w kanałach radiowych. Może występować w ramach Węzła Łączności (WŁ) lub samodzielnie (np. na okręcie).</a:t>
            </a: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3635375" y="6381750"/>
            <a:ext cx="2468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Użytkowanie Sprzętu </a:t>
            </a: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1268413"/>
            <a:ext cx="8604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 b="1">
                <a:latin typeface="Arial" panose="020B0604020202020204" pitchFamily="34" charset="0"/>
              </a:rPr>
              <a:t>PODSTAWOWE POJĘCIA ZWIĄZANE Z ŁĄCZNOŚCIĄ RADIOWĄ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1600200" y="990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524000" y="6324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7044" name="Rectangle 9"/>
          <p:cNvSpPr>
            <a:spLocks noChangeArrowheads="1"/>
          </p:cNvSpPr>
          <p:nvPr/>
        </p:nvSpPr>
        <p:spPr bwMode="auto">
          <a:xfrm>
            <a:off x="0" y="2276475"/>
            <a:ext cx="90360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Przykład 1 - wywołanie standardowe, dobre warunki łączności:</a:t>
            </a:r>
            <a:br>
              <a:rPr lang="pl-PL" altLang="pl-PL" sz="1800">
                <a:latin typeface="Arial" panose="020B0604020202020204" pitchFamily="34" charset="0"/>
              </a:rPr>
            </a:br>
            <a:r>
              <a:rPr lang="pl-PL" altLang="pl-PL" sz="1800">
                <a:latin typeface="Arial" panose="020B0604020202020204" pitchFamily="34" charset="0"/>
              </a:rPr>
              <a:t>Nadaje OPOKA23: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i="1">
                <a:latin typeface="Arial" panose="020B0604020202020204" pitchFamily="34" charset="0"/>
              </a:rPr>
              <a:t>ZORZA34 TU OPOKA23 </a:t>
            </a:r>
            <a:r>
              <a:rPr lang="pl-PL" altLang="pl-PL" sz="1800" b="1" i="1">
                <a:latin typeface="Arial" panose="020B0604020202020204" pitchFamily="34" charset="0"/>
              </a:rPr>
              <a:t>- </a:t>
            </a:r>
            <a:r>
              <a:rPr lang="pl-PL" altLang="pl-PL" sz="1800" i="1">
                <a:latin typeface="Arial" panose="020B0604020202020204" pitchFamily="34" charset="0"/>
              </a:rPr>
              <a:t>ODBIÓR </a:t>
            </a:r>
            <a:r>
              <a:rPr lang="pl-PL" altLang="pl-PL" sz="1800" b="1" i="1">
                <a:latin typeface="Arial" panose="020B0604020202020204" pitchFamily="34" charset="0"/>
              </a:rPr>
              <a:t>(ZORZA34 THIS IS OPOKA23 - OVER)</a:t>
            </a:r>
            <a:endParaRPr lang="pl-PL" altLang="pl-PL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i="1">
                <a:latin typeface="Arial" panose="020B0604020202020204" pitchFamily="34" charset="0"/>
              </a:rPr>
              <a:t>ZORZA34 odpowiada:</a:t>
            </a:r>
            <a:endParaRPr lang="pl-PL" altLang="pl-PL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i="1">
                <a:latin typeface="Arial" panose="020B0604020202020204" pitchFamily="34" charset="0"/>
              </a:rPr>
              <a:t>OPOKA23 TU ZORZA34 </a:t>
            </a:r>
            <a:r>
              <a:rPr lang="pl-PL" altLang="pl-PL" sz="1800" b="1" i="1">
                <a:latin typeface="Arial" panose="020B0604020202020204" pitchFamily="34" charset="0"/>
              </a:rPr>
              <a:t>- </a:t>
            </a:r>
            <a:r>
              <a:rPr lang="pl-PL" altLang="pl-PL" sz="1800" i="1">
                <a:latin typeface="Arial" panose="020B0604020202020204" pitchFamily="34" charset="0"/>
              </a:rPr>
              <a:t>ODBIÓR </a:t>
            </a:r>
            <a:r>
              <a:rPr lang="pl-PL" altLang="pl-PL" sz="1800" b="1" i="1">
                <a:latin typeface="Arial" panose="020B0604020202020204" pitchFamily="34" charset="0"/>
              </a:rPr>
              <a:t>(OPOKA23 THIS IS ZORZA34 - OVER);</a:t>
            </a:r>
            <a:endParaRPr lang="pl-PL" altLang="pl-PL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i="1">
                <a:latin typeface="Arial" panose="020B0604020202020204" pitchFamily="34" charset="0"/>
              </a:rPr>
              <a:t>OPOKA23 TU ZORZA34 </a:t>
            </a:r>
            <a:r>
              <a:rPr lang="pl-PL" altLang="pl-PL" sz="1800" b="1" i="1">
                <a:latin typeface="Arial" panose="020B0604020202020204" pitchFamily="34" charset="0"/>
              </a:rPr>
              <a:t>- </a:t>
            </a:r>
            <a:r>
              <a:rPr lang="pl-PL" altLang="pl-PL" sz="1800" i="1">
                <a:latin typeface="Arial" panose="020B0604020202020204" pitchFamily="34" charset="0"/>
              </a:rPr>
              <a:t>SPRAWDZENIE ŁĄCZNOŚCI </a:t>
            </a:r>
            <a:r>
              <a:rPr lang="pl-PL" altLang="pl-PL" sz="1800" b="1" i="1">
                <a:latin typeface="Arial" panose="020B0604020202020204" pitchFamily="34" charset="0"/>
              </a:rPr>
              <a:t>- </a:t>
            </a:r>
            <a:r>
              <a:rPr lang="pl-PL" altLang="pl-PL" sz="1800" i="1">
                <a:latin typeface="Arial" panose="020B0604020202020204" pitchFamily="34" charset="0"/>
              </a:rPr>
              <a:t>ODBIÓR </a:t>
            </a:r>
            <a:r>
              <a:rPr lang="pl-PL" altLang="pl-PL" sz="1800" b="1" i="1">
                <a:latin typeface="Arial" panose="020B0604020202020204" pitchFamily="34" charset="0"/>
              </a:rPr>
              <a:t>(OPOKA23 THIS IS ZORZA34 - RADIO CHECK - OVER)</a:t>
            </a:r>
            <a:endParaRPr lang="pl-PL" altLang="pl-PL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i="1">
                <a:latin typeface="Arial" panose="020B0604020202020204" pitchFamily="34" charset="0"/>
              </a:rPr>
              <a:t>OPOKA23 nadaje:</a:t>
            </a:r>
            <a:endParaRPr lang="pl-PL" altLang="pl-PL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i="1">
                <a:latin typeface="Arial" panose="020B0604020202020204" pitchFamily="34" charset="0"/>
              </a:rPr>
              <a:t>ZORZA34 TU OPOKA23 - DOBRY I CZYSTY </a:t>
            </a:r>
            <a:r>
              <a:rPr lang="pl-PL" altLang="pl-PL" sz="1800" b="1" i="1">
                <a:latin typeface="Arial" panose="020B0604020202020204" pitchFamily="34" charset="0"/>
              </a:rPr>
              <a:t>- </a:t>
            </a:r>
            <a:r>
              <a:rPr lang="pl-PL" altLang="pl-PL" sz="1800" i="1">
                <a:latin typeface="Arial" panose="020B0604020202020204" pitchFamily="34" charset="0"/>
              </a:rPr>
              <a:t>ODBIÓR </a:t>
            </a:r>
            <a:r>
              <a:rPr lang="pl-PL" altLang="pl-PL" sz="1800" b="1" i="1">
                <a:latin typeface="Arial" panose="020B0604020202020204" pitchFamily="34" charset="0"/>
              </a:rPr>
              <a:t>(ZORZA34 THIS IS OPOKA23 - GOOD AND CLEAR - OVER)</a:t>
            </a:r>
            <a:endParaRPr lang="pl-PL" altLang="pl-PL" sz="1800">
              <a:latin typeface="Arial" panose="020B0604020202020204" pitchFamily="34" charset="0"/>
            </a:endParaRPr>
          </a:p>
        </p:txBody>
      </p:sp>
      <p:sp>
        <p:nvSpPr>
          <p:cNvPr id="87045" name="Rectangle 7"/>
          <p:cNvSpPr>
            <a:spLocks noChangeArrowheads="1"/>
          </p:cNvSpPr>
          <p:nvPr/>
        </p:nvSpPr>
        <p:spPr bwMode="auto">
          <a:xfrm>
            <a:off x="3635375" y="6381750"/>
            <a:ext cx="2468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Użytkowanie Sprzętu </a:t>
            </a:r>
          </a:p>
        </p:txBody>
      </p:sp>
      <p:sp>
        <p:nvSpPr>
          <p:cNvPr id="87046" name="Rectangle 8"/>
          <p:cNvSpPr>
            <a:spLocks noChangeArrowheads="1"/>
          </p:cNvSpPr>
          <p:nvPr/>
        </p:nvSpPr>
        <p:spPr bwMode="auto">
          <a:xfrm>
            <a:off x="250825" y="1125538"/>
            <a:ext cx="86423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 b="1">
                <a:latin typeface="Arial" panose="020B0604020202020204" pitchFamily="34" charset="0"/>
              </a:rPr>
              <a:t>PROCEDURY  WYKORZYSTYWANE  W  ŁĄCZNOŚCI FONICZNEJ </a:t>
            </a:r>
            <a:r>
              <a:rPr lang="pl-PL" altLang="pl-PL" sz="1800" b="1">
                <a:latin typeface="Arial" panose="020B0604020202020204" pitchFamily="34" charset="0"/>
              </a:rPr>
              <a:t>NAWIĄZANIE ŁĄCZNOŚCI</a:t>
            </a:r>
            <a:endParaRPr lang="pl-PL" altLang="pl-PL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1600200" y="990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524000" y="6324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8068" name="Rectangle 9"/>
          <p:cNvSpPr>
            <a:spLocks noChangeArrowheads="1"/>
          </p:cNvSpPr>
          <p:nvPr/>
        </p:nvSpPr>
        <p:spPr bwMode="auto">
          <a:xfrm>
            <a:off x="0" y="1827213"/>
            <a:ext cx="9144000" cy="477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600">
                <a:latin typeface="Arial" panose="020B0604020202020204" pitchFamily="34" charset="0"/>
              </a:rPr>
              <a:t>Przykład 2 - wywołanie wielokrotne, występują zakłócenia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600">
                <a:latin typeface="Arial" panose="020B0604020202020204" pitchFamily="34" charset="0"/>
              </a:rPr>
              <a:t>i zniekształcenia sygnału: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600">
                <a:latin typeface="Arial" panose="020B0604020202020204" pitchFamily="34" charset="0"/>
              </a:rPr>
              <a:t> Nadaje OPOKA23: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600">
                <a:latin typeface="Arial" panose="020B0604020202020204" pitchFamily="34" charset="0"/>
              </a:rPr>
              <a:t> </a:t>
            </a:r>
            <a:r>
              <a:rPr lang="pl-PL" altLang="pl-PL" sz="1600" i="1">
                <a:latin typeface="Arial" panose="020B0604020202020204" pitchFamily="34" charset="0"/>
              </a:rPr>
              <a:t>ZORZA34, ZORZA34, ZORZA34 TU OPOKA23, </a:t>
            </a:r>
            <a:r>
              <a:rPr lang="pl-PL" altLang="pl-PL" sz="1600">
                <a:latin typeface="Arial" panose="020B0604020202020204" pitchFamily="34" charset="0"/>
              </a:rPr>
              <a:t>OPOKA23 </a:t>
            </a:r>
            <a:r>
              <a:rPr lang="pl-PL" altLang="pl-PL" sz="1600" b="1" i="1">
                <a:latin typeface="Arial" panose="020B0604020202020204" pitchFamily="34" charset="0"/>
              </a:rPr>
              <a:t>- </a:t>
            </a:r>
            <a:r>
              <a:rPr lang="pl-PL" altLang="pl-PL" sz="1600" i="1">
                <a:latin typeface="Arial" panose="020B0604020202020204" pitchFamily="34" charset="0"/>
              </a:rPr>
              <a:t>ODBIÓR </a:t>
            </a:r>
            <a:r>
              <a:rPr lang="pl-PL" altLang="pl-PL" sz="1600" b="1" i="1">
                <a:latin typeface="Arial" panose="020B0604020202020204" pitchFamily="34" charset="0"/>
              </a:rPr>
              <a:t>(ZORZA34, ZORZA34, ZORZA34 THIS IS OPOKA23,  OPOKA23</a:t>
            </a:r>
            <a:endParaRPr lang="pl-PL" altLang="pl-PL" sz="16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600" b="1" i="1">
                <a:latin typeface="Arial" panose="020B0604020202020204" pitchFamily="34" charset="0"/>
              </a:rPr>
              <a:t>-</a:t>
            </a:r>
            <a:r>
              <a:rPr lang="pl-PL" altLang="pl-PL" sz="1600" i="1">
                <a:latin typeface="Arial" panose="020B0604020202020204" pitchFamily="34" charset="0"/>
              </a:rPr>
              <a:t>	</a:t>
            </a:r>
            <a:r>
              <a:rPr lang="pl-PL" altLang="pl-PL" sz="1600" b="1" i="1">
                <a:latin typeface="Arial" panose="020B0604020202020204" pitchFamily="34" charset="0"/>
              </a:rPr>
              <a:t>OVER)</a:t>
            </a:r>
            <a:endParaRPr lang="pl-PL" altLang="pl-PL" sz="16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600">
                <a:latin typeface="Arial" panose="020B0604020202020204" pitchFamily="34" charset="0"/>
              </a:rPr>
              <a:t>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600" i="1">
                <a:latin typeface="Arial" panose="020B0604020202020204" pitchFamily="34" charset="0"/>
              </a:rPr>
              <a:t>ZORZA34 odpowiada:</a:t>
            </a:r>
            <a:endParaRPr lang="pl-PL" altLang="pl-PL" sz="16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600" i="1">
                <a:latin typeface="Arial" panose="020B0604020202020204" pitchFamily="34" charset="0"/>
              </a:rPr>
              <a:t>OPOKA23, OPOKA23, </a:t>
            </a:r>
            <a:r>
              <a:rPr lang="pl-PL" altLang="pl-PL" sz="1600">
                <a:latin typeface="Arial" panose="020B0604020202020204" pitchFamily="34" charset="0"/>
              </a:rPr>
              <a:t>OPOKA23 </a:t>
            </a:r>
            <a:r>
              <a:rPr lang="pl-PL" altLang="pl-PL" sz="1600" i="1">
                <a:latin typeface="Arial" panose="020B0604020202020204" pitchFamily="34" charset="0"/>
              </a:rPr>
              <a:t>TU ZORZA34, ZORZA34 </a:t>
            </a:r>
            <a:r>
              <a:rPr lang="pl-PL" altLang="pl-PL" sz="1600" b="1" i="1">
                <a:latin typeface="Arial" panose="020B0604020202020204" pitchFamily="34" charset="0"/>
              </a:rPr>
              <a:t>- </a:t>
            </a:r>
            <a:r>
              <a:rPr lang="pl-PL" altLang="pl-PL" sz="1600" i="1">
                <a:latin typeface="Arial" panose="020B0604020202020204" pitchFamily="34" charset="0"/>
              </a:rPr>
              <a:t>ODBIÓR</a:t>
            </a:r>
            <a:endParaRPr lang="pl-PL" altLang="pl-PL" sz="16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600" b="1" i="1">
                <a:latin typeface="Arial" panose="020B0604020202020204" pitchFamily="34" charset="0"/>
              </a:rPr>
              <a:t>(OPOKA23, OPOKA23, OPOKA23 THIS IS ZORZA34, ZORZA34</a:t>
            </a:r>
            <a:endParaRPr lang="pl-PL" altLang="pl-PL" sz="16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600" b="1" i="1">
                <a:latin typeface="Arial" panose="020B0604020202020204" pitchFamily="34" charset="0"/>
              </a:rPr>
              <a:t>-</a:t>
            </a:r>
            <a:r>
              <a:rPr lang="pl-PL" altLang="pl-PL" sz="1600" i="1">
                <a:latin typeface="Arial" panose="020B0604020202020204" pitchFamily="34" charset="0"/>
              </a:rPr>
              <a:t>	</a:t>
            </a:r>
            <a:r>
              <a:rPr lang="pl-PL" altLang="pl-PL" sz="1600" b="1" i="1">
                <a:latin typeface="Arial" panose="020B0604020202020204" pitchFamily="34" charset="0"/>
              </a:rPr>
              <a:t>OVER);</a:t>
            </a:r>
            <a:endParaRPr lang="pl-PL" altLang="pl-PL" sz="16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600" i="1">
                <a:latin typeface="Arial" panose="020B0604020202020204" pitchFamily="34" charset="0"/>
              </a:rPr>
              <a:t>OPOKA23,   OPOKA23,   </a:t>
            </a:r>
            <a:r>
              <a:rPr lang="pl-PL" altLang="pl-PL" sz="1600">
                <a:latin typeface="Arial" panose="020B0604020202020204" pitchFamily="34" charset="0"/>
              </a:rPr>
              <a:t>OPOKA23   </a:t>
            </a:r>
            <a:r>
              <a:rPr lang="pl-PL" altLang="pl-PL" sz="1600" i="1">
                <a:latin typeface="Arial" panose="020B0604020202020204" pitchFamily="34" charset="0"/>
              </a:rPr>
              <a:t>TU  ZORZA34,   ZORZA34</a:t>
            </a:r>
            <a:endParaRPr lang="pl-PL" altLang="pl-PL" sz="16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600" b="1" i="1">
                <a:latin typeface="Arial" panose="020B0604020202020204" pitchFamily="34" charset="0"/>
              </a:rPr>
              <a:t>-</a:t>
            </a:r>
            <a:r>
              <a:rPr lang="pl-PL" altLang="pl-PL" sz="1600" i="1">
                <a:latin typeface="Arial" panose="020B0604020202020204" pitchFamily="34" charset="0"/>
              </a:rPr>
              <a:t>	SPRAWDZENIE ŁĄCZNOŚCI </a:t>
            </a:r>
            <a:r>
              <a:rPr lang="pl-PL" altLang="pl-PL" sz="1600" b="1" i="1">
                <a:latin typeface="Arial" panose="020B0604020202020204" pitchFamily="34" charset="0"/>
              </a:rPr>
              <a:t>- </a:t>
            </a:r>
            <a:r>
              <a:rPr lang="pl-PL" altLang="pl-PL" sz="1600" i="1">
                <a:latin typeface="Arial" panose="020B0604020202020204" pitchFamily="34" charset="0"/>
              </a:rPr>
              <a:t>ODBIÓR</a:t>
            </a:r>
            <a:endParaRPr lang="pl-PL" altLang="pl-PL" sz="16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600" b="1" i="1">
                <a:latin typeface="Arial" panose="020B0604020202020204" pitchFamily="34" charset="0"/>
              </a:rPr>
              <a:t>(OPOKA23, OPOKA23, OPOKA23 THIS IS ZORZA34, ZORZA34</a:t>
            </a:r>
            <a:endParaRPr lang="pl-PL" altLang="pl-PL" sz="16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600" b="1" i="1">
                <a:latin typeface="Arial" panose="020B0604020202020204" pitchFamily="34" charset="0"/>
              </a:rPr>
              <a:t>- RADIO CHECK - OVER)</a:t>
            </a:r>
            <a:endParaRPr lang="pl-PL" altLang="pl-PL" sz="16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600" i="1">
                <a:latin typeface="Arial" panose="020B0604020202020204" pitchFamily="34" charset="0"/>
              </a:rPr>
              <a:t>ZORZA34, ZORZA34, ZORZA34 TU OPOKA23, </a:t>
            </a:r>
            <a:r>
              <a:rPr lang="pl-PL" altLang="pl-PL" sz="1600">
                <a:latin typeface="Arial" panose="020B0604020202020204" pitchFamily="34" charset="0"/>
              </a:rPr>
              <a:t>OPOKA23 </a:t>
            </a:r>
            <a:r>
              <a:rPr lang="pl-PL" altLang="pl-PL" sz="1600" i="1">
                <a:latin typeface="Arial" panose="020B0604020202020204" pitchFamily="34" charset="0"/>
              </a:rPr>
              <a:t>- SŁABY</a:t>
            </a:r>
            <a:endParaRPr lang="pl-PL" altLang="pl-PL" sz="16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600" i="1">
                <a:latin typeface="Arial" panose="020B0604020202020204" pitchFamily="34" charset="0"/>
              </a:rPr>
              <a:t>I PRZERYWANY </a:t>
            </a:r>
            <a:r>
              <a:rPr lang="pl-PL" altLang="pl-PL" sz="1600" b="1" i="1">
                <a:latin typeface="Arial" panose="020B0604020202020204" pitchFamily="34" charset="0"/>
              </a:rPr>
              <a:t>- </a:t>
            </a:r>
            <a:r>
              <a:rPr lang="pl-PL" altLang="pl-PL" sz="1600" i="1">
                <a:latin typeface="Arial" panose="020B0604020202020204" pitchFamily="34" charset="0"/>
              </a:rPr>
              <a:t>ODBIÓR</a:t>
            </a:r>
            <a:endParaRPr lang="pl-PL" altLang="pl-PL" sz="16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600" b="1" i="1">
                <a:latin typeface="Arial" panose="020B0604020202020204" pitchFamily="34" charset="0"/>
              </a:rPr>
              <a:t>(ZORZA34, ZORZA34, ZORZA34, THIS IS OPOKA23, OPOKA23</a:t>
            </a:r>
            <a:endParaRPr lang="pl-PL" altLang="pl-PL" sz="16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600" b="1" i="1">
                <a:latin typeface="Arial" panose="020B0604020202020204" pitchFamily="34" charset="0"/>
              </a:rPr>
              <a:t>-</a:t>
            </a:r>
            <a:r>
              <a:rPr lang="pl-PL" altLang="pl-PL" sz="1600" i="1">
                <a:latin typeface="Arial" panose="020B0604020202020204" pitchFamily="34" charset="0"/>
              </a:rPr>
              <a:t>	</a:t>
            </a:r>
            <a:r>
              <a:rPr lang="pl-PL" altLang="pl-PL" sz="1600" b="1" i="1">
                <a:latin typeface="Arial" panose="020B0604020202020204" pitchFamily="34" charset="0"/>
              </a:rPr>
              <a:t>WEAK AND INTERMITTENT - OVER)</a:t>
            </a:r>
            <a:endParaRPr lang="pl-PL" altLang="pl-PL" sz="1600">
              <a:latin typeface="Arial" panose="020B0604020202020204" pitchFamily="34" charset="0"/>
            </a:endParaRPr>
          </a:p>
        </p:txBody>
      </p:sp>
      <p:sp>
        <p:nvSpPr>
          <p:cNvPr id="88069" name="Rectangle 7"/>
          <p:cNvSpPr>
            <a:spLocks noChangeArrowheads="1"/>
          </p:cNvSpPr>
          <p:nvPr/>
        </p:nvSpPr>
        <p:spPr bwMode="auto">
          <a:xfrm>
            <a:off x="3635375" y="6381750"/>
            <a:ext cx="2468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Użytkowanie Sprzętu </a:t>
            </a:r>
          </a:p>
        </p:txBody>
      </p:sp>
      <p:sp>
        <p:nvSpPr>
          <p:cNvPr id="88070" name="Rectangle 8"/>
          <p:cNvSpPr>
            <a:spLocks noChangeArrowheads="1"/>
          </p:cNvSpPr>
          <p:nvPr/>
        </p:nvSpPr>
        <p:spPr bwMode="auto">
          <a:xfrm>
            <a:off x="250825" y="1125538"/>
            <a:ext cx="86423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 b="1">
                <a:latin typeface="Arial" panose="020B0604020202020204" pitchFamily="34" charset="0"/>
              </a:rPr>
              <a:t>PROCEDURY  WYKORZYSTYWANE  W  ŁĄCZNOŚCI FONICZNEJ </a:t>
            </a:r>
            <a:r>
              <a:rPr lang="pl-PL" altLang="pl-PL" sz="1800" b="1">
                <a:latin typeface="Arial" panose="020B0604020202020204" pitchFamily="34" charset="0"/>
              </a:rPr>
              <a:t>NAWIĄZANIE ŁĄCZNOŚCI</a:t>
            </a:r>
            <a:endParaRPr lang="pl-PL" altLang="pl-PL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1600200" y="990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524000" y="6324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9092" name="Rectangle 9"/>
          <p:cNvSpPr>
            <a:spLocks noChangeArrowheads="1"/>
          </p:cNvSpPr>
          <p:nvPr/>
        </p:nvSpPr>
        <p:spPr bwMode="auto">
          <a:xfrm>
            <a:off x="0" y="2565400"/>
            <a:ext cx="9144000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600">
                <a:latin typeface="Arial" panose="020B0604020202020204" pitchFamily="34" charset="0"/>
              </a:rPr>
              <a:t>Przykład 3 - wywołanie okólnikowe: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600" i="1">
                <a:latin typeface="Arial" panose="020B0604020202020204" pitchFamily="34" charset="0"/>
              </a:rPr>
              <a:t>Jedna z radiostacji FOTEL12 nie odpowiedziała na wywołanie okólnikowe. ZORZA12 nadaje:</a:t>
            </a:r>
            <a:endParaRPr lang="pl-PL" altLang="pl-PL" sz="16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600" i="1">
                <a:latin typeface="Arial" panose="020B0604020202020204" pitchFamily="34" charset="0"/>
              </a:rPr>
              <a:t>PIKA 12 - TU - ZORZA 12 - ODBIÓR </a:t>
            </a:r>
            <a:r>
              <a:rPr lang="pl-PL" altLang="pl-PL" sz="1600" b="1" i="1">
                <a:latin typeface="Arial" panose="020B0604020202020204" pitchFamily="34" charset="0"/>
              </a:rPr>
              <a:t>(PIKA12 THIS IS ZORZA12 - OVER)</a:t>
            </a:r>
            <a:endParaRPr lang="pl-PL" altLang="pl-PL" sz="16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600" i="1">
                <a:latin typeface="Arial" panose="020B0604020202020204" pitchFamily="34" charset="0"/>
              </a:rPr>
              <a:t>Trzy pierwsze radiostacje odpowiadają w kolejności ustalonej w Tabeli Danych Radiowych:</a:t>
            </a:r>
            <a:endParaRPr lang="pl-PL" altLang="pl-PL" sz="16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600" i="1">
                <a:latin typeface="Arial" panose="020B0604020202020204" pitchFamily="34" charset="0"/>
              </a:rPr>
              <a:t>(ZORZA12) - (TU) TRAWA12 - ODBIÓR </a:t>
            </a:r>
            <a:r>
              <a:rPr lang="pl-PL" altLang="pl-PL" sz="1600" b="1" i="1">
                <a:latin typeface="Arial" panose="020B0604020202020204" pitchFamily="34" charset="0"/>
              </a:rPr>
              <a:t>(ZORZA12 THIS IS TRAWA12 - OVER) </a:t>
            </a:r>
            <a:r>
              <a:rPr lang="pl-PL" altLang="pl-PL" sz="1600" i="1">
                <a:latin typeface="Arial" panose="020B0604020202020204" pitchFamily="34" charset="0"/>
              </a:rPr>
              <a:t>(ZORZA12) - (TU) CYNA12 - ODBIÓR </a:t>
            </a:r>
            <a:r>
              <a:rPr lang="pl-PL" altLang="pl-PL" sz="1600" b="1" i="1">
                <a:latin typeface="Arial" panose="020B0604020202020204" pitchFamily="34" charset="0"/>
              </a:rPr>
              <a:t>(ZORZA12 THIS IS CYNA12 - OVER) </a:t>
            </a:r>
            <a:r>
              <a:rPr lang="pl-PL" altLang="pl-PL" sz="1600" i="1">
                <a:latin typeface="Arial" panose="020B0604020202020204" pitchFamily="34" charset="0"/>
              </a:rPr>
              <a:t>(ZORZA12) - (TU) DYNIA12 - ODBIÓR </a:t>
            </a:r>
            <a:r>
              <a:rPr lang="pl-PL" altLang="pl-PL" sz="1600" b="1" i="1">
                <a:latin typeface="Arial" panose="020B0604020202020204" pitchFamily="34" charset="0"/>
              </a:rPr>
              <a:t>(ZORZA12 THIS IS DYNIA12 - OVER)</a:t>
            </a:r>
            <a:r>
              <a:rPr lang="pl-PL" altLang="pl-PL" sz="1600" i="1">
                <a:latin typeface="Arial" panose="020B0604020202020204" pitchFamily="34" charset="0"/>
              </a:rPr>
              <a:t> GRANAT12 nie słyszy odpowiedzi stacji FOTEL12, czeka około 5 sekund i nadaje:</a:t>
            </a:r>
            <a:endParaRPr lang="pl-PL" altLang="pl-PL" sz="16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600" i="1">
                <a:latin typeface="Arial" panose="020B0604020202020204" pitchFamily="34" charset="0"/>
              </a:rPr>
              <a:t>(ZORZA12) - (TU) GRANAT12 - ODBIÓR </a:t>
            </a:r>
            <a:r>
              <a:rPr lang="pl-PL" altLang="pl-PL" sz="1600" b="1" i="1">
                <a:latin typeface="Arial" panose="020B0604020202020204" pitchFamily="34" charset="0"/>
              </a:rPr>
              <a:t>(ZORZA12 THIS IS GRANAT12 - OVER)</a:t>
            </a:r>
            <a:endParaRPr lang="pl-PL" altLang="pl-PL" sz="16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600" i="1">
                <a:latin typeface="Arial" panose="020B0604020202020204" pitchFamily="34" charset="0"/>
              </a:rPr>
              <a:t>Następna stacja po GRANAT12</a:t>
            </a:r>
            <a:endParaRPr lang="pl-PL" altLang="pl-PL" sz="16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600" i="1">
                <a:latin typeface="Arial" panose="020B0604020202020204" pitchFamily="34" charset="0"/>
              </a:rPr>
              <a:t>(ZORZA12) - (TU) OPOKA12 - ODBIÓR </a:t>
            </a:r>
            <a:r>
              <a:rPr lang="pl-PL" altLang="pl-PL" sz="1600" b="1" i="1">
                <a:latin typeface="Arial" panose="020B0604020202020204" pitchFamily="34" charset="0"/>
              </a:rPr>
              <a:t>(ZORZA12 THIS IS OPOKA12 - OVER)</a:t>
            </a:r>
            <a:endParaRPr lang="pl-PL" altLang="pl-PL" sz="16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600" b="1" i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600">
              <a:latin typeface="Arial" panose="020B0604020202020204" pitchFamily="34" charset="0"/>
            </a:endParaRPr>
          </a:p>
        </p:txBody>
      </p:sp>
      <p:sp>
        <p:nvSpPr>
          <p:cNvPr id="89093" name="Rectangle 7"/>
          <p:cNvSpPr>
            <a:spLocks noChangeArrowheads="1"/>
          </p:cNvSpPr>
          <p:nvPr/>
        </p:nvSpPr>
        <p:spPr bwMode="auto">
          <a:xfrm>
            <a:off x="3635375" y="6381750"/>
            <a:ext cx="2468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Użytkowanie Sprzętu </a:t>
            </a:r>
          </a:p>
        </p:txBody>
      </p:sp>
      <p:sp>
        <p:nvSpPr>
          <p:cNvPr id="89094" name="Rectangle 8"/>
          <p:cNvSpPr>
            <a:spLocks noChangeArrowheads="1"/>
          </p:cNvSpPr>
          <p:nvPr/>
        </p:nvSpPr>
        <p:spPr bwMode="auto">
          <a:xfrm>
            <a:off x="250825" y="1125538"/>
            <a:ext cx="86423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 b="1">
                <a:latin typeface="Arial" panose="020B0604020202020204" pitchFamily="34" charset="0"/>
              </a:rPr>
              <a:t>PROCEDURY  WYKORZYSTYWANE  W  ŁĄCZNOŚCI FONICZNEJ </a:t>
            </a:r>
            <a:r>
              <a:rPr lang="pl-PL" altLang="pl-PL" sz="1800" b="1">
                <a:latin typeface="Arial" panose="020B0604020202020204" pitchFamily="34" charset="0"/>
              </a:rPr>
              <a:t>NAWIĄZANIE ŁĄCZNOŚCI</a:t>
            </a:r>
            <a:endParaRPr lang="pl-PL" altLang="pl-PL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1600200" y="990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524000" y="6324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90116" name="Rectangle 9"/>
          <p:cNvSpPr>
            <a:spLocks noChangeArrowheads="1"/>
          </p:cNvSpPr>
          <p:nvPr/>
        </p:nvSpPr>
        <p:spPr bwMode="auto">
          <a:xfrm>
            <a:off x="611188" y="2166938"/>
            <a:ext cx="8208962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600" i="1">
                <a:latin typeface="Arial" panose="020B0604020202020204" pitchFamily="34" charset="0"/>
              </a:rPr>
              <a:t>Po odebraniu wszystkich odpowiedzi od podległych stacji poza stacją FOTEL12, ZORZA12 nadaje:</a:t>
            </a:r>
            <a:endParaRPr lang="pl-PL" altLang="pl-PL" sz="16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600" i="1">
                <a:latin typeface="Arial" panose="020B0604020202020204" pitchFamily="34" charset="0"/>
              </a:rPr>
              <a:t>PIKA12 - TU - ZORZA12 - ODEBRANO FOTEL12 NIE ODEBRANO</a:t>
            </a:r>
            <a:endParaRPr lang="pl-PL" altLang="pl-PL" sz="16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600" i="1">
                <a:latin typeface="Arial" panose="020B0604020202020204" pitchFamily="34" charset="0"/>
              </a:rPr>
              <a:t>KONIEC</a:t>
            </a:r>
            <a:endParaRPr lang="pl-PL" altLang="pl-PL" sz="16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600" b="1" i="1">
                <a:latin typeface="Arial" panose="020B0604020202020204" pitchFamily="34" charset="0"/>
              </a:rPr>
              <a:t>(PIKA12 THIS IS ZORZA12 ROGER - FOTEL12 - NOTHING HEARD</a:t>
            </a:r>
            <a:endParaRPr lang="pl-PL" altLang="pl-PL" sz="16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600" b="1" i="1">
                <a:latin typeface="Arial" panose="020B0604020202020204" pitchFamily="34" charset="0"/>
              </a:rPr>
              <a:t>-</a:t>
            </a:r>
            <a:r>
              <a:rPr lang="pl-PL" altLang="pl-PL" sz="1600" i="1">
                <a:latin typeface="Arial" panose="020B0604020202020204" pitchFamily="34" charset="0"/>
              </a:rPr>
              <a:t>	</a:t>
            </a:r>
            <a:r>
              <a:rPr lang="pl-PL" altLang="pl-PL" sz="1600" b="1" i="1">
                <a:latin typeface="Arial" panose="020B0604020202020204" pitchFamily="34" charset="0"/>
              </a:rPr>
              <a:t>OUT)</a:t>
            </a:r>
            <a:endParaRPr lang="pl-PL" altLang="pl-PL" sz="16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600" i="1">
                <a:latin typeface="Arial" panose="020B0604020202020204" pitchFamily="34" charset="0"/>
              </a:rPr>
              <a:t>FOTEL12, gdy jest to możliwe wzywa NCS meldując się w sieci:</a:t>
            </a:r>
            <a:endParaRPr lang="pl-PL" altLang="pl-PL" sz="16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600" i="1">
                <a:latin typeface="Arial" panose="020B0604020202020204" pitchFamily="34" charset="0"/>
              </a:rPr>
              <a:t>(ZORZA12) - (TU) FOTEL12 — ZGŁASZAM SIĘ ODBIÓR </a:t>
            </a:r>
            <a:r>
              <a:rPr lang="pl-PL" altLang="pl-PL" sz="1600" b="1" i="1">
                <a:latin typeface="Arial" panose="020B0604020202020204" pitchFamily="34" charset="0"/>
              </a:rPr>
              <a:t>(ZORZA12 THIS IS FOTEL12 - REPORTINGINTO NET - OVER)</a:t>
            </a:r>
            <a:endParaRPr lang="pl-PL" altLang="pl-PL" sz="16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600" i="1">
                <a:latin typeface="Arial" panose="020B0604020202020204" pitchFamily="34" charset="0"/>
              </a:rPr>
              <a:t>FOTEL12 - TU - ZORZA12 - PODAJ HASŁO </a:t>
            </a:r>
            <a:r>
              <a:rPr lang="pl-PL" altLang="pl-PL" sz="1600" b="1" i="1">
                <a:latin typeface="Arial" panose="020B0604020202020204" pitchFamily="34" charset="0"/>
              </a:rPr>
              <a:t>- </a:t>
            </a:r>
            <a:r>
              <a:rPr lang="pl-PL" altLang="pl-PL" sz="1600" i="1">
                <a:latin typeface="Arial" panose="020B0604020202020204" pitchFamily="34" charset="0"/>
              </a:rPr>
              <a:t>ODBIÓR </a:t>
            </a:r>
            <a:r>
              <a:rPr lang="pl-PL" altLang="pl-PL" sz="1600" b="1" i="1">
                <a:latin typeface="Arial" panose="020B0604020202020204" pitchFamily="34" charset="0"/>
              </a:rPr>
              <a:t>(FOTEL12 THIS IS ZORZA12 - AUTHENTICATE - OVER)</a:t>
            </a:r>
            <a:endParaRPr lang="pl-PL" altLang="pl-PL" sz="16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600" i="1">
                <a:latin typeface="Arial" panose="020B0604020202020204" pitchFamily="34" charset="0"/>
              </a:rPr>
              <a:t>FOTEL12 nadaje:</a:t>
            </a:r>
            <a:endParaRPr lang="pl-PL" altLang="pl-PL" sz="16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600" i="1">
                <a:latin typeface="Arial" panose="020B0604020202020204" pitchFamily="34" charset="0"/>
              </a:rPr>
              <a:t>ZORZA12 - TU FOTEL12 - MOJE HASŁO	- ODBIÓR</a:t>
            </a:r>
            <a:endParaRPr lang="pl-PL" altLang="pl-PL" sz="16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600" b="1" i="1">
                <a:latin typeface="Arial" panose="020B0604020202020204" pitchFamily="34" charset="0"/>
              </a:rPr>
              <a:t>(ZORZA12 THIS IS FOTEL12 -1 AUTHENTICATE	- OVER)</a:t>
            </a:r>
            <a:endParaRPr lang="pl-PL" altLang="pl-PL" sz="16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600" b="1" i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600">
              <a:latin typeface="Arial" panose="020B0604020202020204" pitchFamily="34" charset="0"/>
            </a:endParaRPr>
          </a:p>
        </p:txBody>
      </p:sp>
      <p:sp>
        <p:nvSpPr>
          <p:cNvPr id="90117" name="Rectangle 7"/>
          <p:cNvSpPr>
            <a:spLocks noChangeArrowheads="1"/>
          </p:cNvSpPr>
          <p:nvPr/>
        </p:nvSpPr>
        <p:spPr bwMode="auto">
          <a:xfrm>
            <a:off x="3635375" y="6381750"/>
            <a:ext cx="2468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Użytkowanie Sprzętu </a:t>
            </a:r>
          </a:p>
        </p:txBody>
      </p:sp>
      <p:sp>
        <p:nvSpPr>
          <p:cNvPr id="90118" name="Rectangle 8"/>
          <p:cNvSpPr>
            <a:spLocks noChangeArrowheads="1"/>
          </p:cNvSpPr>
          <p:nvPr/>
        </p:nvSpPr>
        <p:spPr bwMode="auto">
          <a:xfrm>
            <a:off x="250825" y="1125538"/>
            <a:ext cx="86423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 b="1">
                <a:latin typeface="Arial" panose="020B0604020202020204" pitchFamily="34" charset="0"/>
              </a:rPr>
              <a:t>PROCEDURY  WYKORZYSTYWANE  W  ŁĄCZNOŚCI FONICZNEJ </a:t>
            </a:r>
            <a:r>
              <a:rPr lang="pl-PL" altLang="pl-PL" sz="1800" b="1">
                <a:latin typeface="Arial" panose="020B0604020202020204" pitchFamily="34" charset="0"/>
              </a:rPr>
              <a:t>NAWIĄZANIE ŁĄCZNOŚCI</a:t>
            </a:r>
            <a:endParaRPr lang="pl-PL" altLang="pl-PL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1600200" y="990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524000" y="6324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91140" name="Rectangle 9"/>
          <p:cNvSpPr>
            <a:spLocks noChangeArrowheads="1"/>
          </p:cNvSpPr>
          <p:nvPr/>
        </p:nvSpPr>
        <p:spPr bwMode="auto">
          <a:xfrm>
            <a:off x="611188" y="1873250"/>
            <a:ext cx="8208962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400" i="1">
                <a:latin typeface="Arial" panose="020B0604020202020204" pitchFamily="34" charset="0"/>
              </a:rPr>
              <a:t>ZORZA12 nadaje:</a:t>
            </a:r>
            <a:endParaRPr lang="pl-PL" altLang="pl-PL" sz="1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400" i="1">
                <a:latin typeface="Arial" panose="020B0604020202020204" pitchFamily="34" charset="0"/>
              </a:rPr>
              <a:t>FOTEL12 - TU - ZORZA12 - ODEBRANO KONIEC </a:t>
            </a:r>
            <a:r>
              <a:rPr lang="pl-PL" altLang="pl-PL" sz="1400" b="1" i="1">
                <a:latin typeface="Arial" panose="020B0604020202020204" pitchFamily="34" charset="0"/>
              </a:rPr>
              <a:t>(FOTEL12 THIS IS ZORZA12 </a:t>
            </a:r>
            <a:r>
              <a:rPr lang="pl-PL" altLang="pl-PL" sz="1400" i="1">
                <a:latin typeface="Arial" panose="020B0604020202020204" pitchFamily="34" charset="0"/>
              </a:rPr>
              <a:t>- </a:t>
            </a:r>
            <a:r>
              <a:rPr lang="pl-PL" altLang="pl-PL" sz="1400" b="1" i="1">
                <a:latin typeface="Arial" panose="020B0604020202020204" pitchFamily="34" charset="0"/>
              </a:rPr>
              <a:t>ROGER OUT)</a:t>
            </a:r>
            <a:endParaRPr lang="pl-PL" altLang="pl-PL" sz="1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400" i="1">
                <a:latin typeface="Arial" panose="020B0604020202020204" pitchFamily="34" charset="0"/>
              </a:rPr>
              <a:t>ZORZA12 sprawdza jakość łączności:</a:t>
            </a:r>
            <a:endParaRPr lang="pl-PL" altLang="pl-PL" sz="1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400" i="1">
                <a:latin typeface="Arial" panose="020B0604020202020204" pitchFamily="34" charset="0"/>
              </a:rPr>
              <a:t>PIKA 12 - TU ZORZA 12 - SPRAWDZENIE ŁĄCZNOŚCI - ODBIÓR </a:t>
            </a:r>
            <a:r>
              <a:rPr lang="pl-PL" altLang="pl-PL" sz="1400" b="1" i="1">
                <a:latin typeface="Arial" panose="020B0604020202020204" pitchFamily="34" charset="0"/>
              </a:rPr>
              <a:t>(PIKA12 THIS IS ZORZA12 </a:t>
            </a:r>
            <a:r>
              <a:rPr lang="pl-PL" altLang="pl-PL" sz="1400" i="1">
                <a:latin typeface="Arial" panose="020B0604020202020204" pitchFamily="34" charset="0"/>
              </a:rPr>
              <a:t>- </a:t>
            </a:r>
            <a:r>
              <a:rPr lang="pl-PL" altLang="pl-PL" sz="1400" b="1" i="1">
                <a:latin typeface="Arial" panose="020B0604020202020204" pitchFamily="34" charset="0"/>
              </a:rPr>
              <a:t>RADIO CHECK </a:t>
            </a:r>
            <a:r>
              <a:rPr lang="pl-PL" altLang="pl-PL" sz="1400" i="1">
                <a:latin typeface="Arial" panose="020B0604020202020204" pitchFamily="34" charset="0"/>
              </a:rPr>
              <a:t>- </a:t>
            </a:r>
            <a:r>
              <a:rPr lang="pl-PL" altLang="pl-PL" sz="1400" b="1" i="1">
                <a:latin typeface="Arial" panose="020B0604020202020204" pitchFamily="34" charset="0"/>
              </a:rPr>
              <a:t>OVER)</a:t>
            </a:r>
            <a:endParaRPr lang="pl-PL" altLang="pl-PL" sz="1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400" i="1">
                <a:latin typeface="Arial" panose="020B0604020202020204" pitchFamily="34" charset="0"/>
              </a:rPr>
              <a:t>Wszystkie stacje na wywołanie okólnikowe odpowiadają o dobrej jakości odbioru poza dwiema stacjami: TRAWA12 i DYNIA12:</a:t>
            </a:r>
            <a:endParaRPr lang="pl-PL" altLang="pl-PL" sz="1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400" i="1">
                <a:latin typeface="Arial" panose="020B0604020202020204" pitchFamily="34" charset="0"/>
              </a:rPr>
              <a:t>(ZORZA12) - (TU) TRAWA12 - NIECZYTELNY - ODBIÓR</a:t>
            </a:r>
            <a:endParaRPr lang="pl-PL" altLang="pl-PL" sz="1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400" b="1" i="1">
                <a:latin typeface="Arial" panose="020B0604020202020204" pitchFamily="34" charset="0"/>
              </a:rPr>
              <a:t>(ZORZA12 THIS IS TRAWA12 </a:t>
            </a:r>
            <a:r>
              <a:rPr lang="pl-PL" altLang="pl-PL" sz="1400" i="1">
                <a:latin typeface="Arial" panose="020B0604020202020204" pitchFamily="34" charset="0"/>
              </a:rPr>
              <a:t>- </a:t>
            </a:r>
            <a:r>
              <a:rPr lang="pl-PL" altLang="pl-PL" sz="1400" b="1" i="1">
                <a:latin typeface="Arial" panose="020B0604020202020204" pitchFamily="34" charset="0"/>
              </a:rPr>
              <a:t>UNREADABLE </a:t>
            </a:r>
            <a:r>
              <a:rPr lang="pl-PL" altLang="pl-PL" sz="1400" i="1">
                <a:latin typeface="Arial" panose="020B0604020202020204" pitchFamily="34" charset="0"/>
              </a:rPr>
              <a:t>- </a:t>
            </a:r>
            <a:r>
              <a:rPr lang="pl-PL" altLang="pl-PL" sz="1400" b="1" i="1">
                <a:latin typeface="Arial" panose="020B0604020202020204" pitchFamily="34" charset="0"/>
              </a:rPr>
              <a:t>OVER)</a:t>
            </a:r>
            <a:endParaRPr lang="pl-PL" altLang="pl-PL" sz="1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400" i="1">
                <a:latin typeface="Arial" panose="020B0604020202020204" pitchFamily="34" charset="0"/>
              </a:rPr>
              <a:t>(ZORZA12) - (TU) CYNA12 - CZYTELNE - ODBIÓR</a:t>
            </a:r>
            <a:endParaRPr lang="pl-PL" altLang="pl-PL" sz="1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400" b="1" i="1">
                <a:latin typeface="Arial" panose="020B0604020202020204" pitchFamily="34" charset="0"/>
              </a:rPr>
              <a:t>(ZORZA12 THIS IS CYNA12 - READABLE - OVER)</a:t>
            </a:r>
            <a:endParaRPr lang="pl-PL" altLang="pl-PL" sz="1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400" i="1">
                <a:latin typeface="Arial" panose="020B0604020202020204" pitchFamily="34" charset="0"/>
              </a:rPr>
              <a:t>(ZORZA12) - (TU) DYNIA12 - SŁABY I PRZERYWANY - ODBIÓR</a:t>
            </a:r>
            <a:endParaRPr lang="pl-PL" altLang="pl-PL" sz="1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400" b="1" i="1">
                <a:latin typeface="Arial" panose="020B0604020202020204" pitchFamily="34" charset="0"/>
              </a:rPr>
              <a:t>(ZORZA12 THIS IS DYNIA12 </a:t>
            </a:r>
            <a:r>
              <a:rPr lang="pl-PL" altLang="pl-PL" sz="1400" i="1">
                <a:latin typeface="Arial" panose="020B0604020202020204" pitchFamily="34" charset="0"/>
              </a:rPr>
              <a:t>- </a:t>
            </a:r>
            <a:r>
              <a:rPr lang="pl-PL" altLang="pl-PL" sz="1400" b="1" i="1">
                <a:latin typeface="Arial" panose="020B0604020202020204" pitchFamily="34" charset="0"/>
              </a:rPr>
              <a:t>WEAK AND INTERMITTENT- OVER)</a:t>
            </a:r>
            <a:endParaRPr lang="pl-PL" altLang="pl-PL" sz="1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400" i="1">
                <a:latin typeface="Arial" panose="020B0604020202020204" pitchFamily="34" charset="0"/>
              </a:rPr>
              <a:t>ZORZA12 - TU FOTEL12 - ODEBRANO - ODBIÓR</a:t>
            </a:r>
            <a:endParaRPr lang="pl-PL" altLang="pl-PL" sz="1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400" b="1" i="1">
                <a:latin typeface="Arial" panose="020B0604020202020204" pitchFamily="34" charset="0"/>
              </a:rPr>
              <a:t>(ZORZA12 THIS IS FOTEL12 </a:t>
            </a:r>
            <a:r>
              <a:rPr lang="pl-PL" altLang="pl-PL" sz="1400" i="1">
                <a:latin typeface="Arial" panose="020B0604020202020204" pitchFamily="34" charset="0"/>
              </a:rPr>
              <a:t>- </a:t>
            </a:r>
            <a:r>
              <a:rPr lang="pl-PL" altLang="pl-PL" sz="1400" b="1" i="1">
                <a:latin typeface="Arial" panose="020B0604020202020204" pitchFamily="34" charset="0"/>
              </a:rPr>
              <a:t>ROGER OVER)</a:t>
            </a:r>
            <a:endParaRPr lang="pl-PL" altLang="pl-PL" sz="1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400" i="1">
                <a:latin typeface="Arial" panose="020B0604020202020204" pitchFamily="34" charset="0"/>
              </a:rPr>
              <a:t>ZORZA12 - TU GRANAT12 - ODEBRANO - ODBIÓR</a:t>
            </a:r>
            <a:endParaRPr lang="pl-PL" altLang="pl-PL" sz="1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400" b="1" i="1">
                <a:latin typeface="Arial" panose="020B0604020202020204" pitchFamily="34" charset="0"/>
              </a:rPr>
              <a:t>(ZORZA12 THIS IS GRANAT12 </a:t>
            </a:r>
            <a:r>
              <a:rPr lang="pl-PL" altLang="pl-PL" sz="1400" i="1">
                <a:latin typeface="Arial" panose="020B0604020202020204" pitchFamily="34" charset="0"/>
              </a:rPr>
              <a:t>- </a:t>
            </a:r>
            <a:r>
              <a:rPr lang="pl-PL" altLang="pl-PL" sz="1400" b="1" i="1">
                <a:latin typeface="Arial" panose="020B0604020202020204" pitchFamily="34" charset="0"/>
              </a:rPr>
              <a:t>ROGER OVER)</a:t>
            </a:r>
            <a:endParaRPr lang="pl-PL" altLang="pl-PL" sz="1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400" i="1">
                <a:latin typeface="Arial" panose="020B0604020202020204" pitchFamily="34" charset="0"/>
              </a:rPr>
              <a:t>ZORZA12 - TU OPOKA 12 - ODEBRANO - ODBIÓR</a:t>
            </a:r>
            <a:endParaRPr lang="pl-PL" altLang="pl-PL" sz="1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400" b="1" i="1">
                <a:latin typeface="Arial" panose="020B0604020202020204" pitchFamily="34" charset="0"/>
              </a:rPr>
              <a:t>(ZORZA12 THIS IS OPOKA12 </a:t>
            </a:r>
            <a:r>
              <a:rPr lang="pl-PL" altLang="pl-PL" sz="1400" i="1">
                <a:latin typeface="Arial" panose="020B0604020202020204" pitchFamily="34" charset="0"/>
              </a:rPr>
              <a:t>- </a:t>
            </a:r>
            <a:r>
              <a:rPr lang="pl-PL" altLang="pl-PL" sz="1400" b="1" i="1">
                <a:latin typeface="Arial" panose="020B0604020202020204" pitchFamily="34" charset="0"/>
              </a:rPr>
              <a:t>ROGER OVER)</a:t>
            </a:r>
            <a:endParaRPr lang="pl-PL" altLang="pl-PL" sz="1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600" b="1" i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600">
              <a:latin typeface="Arial" panose="020B0604020202020204" pitchFamily="34" charset="0"/>
            </a:endParaRPr>
          </a:p>
        </p:txBody>
      </p:sp>
      <p:sp>
        <p:nvSpPr>
          <p:cNvPr id="91141" name="Rectangle 7"/>
          <p:cNvSpPr>
            <a:spLocks noChangeArrowheads="1"/>
          </p:cNvSpPr>
          <p:nvPr/>
        </p:nvSpPr>
        <p:spPr bwMode="auto">
          <a:xfrm>
            <a:off x="3635375" y="6381750"/>
            <a:ext cx="2468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Użytkowanie Sprzętu </a:t>
            </a:r>
          </a:p>
        </p:txBody>
      </p:sp>
      <p:sp>
        <p:nvSpPr>
          <p:cNvPr id="91142" name="Rectangle 8"/>
          <p:cNvSpPr>
            <a:spLocks noChangeArrowheads="1"/>
          </p:cNvSpPr>
          <p:nvPr/>
        </p:nvSpPr>
        <p:spPr bwMode="auto">
          <a:xfrm>
            <a:off x="250825" y="1125538"/>
            <a:ext cx="86423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 b="1">
                <a:latin typeface="Arial" panose="020B0604020202020204" pitchFamily="34" charset="0"/>
              </a:rPr>
              <a:t>PROCEDURY  WYKORZYSTYWANE  W  ŁĄCZNOŚCI FONICZNEJ </a:t>
            </a:r>
            <a:r>
              <a:rPr lang="pl-PL" altLang="pl-PL" sz="1800" b="1">
                <a:latin typeface="Arial" panose="020B0604020202020204" pitchFamily="34" charset="0"/>
              </a:rPr>
              <a:t>NAWIĄZANIE ŁĄCZNOŚCI</a:t>
            </a:r>
            <a:endParaRPr lang="pl-PL" altLang="pl-PL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1600200" y="990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524000" y="6324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92164" name="Rectangle 9"/>
          <p:cNvSpPr>
            <a:spLocks noChangeArrowheads="1"/>
          </p:cNvSpPr>
          <p:nvPr/>
        </p:nvSpPr>
        <p:spPr bwMode="auto">
          <a:xfrm>
            <a:off x="0" y="2805113"/>
            <a:ext cx="867568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400" i="1">
                <a:latin typeface="Arial" panose="020B0604020202020204" pitchFamily="34" charset="0"/>
              </a:rPr>
              <a:t>NCS potwierdza otrzymane raporty odpowiadając:</a:t>
            </a:r>
            <a:endParaRPr lang="pl-PL" altLang="pl-PL" sz="1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400" i="1">
                <a:latin typeface="Arial" panose="020B0604020202020204" pitchFamily="34" charset="0"/>
              </a:rPr>
              <a:t>PIKA12 - TU - ZORZA12- ODEBRANO - CYNA12 - ODEBRANO</a:t>
            </a:r>
            <a:endParaRPr lang="pl-PL" altLang="pl-PL" sz="1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400" i="1">
                <a:latin typeface="Arial" panose="020B0604020202020204" pitchFamily="34" charset="0"/>
              </a:rPr>
              <a:t>-	DYNIA12 SŁABY Z INTERFERENCJAMI - ODBIÓR</a:t>
            </a:r>
            <a:endParaRPr lang="pl-PL" altLang="pl-PL" sz="1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400" b="1" i="1">
                <a:latin typeface="Arial" panose="020B0604020202020204" pitchFamily="34" charset="0"/>
              </a:rPr>
              <a:t>(PIKA12 THIS IS ZORZA12 </a:t>
            </a:r>
            <a:r>
              <a:rPr lang="pl-PL" altLang="pl-PL" sz="1400" i="1">
                <a:latin typeface="Arial" panose="020B0604020202020204" pitchFamily="34" charset="0"/>
              </a:rPr>
              <a:t>- </a:t>
            </a:r>
            <a:r>
              <a:rPr lang="pl-PL" altLang="pl-PL" sz="1400" b="1" i="1">
                <a:latin typeface="Arial" panose="020B0604020202020204" pitchFamily="34" charset="0"/>
              </a:rPr>
              <a:t>ROGER </a:t>
            </a:r>
            <a:r>
              <a:rPr lang="pl-PL" altLang="pl-PL" sz="1400" i="1">
                <a:latin typeface="Arial" panose="020B0604020202020204" pitchFamily="34" charset="0"/>
              </a:rPr>
              <a:t>- </a:t>
            </a:r>
            <a:r>
              <a:rPr lang="pl-PL" altLang="pl-PL" sz="1400" b="1" i="1">
                <a:latin typeface="Arial" panose="020B0604020202020204" pitchFamily="34" charset="0"/>
              </a:rPr>
              <a:t>CYNA12 READABLE</a:t>
            </a:r>
            <a:endParaRPr lang="pl-PL" altLang="pl-PL" sz="1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400" b="1" i="1">
                <a:latin typeface="Arial" panose="020B0604020202020204" pitchFamily="34" charset="0"/>
              </a:rPr>
              <a:t>-</a:t>
            </a:r>
            <a:r>
              <a:rPr lang="pl-PL" altLang="pl-PL" sz="1400" i="1">
                <a:latin typeface="Arial" panose="020B0604020202020204" pitchFamily="34" charset="0"/>
              </a:rPr>
              <a:t>	</a:t>
            </a:r>
            <a:r>
              <a:rPr lang="pl-PL" altLang="pl-PL" sz="1400" b="1" i="1">
                <a:latin typeface="Arial" panose="020B0604020202020204" pitchFamily="34" charset="0"/>
              </a:rPr>
              <a:t>DYNIA12 </a:t>
            </a:r>
            <a:r>
              <a:rPr lang="pl-PL" altLang="pl-PL" sz="1400" i="1">
                <a:latin typeface="Arial" panose="020B0604020202020204" pitchFamily="34" charset="0"/>
              </a:rPr>
              <a:t>- </a:t>
            </a:r>
            <a:r>
              <a:rPr lang="pl-PL" altLang="pl-PL" sz="1400" b="1" i="1">
                <a:latin typeface="Arial" panose="020B0604020202020204" pitchFamily="34" charset="0"/>
              </a:rPr>
              <a:t>WEAK AND INTERMITTENT - OVER)</a:t>
            </a:r>
            <a:endParaRPr lang="pl-PL" altLang="pl-PL" sz="1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400" i="1">
                <a:latin typeface="Arial" panose="020B0604020202020204" pitchFamily="34" charset="0"/>
              </a:rPr>
              <a:t>Gdy NCS słyszą wszyscy jednakowo dobrze, nadaje:</a:t>
            </a:r>
            <a:endParaRPr lang="pl-PL" altLang="pl-PL" sz="1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400" i="1">
                <a:latin typeface="Arial" panose="020B0604020202020204" pitchFamily="34" charset="0"/>
              </a:rPr>
              <a:t>PIKA 12 - TU ZORZA12- ODEBRANO - KONIEC </a:t>
            </a:r>
            <a:r>
              <a:rPr lang="pl-PL" altLang="pl-PL" sz="1400" b="1" i="1">
                <a:latin typeface="Arial" panose="020B0604020202020204" pitchFamily="34" charset="0"/>
              </a:rPr>
              <a:t>(PIKA12 </a:t>
            </a:r>
            <a:r>
              <a:rPr lang="pl-PL" altLang="pl-PL" sz="1400" i="1">
                <a:latin typeface="Arial" panose="020B0604020202020204" pitchFamily="34" charset="0"/>
              </a:rPr>
              <a:t>- </a:t>
            </a:r>
            <a:r>
              <a:rPr lang="pl-PL" altLang="pl-PL" sz="1400" b="1" i="1">
                <a:latin typeface="Arial" panose="020B0604020202020204" pitchFamily="34" charset="0"/>
              </a:rPr>
              <a:t>THIS IS ZORZA12 </a:t>
            </a:r>
            <a:r>
              <a:rPr lang="pl-PL" altLang="pl-PL" sz="1400" i="1">
                <a:latin typeface="Arial" panose="020B0604020202020204" pitchFamily="34" charset="0"/>
              </a:rPr>
              <a:t>- </a:t>
            </a:r>
            <a:r>
              <a:rPr lang="pl-PL" altLang="pl-PL" sz="1400" b="1" i="1">
                <a:latin typeface="Arial" panose="020B0604020202020204" pitchFamily="34" charset="0"/>
              </a:rPr>
              <a:t>ROGER OUT)</a:t>
            </a:r>
            <a:endParaRPr lang="pl-PL" altLang="pl-PL" sz="1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600" b="1" i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600">
              <a:latin typeface="Arial" panose="020B0604020202020204" pitchFamily="34" charset="0"/>
            </a:endParaRPr>
          </a:p>
        </p:txBody>
      </p:sp>
      <p:sp>
        <p:nvSpPr>
          <p:cNvPr id="92165" name="Rectangle 7"/>
          <p:cNvSpPr>
            <a:spLocks noChangeArrowheads="1"/>
          </p:cNvSpPr>
          <p:nvPr/>
        </p:nvSpPr>
        <p:spPr bwMode="auto">
          <a:xfrm>
            <a:off x="3635375" y="6381750"/>
            <a:ext cx="2468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Użytkowanie Sprzętu </a:t>
            </a:r>
          </a:p>
        </p:txBody>
      </p:sp>
      <p:sp>
        <p:nvSpPr>
          <p:cNvPr id="92166" name="Rectangle 8"/>
          <p:cNvSpPr>
            <a:spLocks noChangeArrowheads="1"/>
          </p:cNvSpPr>
          <p:nvPr/>
        </p:nvSpPr>
        <p:spPr bwMode="auto">
          <a:xfrm>
            <a:off x="250825" y="1125538"/>
            <a:ext cx="86423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 b="1">
                <a:latin typeface="Arial" panose="020B0604020202020204" pitchFamily="34" charset="0"/>
              </a:rPr>
              <a:t>PROCEDURY  WYKORZYSTYWANE  W  ŁĄCZNOŚCI FONICZNEJ </a:t>
            </a:r>
            <a:r>
              <a:rPr lang="pl-PL" altLang="pl-PL" sz="1800" b="1">
                <a:latin typeface="Arial" panose="020B0604020202020204" pitchFamily="34" charset="0"/>
              </a:rPr>
              <a:t>NAWIĄZANIE ŁĄCZNOŚCI</a:t>
            </a:r>
            <a:endParaRPr lang="pl-PL" altLang="pl-PL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1600200" y="990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524000" y="6324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93188" name="Rectangle 9"/>
          <p:cNvSpPr>
            <a:spLocks noChangeArrowheads="1"/>
          </p:cNvSpPr>
          <p:nvPr/>
        </p:nvSpPr>
        <p:spPr bwMode="auto">
          <a:xfrm>
            <a:off x="0" y="2909888"/>
            <a:ext cx="888682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400" i="1">
                <a:latin typeface="Arial" panose="020B0604020202020204" pitchFamily="34" charset="0"/>
              </a:rPr>
              <a:t>NCS potwierdza otrzymane raporty odpowiadając:</a:t>
            </a:r>
            <a:endParaRPr lang="pl-PL" altLang="pl-PL" sz="1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400" i="1">
                <a:latin typeface="Arial" panose="020B0604020202020204" pitchFamily="34" charset="0"/>
              </a:rPr>
              <a:t>PIKA12 - TU - ZORZA12- ODEBRANO - CYNA12 - ODEBRANO</a:t>
            </a:r>
            <a:endParaRPr lang="pl-PL" altLang="pl-PL" sz="1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400" i="1">
                <a:latin typeface="Arial" panose="020B0604020202020204" pitchFamily="34" charset="0"/>
              </a:rPr>
              <a:t>-	DYNIA12 SŁABY Z INTERFERENCJAMI - ODBIÓR</a:t>
            </a:r>
            <a:endParaRPr lang="pl-PL" altLang="pl-PL" sz="1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400" b="1" i="1">
                <a:latin typeface="Arial" panose="020B0604020202020204" pitchFamily="34" charset="0"/>
              </a:rPr>
              <a:t>(PIKA12 THIS IS ZORZA12 </a:t>
            </a:r>
            <a:r>
              <a:rPr lang="pl-PL" altLang="pl-PL" sz="1400" i="1">
                <a:latin typeface="Arial" panose="020B0604020202020204" pitchFamily="34" charset="0"/>
              </a:rPr>
              <a:t>- </a:t>
            </a:r>
            <a:r>
              <a:rPr lang="pl-PL" altLang="pl-PL" sz="1400" b="1" i="1">
                <a:latin typeface="Arial" panose="020B0604020202020204" pitchFamily="34" charset="0"/>
              </a:rPr>
              <a:t>ROGER </a:t>
            </a:r>
            <a:r>
              <a:rPr lang="pl-PL" altLang="pl-PL" sz="1400" i="1">
                <a:latin typeface="Arial" panose="020B0604020202020204" pitchFamily="34" charset="0"/>
              </a:rPr>
              <a:t>- </a:t>
            </a:r>
            <a:r>
              <a:rPr lang="pl-PL" altLang="pl-PL" sz="1400" b="1" i="1">
                <a:latin typeface="Arial" panose="020B0604020202020204" pitchFamily="34" charset="0"/>
              </a:rPr>
              <a:t>CYNA12 READABLE</a:t>
            </a:r>
            <a:endParaRPr lang="pl-PL" altLang="pl-PL" sz="1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400" b="1" i="1">
                <a:latin typeface="Arial" panose="020B0604020202020204" pitchFamily="34" charset="0"/>
              </a:rPr>
              <a:t>-</a:t>
            </a:r>
            <a:r>
              <a:rPr lang="pl-PL" altLang="pl-PL" sz="1400" i="1">
                <a:latin typeface="Arial" panose="020B0604020202020204" pitchFamily="34" charset="0"/>
              </a:rPr>
              <a:t>	</a:t>
            </a:r>
            <a:r>
              <a:rPr lang="pl-PL" altLang="pl-PL" sz="1400" b="1" i="1">
                <a:latin typeface="Arial" panose="020B0604020202020204" pitchFamily="34" charset="0"/>
              </a:rPr>
              <a:t>DYNIA12 </a:t>
            </a:r>
            <a:r>
              <a:rPr lang="pl-PL" altLang="pl-PL" sz="1400" i="1">
                <a:latin typeface="Arial" panose="020B0604020202020204" pitchFamily="34" charset="0"/>
              </a:rPr>
              <a:t>- </a:t>
            </a:r>
            <a:r>
              <a:rPr lang="pl-PL" altLang="pl-PL" sz="1400" b="1" i="1">
                <a:latin typeface="Arial" panose="020B0604020202020204" pitchFamily="34" charset="0"/>
              </a:rPr>
              <a:t>WEAK AND INTERMITTENT - OVER)</a:t>
            </a:r>
            <a:endParaRPr lang="pl-PL" altLang="pl-PL" sz="1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400" i="1">
                <a:latin typeface="Arial" panose="020B0604020202020204" pitchFamily="34" charset="0"/>
              </a:rPr>
              <a:t>Gdy NCS słyszą wszyscy jednakowo dobrze, nadaje:</a:t>
            </a:r>
            <a:endParaRPr lang="pl-PL" altLang="pl-PL" sz="1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400" i="1">
                <a:latin typeface="Arial" panose="020B0604020202020204" pitchFamily="34" charset="0"/>
              </a:rPr>
              <a:t>PIKA 12 - TU ZORZA12- ODEBRANO - KONIEC </a:t>
            </a:r>
            <a:r>
              <a:rPr lang="pl-PL" altLang="pl-PL" sz="1400" b="1" i="1">
                <a:latin typeface="Arial" panose="020B0604020202020204" pitchFamily="34" charset="0"/>
              </a:rPr>
              <a:t>(PIKA12 </a:t>
            </a:r>
            <a:r>
              <a:rPr lang="pl-PL" altLang="pl-PL" sz="1400" i="1">
                <a:latin typeface="Arial" panose="020B0604020202020204" pitchFamily="34" charset="0"/>
              </a:rPr>
              <a:t>- </a:t>
            </a:r>
            <a:r>
              <a:rPr lang="pl-PL" altLang="pl-PL" sz="1400" b="1" i="1">
                <a:latin typeface="Arial" panose="020B0604020202020204" pitchFamily="34" charset="0"/>
              </a:rPr>
              <a:t>THIS IS ZORZA12 </a:t>
            </a:r>
            <a:r>
              <a:rPr lang="pl-PL" altLang="pl-PL" sz="1400" i="1">
                <a:latin typeface="Arial" panose="020B0604020202020204" pitchFamily="34" charset="0"/>
              </a:rPr>
              <a:t>- </a:t>
            </a:r>
            <a:r>
              <a:rPr lang="pl-PL" altLang="pl-PL" sz="1400" b="1" i="1">
                <a:latin typeface="Arial" panose="020B0604020202020204" pitchFamily="34" charset="0"/>
              </a:rPr>
              <a:t>ROGER OUT)</a:t>
            </a:r>
            <a:endParaRPr lang="pl-PL" altLang="pl-PL" sz="1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600" b="1" i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600">
              <a:latin typeface="Arial" panose="020B0604020202020204" pitchFamily="34" charset="0"/>
            </a:endParaRPr>
          </a:p>
        </p:txBody>
      </p:sp>
      <p:sp>
        <p:nvSpPr>
          <p:cNvPr id="93189" name="Rectangle 7"/>
          <p:cNvSpPr>
            <a:spLocks noChangeArrowheads="1"/>
          </p:cNvSpPr>
          <p:nvPr/>
        </p:nvSpPr>
        <p:spPr bwMode="auto">
          <a:xfrm>
            <a:off x="3635375" y="6381750"/>
            <a:ext cx="2468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Użytkowanie Sprzętu </a:t>
            </a:r>
          </a:p>
        </p:txBody>
      </p:sp>
      <p:sp>
        <p:nvSpPr>
          <p:cNvPr id="93190" name="Rectangle 8"/>
          <p:cNvSpPr>
            <a:spLocks noChangeArrowheads="1"/>
          </p:cNvSpPr>
          <p:nvPr/>
        </p:nvSpPr>
        <p:spPr bwMode="auto">
          <a:xfrm>
            <a:off x="250825" y="1125538"/>
            <a:ext cx="86423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 b="1">
                <a:latin typeface="Arial" panose="020B0604020202020204" pitchFamily="34" charset="0"/>
              </a:rPr>
              <a:t>PROCEDURY  WYKORZYSTYWANE  W  ŁĄCZNOŚCI FONICZNEJ </a:t>
            </a:r>
            <a:r>
              <a:rPr lang="pl-PL" altLang="pl-PL" sz="1800" b="1">
                <a:latin typeface="Arial" panose="020B0604020202020204" pitchFamily="34" charset="0"/>
              </a:rPr>
              <a:t>NAWIĄZANIE ŁĄCZNOŚCI</a:t>
            </a:r>
            <a:endParaRPr lang="pl-PL" altLang="pl-PL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8"/>
          <p:cNvSpPr>
            <a:spLocks noChangeArrowheads="1"/>
          </p:cNvSpPr>
          <p:nvPr/>
        </p:nvSpPr>
        <p:spPr bwMode="auto">
          <a:xfrm>
            <a:off x="323850" y="2492375"/>
            <a:ext cx="86423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3200" b="1">
                <a:latin typeface="Arial" panose="020B0604020202020204" pitchFamily="34" charset="0"/>
              </a:rPr>
              <a:t>DZIĘKUJĘ ZA UWAGĘ</a:t>
            </a:r>
            <a:endParaRPr lang="pl-PL" altLang="pl-PL" sz="32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1600200" y="990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1524000" y="6324600"/>
            <a:ext cx="6858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340" name="Rectangle 8"/>
          <p:cNvSpPr>
            <a:spLocks noChangeArrowheads="1"/>
          </p:cNvSpPr>
          <p:nvPr/>
        </p:nvSpPr>
        <p:spPr bwMode="auto">
          <a:xfrm>
            <a:off x="0" y="2349500"/>
            <a:ext cx="9144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b="1">
                <a:latin typeface="Arial" panose="020B0604020202020204" pitchFamily="34" charset="0"/>
              </a:rPr>
              <a:t>Kryptonim jednostki (instytucji, stanowiska dowodzenia) </a:t>
            </a:r>
            <a:r>
              <a:rPr lang="pl-PL" altLang="pl-PL" sz="1800">
                <a:latin typeface="Arial" panose="020B0604020202020204" pitchFamily="34" charset="0"/>
              </a:rPr>
              <a:t>- wyraz służący do maskowania nazwy jednostki, instytucji lub stanowiska dowodzenia.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b="1">
                <a:latin typeface="Arial" panose="020B0604020202020204" pitchFamily="34" charset="0"/>
              </a:rPr>
              <a:t>Sygnał rozpoznawczy osoby funkcyjnej </a:t>
            </a:r>
            <a:r>
              <a:rPr lang="pl-PL" altLang="pl-PL" sz="1800">
                <a:latin typeface="Arial" panose="020B0604020202020204" pitchFamily="34" charset="0"/>
              </a:rPr>
              <a:t>- grupa składająca się z trzech cyfr, służąca do maskowania stanowiska osoby funkcyjnej jednostki, instytucji lub stanowiska dowodzenia.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b="1">
                <a:latin typeface="Arial" panose="020B0604020202020204" pitchFamily="34" charset="0"/>
              </a:rPr>
              <a:t>Adres radiowy (instytucji, stanowiska dowodzenia) </a:t>
            </a:r>
            <a:r>
              <a:rPr lang="pl-PL" altLang="pl-PL" sz="1800">
                <a:latin typeface="Arial" panose="020B0604020202020204" pitchFamily="34" charset="0"/>
              </a:rPr>
              <a:t>- grupa składająca się z czterech cyfr służąca do adresowania wiadomości przekazywanych za pośrednictwem środków radiowych średniej lub dużej mocy. Adresami radiowymi zastępuje się kryptonim jednostki (nadawcy i odbiorcy wiadomości).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b="1">
                <a:latin typeface="Arial" panose="020B0604020202020204" pitchFamily="34" charset="0"/>
              </a:rPr>
              <a:t>Kryptonim środka radiowego </a:t>
            </a:r>
            <a:r>
              <a:rPr lang="pl-PL" altLang="pl-PL" sz="1800">
                <a:latin typeface="Arial" panose="020B0604020202020204" pitchFamily="34" charset="0"/>
              </a:rPr>
              <a:t>- wyraz wykorzystywany do identyfikacji środka radiowego. Wyraz może być uzupełniony poprzez dodanie dwuznakowego indeksu cyfrowego z przedziału 01-99.</a:t>
            </a: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3635375" y="6381750"/>
            <a:ext cx="2468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>
                <a:latin typeface="Arial" panose="020B0604020202020204" pitchFamily="34" charset="0"/>
              </a:rPr>
              <a:t>Użytkowanie Sprzętu </a:t>
            </a: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1268413"/>
            <a:ext cx="86042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2400" b="1">
                <a:latin typeface="Arial" panose="020B0604020202020204" pitchFamily="34" charset="0"/>
              </a:rPr>
              <a:t>PODSTAWOWE POJĘCIA ZWIĄZANE Z ŁĄCZNOŚCIĄ RADIOWĄ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J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684</TotalTime>
  <Words>5184</Words>
  <Application>Microsoft Office PowerPoint</Application>
  <PresentationFormat>Pokaz na ekranie (4:3)</PresentationFormat>
  <Paragraphs>695</Paragraphs>
  <Slides>87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87</vt:i4>
      </vt:variant>
    </vt:vector>
  </HeadingPairs>
  <TitlesOfParts>
    <vt:vector size="96" baseType="lpstr">
      <vt:lpstr>Century Gothic</vt:lpstr>
      <vt:lpstr>Arial</vt:lpstr>
      <vt:lpstr>Wingdings 3</vt:lpstr>
      <vt:lpstr>Calibri</vt:lpstr>
      <vt:lpstr>Wingdings</vt:lpstr>
      <vt:lpstr>Times New Roman</vt:lpstr>
      <vt:lpstr>Symbol</vt:lpstr>
      <vt:lpstr>Jon</vt:lpstr>
      <vt:lpstr>VISIO 4 Drawing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Zespół polowego kabla lekkiego ZPKL 1x2.</vt:lpstr>
      <vt:lpstr>Zespół polowego kabla dalekosiężnego  ZPKD 1x4.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Przeznaczenia, budowa, parametry techniczne i możliwości eksploatacyjne polowych aparatów telefonicznych systemu MB i CB. </vt:lpstr>
      <vt:lpstr>Prezentacja programu PowerPoint</vt:lpstr>
      <vt:lpstr>Przygotowanie aparatu do pracy.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Sprawdzenie sprawności technicznej i przygotowanie aparatu do pracy</vt:lpstr>
      <vt:lpstr>Podczas lokalizacji uszkodzenia należy kierować się następującymi zadaniami: </vt:lpstr>
      <vt:lpstr>Wymiana podzespołów.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KAPITAN NEMO</dc:creator>
  <cp:lastModifiedBy>Admin</cp:lastModifiedBy>
  <cp:revision>87</cp:revision>
  <cp:lastPrinted>1601-01-01T00:00:00Z</cp:lastPrinted>
  <dcterms:created xsi:type="dcterms:W3CDTF">2012-02-03T10:01:06Z</dcterms:created>
  <dcterms:modified xsi:type="dcterms:W3CDTF">2020-03-24T10:40:30Z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