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93" r:id="rId9"/>
    <p:sldId id="295" r:id="rId10"/>
    <p:sldId id="296" r:id="rId11"/>
    <p:sldId id="292" r:id="rId12"/>
    <p:sldId id="297" r:id="rId13"/>
    <p:sldId id="306" r:id="rId14"/>
    <p:sldId id="307" r:id="rId15"/>
    <p:sldId id="308" r:id="rId16"/>
    <p:sldId id="300" r:id="rId17"/>
    <p:sldId id="302" r:id="rId18"/>
    <p:sldId id="303" r:id="rId19"/>
    <p:sldId id="301" r:id="rId20"/>
    <p:sldId id="304" r:id="rId21"/>
    <p:sldId id="294" r:id="rId22"/>
    <p:sldId id="298" r:id="rId23"/>
    <p:sldId id="263" r:id="rId24"/>
    <p:sldId id="266" r:id="rId25"/>
    <p:sldId id="264" r:id="rId26"/>
    <p:sldId id="267" r:id="rId27"/>
    <p:sldId id="278" r:id="rId28"/>
    <p:sldId id="288" r:id="rId29"/>
    <p:sldId id="299" r:id="rId30"/>
    <p:sldId id="309" r:id="rId31"/>
    <p:sldId id="281" r:id="rId32"/>
    <p:sldId id="282" r:id="rId33"/>
    <p:sldId id="291" r:id="rId34"/>
    <p:sldId id="289" r:id="rId35"/>
    <p:sldId id="290" r:id="rId36"/>
    <p:sldId id="279" r:id="rId37"/>
    <p:sldId id="280" r:id="rId38"/>
    <p:sldId id="268" r:id="rId39"/>
    <p:sldId id="269" r:id="rId40"/>
    <p:sldId id="284" r:id="rId41"/>
    <p:sldId id="285" r:id="rId42"/>
    <p:sldId id="286" r:id="rId43"/>
    <p:sldId id="287" r:id="rId44"/>
    <p:sldId id="270" r:id="rId45"/>
    <p:sldId id="271" r:id="rId46"/>
    <p:sldId id="272" r:id="rId47"/>
    <p:sldId id="273" r:id="rId48"/>
    <p:sldId id="274" r:id="rId49"/>
    <p:sldId id="275" r:id="rId50"/>
    <p:sldId id="276" r:id="rId51"/>
    <p:sldId id="277" r:id="rId5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532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8964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48970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5630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1614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5869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864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665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57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084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091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CEFF-96C8-4686-9ABF-CC0D707E0914}" type="datetimeFigureOut">
              <a:rPr lang="pl-PL" smtClean="0"/>
              <a:t>23.04.2021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EC58B-456D-48C2-B594-91F711C2304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969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18606" y="1893071"/>
            <a:ext cx="10454640" cy="238760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Medycyna pola walki</a:t>
            </a:r>
            <a:br>
              <a:rPr lang="pl-PL" dirty="0" smtClean="0"/>
            </a:br>
            <a:r>
              <a:rPr lang="pl-PL" dirty="0" smtClean="0"/>
              <a:t>TCCC (</a:t>
            </a:r>
            <a:r>
              <a:rPr lang="pl-PL" dirty="0" err="1" smtClean="0"/>
              <a:t>Tactical</a:t>
            </a:r>
            <a:r>
              <a:rPr lang="pl-PL" dirty="0" smtClean="0"/>
              <a:t> </a:t>
            </a:r>
            <a:r>
              <a:rPr lang="pl-PL" dirty="0" err="1" smtClean="0"/>
              <a:t>combat</a:t>
            </a:r>
            <a:r>
              <a:rPr lang="pl-PL" dirty="0" smtClean="0"/>
              <a:t> </a:t>
            </a:r>
            <a:r>
              <a:rPr lang="pl-PL" dirty="0" err="1" smtClean="0"/>
              <a:t>casualty</a:t>
            </a:r>
            <a:r>
              <a:rPr lang="pl-PL" dirty="0" smtClean="0"/>
              <a:t> </a:t>
            </a:r>
            <a:r>
              <a:rPr lang="pl-PL" dirty="0" err="1" smtClean="0"/>
              <a:t>care</a:t>
            </a:r>
            <a:r>
              <a:rPr lang="pl-PL" dirty="0" smtClean="0"/>
              <a:t>)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4590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46760" y="1059860"/>
            <a:ext cx="10515600" cy="57981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/>
              <a:t>„</a:t>
            </a:r>
            <a:r>
              <a:rPr lang="pl-PL" b="1" dirty="0" err="1"/>
              <a:t>Tactical</a:t>
            </a:r>
            <a:r>
              <a:rPr lang="pl-PL" b="1" dirty="0"/>
              <a:t> </a:t>
            </a:r>
            <a:r>
              <a:rPr lang="pl-PL" b="1" dirty="0" smtClean="0"/>
              <a:t>Field </a:t>
            </a:r>
            <a:r>
              <a:rPr lang="pl-PL" b="1" dirty="0" err="1" smtClean="0"/>
              <a:t>Care</a:t>
            </a:r>
            <a:r>
              <a:rPr lang="pl-PL" b="1" dirty="0"/>
              <a:t>” (TFC) (polowa opieka nad poszkodowanym</a:t>
            </a:r>
            <a:r>
              <a:rPr lang="pl-PL" b="1" dirty="0" smtClean="0"/>
              <a:t>) - </a:t>
            </a:r>
            <a:r>
              <a:rPr lang="pl-PL" dirty="0"/>
              <a:t>to wykonywanie procedur ratunkowych w </a:t>
            </a:r>
            <a:r>
              <a:rPr lang="pl-PL" dirty="0" smtClean="0"/>
              <a:t>strefie względnie </a:t>
            </a:r>
            <a:r>
              <a:rPr lang="pl-PL" dirty="0"/>
              <a:t>bezpiecznej (po przejęciu inicjatywy bojowej</a:t>
            </a:r>
            <a:r>
              <a:rPr lang="pl-PL" dirty="0" smtClean="0"/>
              <a:t>). Pomimo </a:t>
            </a:r>
            <a:r>
              <a:rPr lang="pl-PL" dirty="0"/>
              <a:t>że czynności te są wykonywane </a:t>
            </a:r>
            <a:r>
              <a:rPr lang="pl-PL" dirty="0" smtClean="0"/>
              <a:t>we względnie </a:t>
            </a:r>
            <a:r>
              <a:rPr lang="pl-PL" dirty="0"/>
              <a:t>bezpiecznym środowisku, ale </a:t>
            </a:r>
            <a:r>
              <a:rPr lang="pl-PL" dirty="0" smtClean="0"/>
              <a:t>środowisku taktycznym</a:t>
            </a:r>
            <a:r>
              <a:rPr lang="pl-PL" dirty="0"/>
              <a:t>, to w każdym momencie możliwe </a:t>
            </a:r>
            <a:r>
              <a:rPr lang="pl-PL" dirty="0" smtClean="0"/>
              <a:t>jest przejście </a:t>
            </a:r>
            <a:r>
              <a:rPr lang="pl-PL" dirty="0"/>
              <a:t>w fazę CUF. W </a:t>
            </a:r>
            <a:r>
              <a:rPr lang="pl-PL" dirty="0" err="1"/>
              <a:t>Tactical</a:t>
            </a:r>
            <a:r>
              <a:rPr lang="pl-PL" dirty="0"/>
              <a:t> Field </a:t>
            </a:r>
            <a:r>
              <a:rPr lang="pl-PL" dirty="0" err="1"/>
              <a:t>Care</a:t>
            </a:r>
            <a:r>
              <a:rPr lang="pl-PL" dirty="0"/>
              <a:t> </a:t>
            </a:r>
            <a:r>
              <a:rPr lang="pl-PL" dirty="0" smtClean="0"/>
              <a:t>wykonywane są </a:t>
            </a:r>
            <a:r>
              <a:rPr lang="pl-PL" dirty="0"/>
              <a:t>procedury związane z badaniem </a:t>
            </a:r>
            <a:r>
              <a:rPr lang="pl-PL" dirty="0" smtClean="0"/>
              <a:t>poszkodowanego oraz </a:t>
            </a:r>
            <a:r>
              <a:rPr lang="pl-PL" dirty="0"/>
              <a:t>zaopatrywaniem odniesionych </a:t>
            </a:r>
            <a:r>
              <a:rPr lang="pl-PL" dirty="0" smtClean="0"/>
              <a:t>obrażeń. </a:t>
            </a:r>
            <a:r>
              <a:rPr lang="pl-PL" dirty="0"/>
              <a:t>W oparciu o dane epidemiologiczne rodzaju </a:t>
            </a:r>
            <a:r>
              <a:rPr lang="pl-PL" dirty="0" smtClean="0"/>
              <a:t>odniesionych obrażeń</a:t>
            </a:r>
            <a:r>
              <a:rPr lang="pl-PL" dirty="0"/>
              <a:t>, stworzono uniwersalny </a:t>
            </a:r>
            <a:r>
              <a:rPr lang="pl-PL" dirty="0" smtClean="0"/>
              <a:t>algorytm badania </a:t>
            </a:r>
            <a:r>
              <a:rPr lang="pl-PL" dirty="0"/>
              <a:t>poszkodowanego, tzw. TPA (</a:t>
            </a:r>
            <a:r>
              <a:rPr lang="pl-PL" dirty="0" err="1"/>
              <a:t>tactical</a:t>
            </a:r>
            <a:r>
              <a:rPr lang="pl-PL" dirty="0"/>
              <a:t> </a:t>
            </a:r>
            <a:r>
              <a:rPr lang="pl-PL" dirty="0" err="1" smtClean="0"/>
              <a:t>patient</a:t>
            </a:r>
            <a:r>
              <a:rPr lang="pl-PL" dirty="0"/>
              <a:t> </a:t>
            </a:r>
            <a:r>
              <a:rPr lang="pl-PL" dirty="0" err="1" smtClean="0"/>
              <a:t>assessment</a:t>
            </a:r>
            <a:r>
              <a:rPr lang="pl-PL" dirty="0"/>
              <a:t>), protokół </a:t>
            </a:r>
            <a:r>
              <a:rPr lang="pl-PL" dirty="0" smtClean="0"/>
              <a:t>MARCHE, </a:t>
            </a:r>
            <a:r>
              <a:rPr lang="pl-PL" dirty="0"/>
              <a:t>które </a:t>
            </a:r>
            <a:r>
              <a:rPr lang="pl-PL" dirty="0" smtClean="0"/>
              <a:t>naprowadzają ratowników </a:t>
            </a:r>
            <a:r>
              <a:rPr lang="pl-PL" dirty="0"/>
              <a:t>na najważniejsze obrażenia </a:t>
            </a:r>
            <a:r>
              <a:rPr lang="pl-PL" dirty="0" smtClean="0"/>
              <a:t>mogące wystąpić </a:t>
            </a:r>
            <a:r>
              <a:rPr lang="pl-PL" dirty="0"/>
              <a:t>podczas wykonywania działań bojowych.</a:t>
            </a:r>
          </a:p>
        </p:txBody>
      </p:sp>
    </p:spTree>
    <p:extLst>
      <p:ext uri="{BB962C8B-B14F-4D97-AF65-F5344CB8AC3E}">
        <p14:creationId xmlns:p14="http://schemas.microsoft.com/office/powerpoint/2010/main" val="453889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215" y="261257"/>
            <a:ext cx="7508304" cy="629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41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85950" y="976539"/>
            <a:ext cx="10515600" cy="426166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ES" b="1" dirty="0" smtClean="0"/>
              <a:t>„Tactical </a:t>
            </a:r>
            <a:r>
              <a:rPr lang="es-ES" b="1" dirty="0"/>
              <a:t>Evacuation” (TE) (</a:t>
            </a:r>
            <a:r>
              <a:rPr lang="es-ES" b="1" dirty="0" smtClean="0"/>
              <a:t>ewakuacja</a:t>
            </a:r>
            <a:r>
              <a:rPr lang="pl-PL" b="1" dirty="0" smtClean="0"/>
              <a:t> poszkodowanego </a:t>
            </a:r>
            <a:r>
              <a:rPr lang="pl-PL" b="1" dirty="0"/>
              <a:t>z pola walki) - </a:t>
            </a:r>
            <a:r>
              <a:rPr lang="pl-PL" dirty="0"/>
              <a:t>to </a:t>
            </a:r>
            <a:r>
              <a:rPr lang="pl-PL" dirty="0" smtClean="0"/>
              <a:t>czynności </a:t>
            </a:r>
            <a:r>
              <a:rPr lang="en-US" dirty="0" err="1" smtClean="0"/>
              <a:t>zbliżone</a:t>
            </a:r>
            <a:r>
              <a:rPr lang="en-US" dirty="0" smtClean="0"/>
              <a:t> </a:t>
            </a:r>
            <a:r>
              <a:rPr lang="en-US" dirty="0"/>
              <a:t>do ALS (Advanced Life Support) </a:t>
            </a:r>
            <a:r>
              <a:rPr lang="en-US" dirty="0" err="1"/>
              <a:t>oraz</a:t>
            </a:r>
            <a:r>
              <a:rPr lang="en-US" dirty="0"/>
              <a:t> </a:t>
            </a:r>
            <a:r>
              <a:rPr lang="en-US" dirty="0" smtClean="0"/>
              <a:t>ATLS</a:t>
            </a:r>
            <a:r>
              <a:rPr lang="pl-PL" dirty="0" smtClean="0"/>
              <a:t> </a:t>
            </a:r>
            <a:r>
              <a:rPr lang="en-US" dirty="0" smtClean="0"/>
              <a:t>(Advanced </a:t>
            </a:r>
            <a:r>
              <a:rPr lang="en-US" dirty="0"/>
              <a:t>Trauma Life Support), </a:t>
            </a:r>
            <a:r>
              <a:rPr lang="en-US" dirty="0" err="1"/>
              <a:t>jeżeli</a:t>
            </a:r>
            <a:r>
              <a:rPr lang="en-US" dirty="0"/>
              <a:t> </a:t>
            </a:r>
            <a:r>
              <a:rPr lang="en-US" dirty="0" err="1" smtClean="0"/>
              <a:t>ewakuacja</a:t>
            </a:r>
            <a:r>
              <a:rPr lang="pl-PL" dirty="0"/>
              <a:t> </a:t>
            </a:r>
            <a:r>
              <a:rPr lang="pl-PL" dirty="0" smtClean="0"/>
              <a:t>odbywa </a:t>
            </a:r>
            <a:r>
              <a:rPr lang="pl-PL" dirty="0"/>
              <a:t>się za pomocą pojazdów typu WEM (</a:t>
            </a:r>
            <a:r>
              <a:rPr lang="pl-PL" dirty="0" smtClean="0"/>
              <a:t>Wóz Ewakuacji </a:t>
            </a:r>
            <a:r>
              <a:rPr lang="pl-PL" dirty="0"/>
              <a:t>Medycznej) czy </a:t>
            </a:r>
            <a:r>
              <a:rPr lang="pl-PL" dirty="0" smtClean="0"/>
              <a:t>MEDEVAC/CASEVAC (</a:t>
            </a:r>
            <a:r>
              <a:rPr lang="pl-PL" dirty="0" err="1" smtClean="0"/>
              <a:t>aeroewakuacja</a:t>
            </a:r>
            <a:r>
              <a:rPr lang="pl-PL" dirty="0" smtClean="0"/>
              <a:t>). Niesłychanie </a:t>
            </a:r>
            <a:r>
              <a:rPr lang="pl-PL" dirty="0"/>
              <a:t>ważnym elementem niesienia </a:t>
            </a:r>
            <a:r>
              <a:rPr lang="pl-PL" dirty="0" smtClean="0"/>
              <a:t>pomocy przez </a:t>
            </a:r>
            <a:r>
              <a:rPr lang="pl-PL" dirty="0"/>
              <a:t>ratowników medycznych jest </a:t>
            </a:r>
            <a:r>
              <a:rPr lang="pl-PL" dirty="0" smtClean="0"/>
              <a:t>bezwzględne podporządkowanie </a:t>
            </a:r>
            <a:r>
              <a:rPr lang="pl-PL" dirty="0"/>
              <a:t>się danej sytuacji </a:t>
            </a:r>
            <a:r>
              <a:rPr lang="pl-PL" dirty="0" smtClean="0"/>
              <a:t>taktycznej. Tutaj </a:t>
            </a:r>
            <a:r>
              <a:rPr lang="pl-PL" dirty="0"/>
              <a:t>przede wszystkim liczy się realizacja </a:t>
            </a:r>
            <a:r>
              <a:rPr lang="pl-PL" dirty="0" smtClean="0"/>
              <a:t>założeń operacyjno-taktycznych</a:t>
            </a:r>
            <a:r>
              <a:rPr lang="pl-PL" dirty="0"/>
              <a:t>, dopiero w dalszej </a:t>
            </a:r>
            <a:r>
              <a:rPr lang="pl-PL" dirty="0" smtClean="0"/>
              <a:t>kolejności wykonywane </a:t>
            </a:r>
            <a:r>
              <a:rPr lang="pl-PL" dirty="0"/>
              <a:t>są inne zabiegi. </a:t>
            </a:r>
            <a:endParaRPr lang="pl-PL" dirty="0" smtClean="0"/>
          </a:p>
        </p:txBody>
      </p:sp>
    </p:spTree>
    <p:extLst>
      <p:ext uri="{BB962C8B-B14F-4D97-AF65-F5344CB8AC3E}">
        <p14:creationId xmlns:p14="http://schemas.microsoft.com/office/powerpoint/2010/main" val="4108678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rostokąt 1"/>
          <p:cNvSpPr>
            <a:spLocks noChangeArrowheads="1"/>
          </p:cNvSpPr>
          <p:nvPr/>
        </p:nvSpPr>
        <p:spPr bwMode="auto">
          <a:xfrm>
            <a:off x="378823" y="990600"/>
            <a:ext cx="11064239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None/>
            </a:pPr>
            <a:r>
              <a:rPr lang="pl-PL" sz="2000" b="1" dirty="0"/>
              <a:t>MEDEVAC </a:t>
            </a:r>
            <a:r>
              <a:rPr lang="pl-PL" sz="2000" dirty="0"/>
              <a:t>(ang.: </a:t>
            </a:r>
            <a:r>
              <a:rPr lang="pl-PL" sz="2000" i="1" dirty="0" err="1"/>
              <a:t>Medical</a:t>
            </a:r>
            <a:r>
              <a:rPr lang="pl-PL" sz="2000" i="1" dirty="0"/>
              <a:t> </a:t>
            </a:r>
            <a:r>
              <a:rPr lang="pl-PL" sz="2000" i="1" dirty="0" err="1"/>
              <a:t>evacuation</a:t>
            </a:r>
            <a:r>
              <a:rPr lang="pl-PL" sz="2000" dirty="0"/>
              <a:t>) – działania ratunkowe, polegające </a:t>
            </a:r>
            <a:r>
              <a:rPr lang="pl-PL" sz="2000" dirty="0" smtClean="0"/>
              <a:t>na transporcie </a:t>
            </a:r>
            <a:r>
              <a:rPr lang="pl-PL" sz="2000" dirty="0"/>
              <a:t>rannych (żołnierzy/cywilów) z pola bitwy lub miejsc katastrofy </a:t>
            </a:r>
            <a:r>
              <a:rPr lang="pl-PL" sz="2000" dirty="0" smtClean="0"/>
              <a:t>przez wyszkolony </a:t>
            </a:r>
            <a:r>
              <a:rPr lang="pl-PL" sz="2000" dirty="0"/>
              <a:t>personel medyczny do obiektów medycznych (np. szpitala polowego</a:t>
            </a:r>
            <a:r>
              <a:rPr lang="pl-PL" sz="2000" dirty="0" smtClean="0"/>
              <a:t>). Ewakuacja </a:t>
            </a:r>
            <a:r>
              <a:rPr lang="pl-PL" sz="2000" dirty="0"/>
              <a:t>medyczna odbywa się przy pomocy odpowiednio </a:t>
            </a:r>
            <a:r>
              <a:rPr lang="pl-PL" sz="2000" dirty="0" smtClean="0"/>
              <a:t>przygotowanych pojazdów </a:t>
            </a:r>
            <a:r>
              <a:rPr lang="pl-PL" sz="2000" dirty="0"/>
              <a:t>lądowych (np. ambulansów) lub powietrznych (</a:t>
            </a:r>
            <a:r>
              <a:rPr lang="pl-PL" sz="2000" dirty="0" smtClean="0"/>
              <a:t>śmigłowców).</a:t>
            </a:r>
          </a:p>
          <a:p>
            <a:pPr algn="just">
              <a:buNone/>
            </a:pPr>
            <a:endParaRPr lang="pl-PL" sz="2000" dirty="0"/>
          </a:p>
          <a:p>
            <a:pPr algn="just">
              <a:buNone/>
            </a:pPr>
            <a:r>
              <a:rPr lang="pl-PL" sz="2000" b="1" dirty="0"/>
              <a:t>CASEVAC </a:t>
            </a:r>
            <a:r>
              <a:rPr lang="pl-PL" sz="2000" dirty="0"/>
              <a:t>(ang.: </a:t>
            </a:r>
            <a:r>
              <a:rPr lang="pl-PL" sz="2000" i="1" dirty="0" err="1"/>
              <a:t>Casualty</a:t>
            </a:r>
            <a:r>
              <a:rPr lang="pl-PL" sz="2000" i="1" dirty="0"/>
              <a:t> </a:t>
            </a:r>
            <a:r>
              <a:rPr lang="pl-PL" sz="2000" i="1" dirty="0" err="1"/>
              <a:t>evacuation</a:t>
            </a:r>
            <a:r>
              <a:rPr lang="pl-PL" sz="2000" dirty="0"/>
              <a:t>) – procedura ewakuacji polegająca </a:t>
            </a:r>
            <a:r>
              <a:rPr lang="pl-PL" sz="2000" dirty="0" smtClean="0"/>
              <a:t>na transporcie </a:t>
            </a:r>
            <a:r>
              <a:rPr lang="pl-PL" sz="2000" dirty="0"/>
              <a:t>rannych (żołnierzy/cywilów) z pola bitwy lub miejsc katastrofy bez </a:t>
            </a:r>
            <a:r>
              <a:rPr lang="pl-PL" sz="2000" dirty="0" smtClean="0"/>
              <a:t>użycia odpowiednio </a:t>
            </a:r>
            <a:r>
              <a:rPr lang="pl-PL" sz="2000" dirty="0"/>
              <a:t>przygotowanych pojazdów medycznych oraz bez </a:t>
            </a:r>
            <a:r>
              <a:rPr lang="pl-PL" sz="2000" dirty="0" smtClean="0"/>
              <a:t>wyspecjalizowanej opieki </a:t>
            </a:r>
            <a:r>
              <a:rPr lang="pl-PL" sz="2000" dirty="0"/>
              <a:t>medycznej do najbliższych placówek gdzie ta pomoc będzie </a:t>
            </a:r>
            <a:r>
              <a:rPr lang="pl-PL" sz="2000" dirty="0" smtClean="0"/>
              <a:t>udzielana.</a:t>
            </a:r>
            <a:r>
              <a:rPr lang="pl-PL" sz="2000" dirty="0"/>
              <a:t> </a:t>
            </a:r>
            <a:r>
              <a:rPr lang="pl-PL" sz="2000" dirty="0" err="1" smtClean="0"/>
              <a:t>Casevac</a:t>
            </a:r>
            <a:r>
              <a:rPr lang="pl-PL" sz="2000" dirty="0" smtClean="0"/>
              <a:t> </a:t>
            </a:r>
            <a:r>
              <a:rPr lang="pl-PL" sz="2000" dirty="0"/>
              <a:t>podobnie jak </a:t>
            </a:r>
            <a:r>
              <a:rPr lang="pl-PL" sz="2000" dirty="0" err="1"/>
              <a:t>medevac</a:t>
            </a:r>
            <a:r>
              <a:rPr lang="pl-PL" sz="2000" dirty="0"/>
              <a:t> może być powietrzny lub lądowy. </a:t>
            </a:r>
            <a:r>
              <a:rPr lang="pl-PL" sz="2000" dirty="0" smtClean="0"/>
              <a:t>Współczesne konflikty </a:t>
            </a:r>
            <a:r>
              <a:rPr lang="pl-PL" sz="2000" dirty="0"/>
              <a:t>zbrojne (przede wszystkim Irak, Afganistan), pokazują iż </a:t>
            </a:r>
            <a:r>
              <a:rPr lang="pl-PL" sz="2000" dirty="0" smtClean="0"/>
              <a:t>najlepszymi środkami </a:t>
            </a:r>
            <a:r>
              <a:rPr lang="pl-PL" sz="2000" dirty="0"/>
              <a:t>do ewakuacji medycznej z pola walki są śmigłowce</a:t>
            </a:r>
            <a:endParaRPr lang="pl-PL" altLang="pl-PL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46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33697" y="989602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b="1" dirty="0" smtClean="0"/>
              <a:t>Zalety </a:t>
            </a:r>
            <a:r>
              <a:rPr lang="pl-PL" sz="2000" b="1" dirty="0"/>
              <a:t>przy użyciu śmigłowców do zadań ewakuacji medycznej:</a:t>
            </a:r>
          </a:p>
          <a:p>
            <a:r>
              <a:rPr lang="pl-PL" sz="2000" dirty="0" smtClean="0"/>
              <a:t>prędkość </a:t>
            </a:r>
            <a:r>
              <a:rPr lang="pl-PL" sz="2000" dirty="0"/>
              <a:t>i zasięg statku powietrznego sprawiają, iż można przenieść </a:t>
            </a:r>
            <a:r>
              <a:rPr lang="pl-PL" sz="2000" dirty="0" smtClean="0"/>
              <a:t>rannych na </a:t>
            </a:r>
            <a:r>
              <a:rPr lang="pl-PL" sz="2000" dirty="0"/>
              <a:t>duże odległości w stosunkowo krótkim czasie;</a:t>
            </a:r>
          </a:p>
          <a:p>
            <a:r>
              <a:rPr lang="pl-PL" sz="2000" dirty="0" smtClean="0"/>
              <a:t>statek </a:t>
            </a:r>
            <a:r>
              <a:rPr lang="pl-PL" sz="2000" dirty="0"/>
              <a:t>powietrzny szybko można przenieść w teren trudnodostępny </a:t>
            </a:r>
            <a:r>
              <a:rPr lang="pl-PL" sz="2000" dirty="0" smtClean="0"/>
              <a:t>bądź niedostępny </a:t>
            </a:r>
            <a:r>
              <a:rPr lang="pl-PL" sz="2000" dirty="0"/>
              <a:t>dla transportu kołowego;</a:t>
            </a:r>
          </a:p>
          <a:p>
            <a:r>
              <a:rPr lang="pl-PL" sz="2000" dirty="0" smtClean="0"/>
              <a:t>śmigłowce </a:t>
            </a:r>
            <a:r>
              <a:rPr lang="pl-PL" sz="2000" dirty="0"/>
              <a:t>mogą być przekierowane z innych misji, do </a:t>
            </a:r>
            <a:r>
              <a:rPr lang="pl-PL" sz="2000" dirty="0" smtClean="0"/>
              <a:t>natychmiastowej ewakuacji </a:t>
            </a:r>
            <a:r>
              <a:rPr lang="pl-PL" sz="2000" dirty="0"/>
              <a:t>rannych.</a:t>
            </a:r>
          </a:p>
          <a:p>
            <a:pPr marL="0" indent="0">
              <a:buNone/>
            </a:pPr>
            <a:endParaRPr lang="pl-PL" sz="2000" b="1" dirty="0" smtClean="0"/>
          </a:p>
          <a:p>
            <a:pPr marL="0" indent="0">
              <a:buNone/>
            </a:pPr>
            <a:r>
              <a:rPr lang="pl-PL" sz="2000" b="1" dirty="0" smtClean="0"/>
              <a:t>Wady </a:t>
            </a:r>
            <a:r>
              <a:rPr lang="pl-PL" sz="2000" b="1" dirty="0"/>
              <a:t>przy użyciu śmigłowców do zadań ewakuacji medycznej:</a:t>
            </a:r>
          </a:p>
          <a:p>
            <a:r>
              <a:rPr lang="pl-PL" sz="2000" dirty="0" smtClean="0"/>
              <a:t>śmigłowce </a:t>
            </a:r>
            <a:r>
              <a:rPr lang="pl-PL" sz="2000" dirty="0"/>
              <a:t>w roli CASEVAC nie są chronione na podstawie </a:t>
            </a:r>
            <a:r>
              <a:rPr lang="pl-PL" sz="2000" dirty="0" smtClean="0"/>
              <a:t>Konwencji Genewskiej</a:t>
            </a:r>
            <a:r>
              <a:rPr lang="pl-PL" sz="2000" dirty="0"/>
              <a:t>;</a:t>
            </a:r>
          </a:p>
          <a:p>
            <a:r>
              <a:rPr lang="pl-PL" sz="2000" dirty="0" smtClean="0"/>
              <a:t>ewakuacja </a:t>
            </a:r>
            <a:r>
              <a:rPr lang="pl-PL" sz="2000" dirty="0"/>
              <a:t>uzależniona od pogody i widzialności;</a:t>
            </a:r>
          </a:p>
          <a:p>
            <a:r>
              <a:rPr lang="pl-PL" sz="2000" dirty="0" smtClean="0"/>
              <a:t>środki </a:t>
            </a:r>
            <a:r>
              <a:rPr lang="pl-PL" sz="2000" dirty="0"/>
              <a:t>wrażliwe na działanie przeciwnika.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248573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42257" y="258082"/>
            <a:ext cx="10515600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pl-PL" sz="2000" dirty="0"/>
              <a:t>O konieczności wezwania </a:t>
            </a:r>
            <a:r>
              <a:rPr lang="pl-PL" sz="2000" dirty="0" err="1"/>
              <a:t>Medevac</a:t>
            </a:r>
            <a:r>
              <a:rPr lang="pl-PL" sz="2000" dirty="0"/>
              <a:t> i jej przydziale decyduje stopień </a:t>
            </a:r>
            <a:r>
              <a:rPr lang="pl-PL" sz="2000" dirty="0" smtClean="0"/>
              <a:t>priorytetu dla </a:t>
            </a:r>
            <a:r>
              <a:rPr lang="pl-PL" sz="2000" dirty="0"/>
              <a:t>danego rannego. Dlatego też w FM 8-10-26 wyróżniono kategorie </a:t>
            </a:r>
            <a:r>
              <a:rPr lang="pl-PL" sz="2000" dirty="0" smtClean="0"/>
              <a:t>rannych:</a:t>
            </a:r>
            <a:endParaRPr lang="pl-PL" sz="2000" dirty="0"/>
          </a:p>
          <a:p>
            <a:pPr marL="0" indent="0" algn="just">
              <a:buNone/>
            </a:pPr>
            <a:r>
              <a:rPr lang="pl-PL" sz="2000" b="1" dirty="0"/>
              <a:t>Priorytet 1 – NAGLĄCY /URGENT/ </a:t>
            </a:r>
            <a:r>
              <a:rPr lang="pl-PL" sz="2000" dirty="0"/>
              <a:t>- przydzielany w nagłych </a:t>
            </a:r>
            <a:r>
              <a:rPr lang="pl-PL" sz="2000" dirty="0" smtClean="0"/>
              <a:t>wypadkach wymagających </a:t>
            </a:r>
            <a:r>
              <a:rPr lang="pl-PL" sz="2000" dirty="0"/>
              <a:t>jak najszybszej ewakuacji w czasie poniżej 2 godzin, </a:t>
            </a:r>
            <a:r>
              <a:rPr lang="pl-PL" sz="2000" dirty="0" smtClean="0"/>
              <a:t>celem uratowania </a:t>
            </a:r>
            <a:r>
              <a:rPr lang="pl-PL" sz="2000" dirty="0"/>
              <a:t>życia, wzroku, kończyn/y.</a:t>
            </a:r>
          </a:p>
          <a:p>
            <a:pPr marL="0" indent="0" algn="just">
              <a:buNone/>
            </a:pPr>
            <a:endParaRPr lang="pl-PL" sz="2000" b="1" dirty="0" smtClean="0"/>
          </a:p>
          <a:p>
            <a:pPr marL="0" indent="0" algn="just">
              <a:buNone/>
            </a:pPr>
            <a:r>
              <a:rPr lang="pl-PL" sz="2000" b="1" dirty="0" smtClean="0"/>
              <a:t>Priorytet </a:t>
            </a:r>
            <a:r>
              <a:rPr lang="pl-PL" sz="2000" b="1" dirty="0"/>
              <a:t>1A – NAGLĄCY chirurgiczny /URGENT SURGERY/ </a:t>
            </a:r>
            <a:r>
              <a:rPr lang="pl-PL" sz="2000" dirty="0"/>
              <a:t>- </a:t>
            </a:r>
            <a:r>
              <a:rPr lang="pl-PL" sz="2000" dirty="0" smtClean="0"/>
              <a:t>przydzielany rannym </a:t>
            </a:r>
            <a:r>
              <a:rPr lang="pl-PL" sz="2000" dirty="0"/>
              <a:t>wymagającym pilnej pomocy chirurgicznej w celu ratowania życia </a:t>
            </a:r>
            <a:r>
              <a:rPr lang="pl-PL" sz="2000" dirty="0" smtClean="0"/>
              <a:t>lub stabilizacji </a:t>
            </a:r>
            <a:r>
              <a:rPr lang="pl-PL" sz="2000" dirty="0"/>
              <a:t>stanu umożliwiającego dalszą ewakuację.</a:t>
            </a:r>
          </a:p>
          <a:p>
            <a:pPr marL="0" indent="0" algn="just">
              <a:buNone/>
            </a:pPr>
            <a:endParaRPr lang="pl-PL" sz="2000" b="1" dirty="0" smtClean="0"/>
          </a:p>
          <a:p>
            <a:pPr marL="0" indent="0" algn="just">
              <a:buNone/>
            </a:pPr>
            <a:r>
              <a:rPr lang="pl-PL" sz="2000" b="1" dirty="0" smtClean="0"/>
              <a:t>Priorytet </a:t>
            </a:r>
            <a:r>
              <a:rPr lang="pl-PL" sz="2000" b="1" dirty="0"/>
              <a:t>II - Priorytetowy /PRIORITY/ </a:t>
            </a:r>
            <a:r>
              <a:rPr lang="pl-PL" sz="2000" dirty="0"/>
              <a:t>- przydzielony chorym i </a:t>
            </a:r>
            <a:r>
              <a:rPr lang="pl-PL" sz="2000" dirty="0" smtClean="0"/>
              <a:t>rannym wymagającym </a:t>
            </a:r>
            <a:r>
              <a:rPr lang="pl-PL" sz="2000" dirty="0"/>
              <a:t>szybkiej pomocy w czasie poniżej 4 godzin lub gdy jego stan może </a:t>
            </a:r>
            <a:r>
              <a:rPr lang="pl-PL" sz="2000" dirty="0" smtClean="0"/>
              <a:t>się pogorszyć </a:t>
            </a:r>
            <a:r>
              <a:rPr lang="pl-PL" sz="2000" dirty="0"/>
              <a:t>do Priorytetu I.</a:t>
            </a:r>
          </a:p>
          <a:p>
            <a:pPr marL="0" indent="0" algn="just">
              <a:buNone/>
            </a:pPr>
            <a:endParaRPr lang="pl-PL" sz="2000" b="1" dirty="0" smtClean="0"/>
          </a:p>
          <a:p>
            <a:pPr marL="0" indent="0" algn="just">
              <a:buNone/>
            </a:pPr>
            <a:r>
              <a:rPr lang="pl-PL" sz="2000" b="1" dirty="0" smtClean="0"/>
              <a:t>Priorytet </a:t>
            </a:r>
            <a:r>
              <a:rPr lang="pl-PL" sz="2000" b="1" dirty="0"/>
              <a:t>III – Rutynowy /RUTINE/ </a:t>
            </a:r>
            <a:r>
              <a:rPr lang="pl-PL" sz="2000" dirty="0"/>
              <a:t>- przydzielany pacjentom </a:t>
            </a:r>
            <a:r>
              <a:rPr lang="pl-PL" sz="2000" dirty="0" smtClean="0"/>
              <a:t>wymagającym ewakuacji </a:t>
            </a:r>
            <a:r>
              <a:rPr lang="pl-PL" sz="2000" dirty="0"/>
              <a:t>ale których stan jest stabilny. Chorzy i ranni z tej kategorii powinni </a:t>
            </a:r>
            <a:r>
              <a:rPr lang="pl-PL" sz="2000" dirty="0" smtClean="0"/>
              <a:t>być ewakuowani </a:t>
            </a:r>
            <a:r>
              <a:rPr lang="pl-PL" sz="2000" dirty="0"/>
              <a:t>w ciągu 24 godzin.</a:t>
            </a:r>
          </a:p>
          <a:p>
            <a:pPr marL="0" indent="0" algn="just">
              <a:buNone/>
            </a:pPr>
            <a:endParaRPr lang="pl-PL" sz="2000" b="1" dirty="0" smtClean="0"/>
          </a:p>
          <a:p>
            <a:pPr marL="0" indent="0" algn="just">
              <a:buNone/>
            </a:pPr>
            <a:r>
              <a:rPr lang="pl-PL" sz="2000" b="1" dirty="0" smtClean="0"/>
              <a:t>Priorytet </a:t>
            </a:r>
            <a:r>
              <a:rPr lang="pl-PL" sz="2000" b="1" dirty="0"/>
              <a:t>IV – Możliwy, uwarunkowany /CONVENIENCE/ </a:t>
            </a:r>
            <a:r>
              <a:rPr lang="pl-PL" sz="2000" dirty="0"/>
              <a:t>- przydzielony </a:t>
            </a:r>
            <a:r>
              <a:rPr lang="pl-PL" sz="2000" dirty="0" smtClean="0"/>
              <a:t>pacjentom dla </a:t>
            </a:r>
            <a:r>
              <a:rPr lang="pl-PL" sz="2000" dirty="0"/>
              <a:t>których transport powietrzny nie jest konieczny ale zapewni większy komfort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1373133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1" y="204962"/>
            <a:ext cx="8508186" cy="643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959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169" y="117566"/>
            <a:ext cx="8568728" cy="67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1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40526"/>
            <a:ext cx="12191565" cy="468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79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44" y="483326"/>
            <a:ext cx="118013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66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82633" y="2077547"/>
            <a:ext cx="11438312" cy="981537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/>
              <a:t>„Los rannego spoczywa w rękach tego, 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kto </a:t>
            </a:r>
            <a:r>
              <a:rPr lang="pl-PL" b="1" dirty="0"/>
              <a:t>założy mu pierwszy opatrunek.” 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7598773" y="3759722"/>
            <a:ext cx="4837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PŁK NICHOLAS SENN, 1844–1908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3112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55" y="0"/>
            <a:ext cx="9075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923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309" y="222068"/>
            <a:ext cx="9520377" cy="634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51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8" y="209006"/>
            <a:ext cx="4319450" cy="3239588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0"/>
            <a:ext cx="74295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22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Protokół M-A-R-C-H-E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pl-PL" dirty="0"/>
          </a:p>
          <a:p>
            <a:pPr algn="just"/>
            <a:r>
              <a:rPr lang="pl-PL" b="1" dirty="0"/>
              <a:t>M </a:t>
            </a:r>
            <a:r>
              <a:rPr lang="pl-PL" dirty="0"/>
              <a:t>– </a:t>
            </a:r>
            <a:r>
              <a:rPr lang="pl-PL" b="1" dirty="0" err="1"/>
              <a:t>Massive</a:t>
            </a:r>
            <a:r>
              <a:rPr lang="pl-PL" b="1" dirty="0"/>
              <a:t> </a:t>
            </a:r>
            <a:r>
              <a:rPr lang="pl-PL" b="1" dirty="0" err="1"/>
              <a:t>hemorrhage</a:t>
            </a:r>
            <a:r>
              <a:rPr lang="pl-PL" b="1" dirty="0"/>
              <a:t> </a:t>
            </a:r>
            <a:r>
              <a:rPr lang="pl-PL" b="1" dirty="0" err="1"/>
              <a:t>control</a:t>
            </a:r>
            <a:r>
              <a:rPr lang="pl-PL" b="1" dirty="0"/>
              <a:t> </a:t>
            </a:r>
            <a:r>
              <a:rPr lang="pl-PL" dirty="0"/>
              <a:t>(poszukiwanie źródeł krwotoków zewnętrznych/zatamowanie), </a:t>
            </a:r>
            <a:endParaRPr lang="pl-PL" dirty="0" smtClean="0"/>
          </a:p>
          <a:p>
            <a:pPr algn="just"/>
            <a:r>
              <a:rPr lang="pl-PL" b="1" dirty="0" smtClean="0"/>
              <a:t>A </a:t>
            </a:r>
            <a:r>
              <a:rPr lang="pl-PL" dirty="0"/>
              <a:t>– </a:t>
            </a:r>
            <a:r>
              <a:rPr lang="pl-PL" b="1" dirty="0" err="1"/>
              <a:t>Airway</a:t>
            </a:r>
            <a:r>
              <a:rPr lang="pl-PL" b="1" dirty="0"/>
              <a:t> management </a:t>
            </a:r>
            <a:r>
              <a:rPr lang="pl-PL" dirty="0"/>
              <a:t>(rozpoznanie niedrożności dróg oddechowych, zabezpieczenie drożności), </a:t>
            </a:r>
            <a:endParaRPr lang="pl-PL" dirty="0" smtClean="0"/>
          </a:p>
          <a:p>
            <a:pPr algn="just"/>
            <a:r>
              <a:rPr lang="pl-PL" b="1" dirty="0" smtClean="0"/>
              <a:t>R </a:t>
            </a:r>
            <a:r>
              <a:rPr lang="pl-PL" dirty="0"/>
              <a:t>– </a:t>
            </a:r>
            <a:r>
              <a:rPr lang="pl-PL" b="1" dirty="0"/>
              <a:t>Respiratory management </a:t>
            </a:r>
            <a:r>
              <a:rPr lang="pl-PL" dirty="0"/>
              <a:t>(opatrunki </a:t>
            </a:r>
            <a:r>
              <a:rPr lang="pl-PL" dirty="0" err="1"/>
              <a:t>okluzyjne</a:t>
            </a:r>
            <a:r>
              <a:rPr lang="pl-PL" dirty="0"/>
              <a:t> na klatkę piersiową, rozpoznanie i dekompresja odmy jamy opłucnej), </a:t>
            </a:r>
            <a:endParaRPr lang="pl-PL" dirty="0" smtClean="0"/>
          </a:p>
          <a:p>
            <a:pPr algn="just"/>
            <a:r>
              <a:rPr lang="pl-PL" b="1" dirty="0" smtClean="0"/>
              <a:t>C </a:t>
            </a:r>
            <a:r>
              <a:rPr lang="pl-PL" dirty="0"/>
              <a:t>– </a:t>
            </a:r>
            <a:r>
              <a:rPr lang="pl-PL" b="1" dirty="0" err="1"/>
              <a:t>Circulation</a:t>
            </a:r>
            <a:r>
              <a:rPr lang="pl-PL" b="1" dirty="0"/>
              <a:t> (</a:t>
            </a:r>
            <a:r>
              <a:rPr lang="pl-PL" dirty="0" err="1"/>
              <a:t>Bleeding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, </a:t>
            </a:r>
            <a:r>
              <a:rPr lang="pl-PL" dirty="0" err="1"/>
              <a:t>Intravenous</a:t>
            </a:r>
            <a:r>
              <a:rPr lang="pl-PL" dirty="0"/>
              <a:t>, Fluid </a:t>
            </a:r>
            <a:r>
              <a:rPr lang="pl-PL" dirty="0" err="1"/>
              <a:t>resuscitation</a:t>
            </a:r>
            <a:r>
              <a:rPr lang="pl-PL" dirty="0"/>
              <a:t>, </a:t>
            </a:r>
            <a:r>
              <a:rPr lang="pl-PL" dirty="0" err="1"/>
              <a:t>Tourniquet</a:t>
            </a:r>
            <a:r>
              <a:rPr lang="pl-PL" dirty="0"/>
              <a:t> </a:t>
            </a:r>
            <a:r>
              <a:rPr lang="pl-PL" dirty="0" err="1"/>
              <a:t>assessment</a:t>
            </a:r>
            <a:r>
              <a:rPr lang="pl-PL" dirty="0"/>
              <a:t> and </a:t>
            </a:r>
            <a:r>
              <a:rPr lang="pl-PL" dirty="0" err="1"/>
              <a:t>removal</a:t>
            </a:r>
            <a:r>
              <a:rPr lang="pl-PL" dirty="0"/>
              <a:t>) </a:t>
            </a:r>
            <a:endParaRPr lang="pl-PL" dirty="0" smtClean="0"/>
          </a:p>
          <a:p>
            <a:pPr algn="just"/>
            <a:r>
              <a:rPr lang="pl-PL" b="1" dirty="0" smtClean="0"/>
              <a:t>H </a:t>
            </a:r>
            <a:r>
              <a:rPr lang="pl-PL" dirty="0"/>
              <a:t>– </a:t>
            </a:r>
            <a:r>
              <a:rPr lang="pl-PL" b="1" dirty="0" err="1"/>
              <a:t>Hypothermia</a:t>
            </a:r>
            <a:r>
              <a:rPr lang="pl-PL" b="1" dirty="0"/>
              <a:t> </a:t>
            </a:r>
            <a:r>
              <a:rPr lang="pl-PL" dirty="0"/>
              <a:t>(zastosowanie </a:t>
            </a:r>
            <a:r>
              <a:rPr lang="pl-PL" dirty="0" err="1"/>
              <a:t>Hypotermia</a:t>
            </a:r>
            <a:r>
              <a:rPr lang="pl-PL" dirty="0"/>
              <a:t> </a:t>
            </a:r>
            <a:r>
              <a:rPr lang="pl-PL" dirty="0" err="1"/>
              <a:t>Prevetion</a:t>
            </a:r>
            <a:r>
              <a:rPr lang="pl-PL" dirty="0"/>
              <a:t> Kit lub </a:t>
            </a:r>
            <a:r>
              <a:rPr lang="pl-PL" dirty="0" smtClean="0"/>
              <a:t>systemów </a:t>
            </a:r>
            <a:r>
              <a:rPr lang="pl-PL" dirty="0"/>
              <a:t>Helios jako element walki o hemostazę), </a:t>
            </a:r>
            <a:endParaRPr lang="pl-PL" dirty="0" smtClean="0"/>
          </a:p>
          <a:p>
            <a:pPr algn="just"/>
            <a:r>
              <a:rPr lang="pl-PL" b="1" dirty="0" smtClean="0"/>
              <a:t>E </a:t>
            </a:r>
            <a:r>
              <a:rPr lang="pl-PL" dirty="0"/>
              <a:t>– </a:t>
            </a:r>
            <a:r>
              <a:rPr lang="pl-PL" b="1" dirty="0" err="1"/>
              <a:t>Everything</a:t>
            </a:r>
            <a:r>
              <a:rPr lang="pl-PL" b="1" dirty="0"/>
              <a:t> </a:t>
            </a:r>
            <a:r>
              <a:rPr lang="pl-PL" b="1" dirty="0" err="1"/>
              <a:t>else</a:t>
            </a:r>
            <a:r>
              <a:rPr lang="pl-PL" b="1" dirty="0"/>
              <a:t> </a:t>
            </a:r>
            <a:r>
              <a:rPr lang="pl-PL" dirty="0"/>
              <a:t>(M-PHAAT-D, czynności dodatkowe).</a:t>
            </a:r>
          </a:p>
        </p:txBody>
      </p:sp>
    </p:spTree>
    <p:extLst>
      <p:ext uri="{BB962C8B-B14F-4D97-AF65-F5344CB8AC3E}">
        <p14:creationId xmlns:p14="http://schemas.microsoft.com/office/powerpoint/2010/main" val="9155632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algn="just"/>
            <a:r>
              <a:rPr lang="pl-PL" b="1" dirty="0"/>
              <a:t>M </a:t>
            </a:r>
            <a:r>
              <a:rPr lang="pl-PL" dirty="0"/>
              <a:t>– </a:t>
            </a:r>
            <a:r>
              <a:rPr lang="pl-PL" b="1" dirty="0" err="1"/>
              <a:t>Massive</a:t>
            </a:r>
            <a:r>
              <a:rPr lang="pl-PL" b="1" dirty="0"/>
              <a:t> </a:t>
            </a:r>
            <a:r>
              <a:rPr lang="pl-PL" b="1" dirty="0" err="1"/>
              <a:t>hemorrhage</a:t>
            </a:r>
            <a:r>
              <a:rPr lang="pl-PL" b="1" dirty="0"/>
              <a:t> </a:t>
            </a:r>
            <a:r>
              <a:rPr lang="pl-PL" b="1" dirty="0" err="1"/>
              <a:t>control</a:t>
            </a:r>
            <a:r>
              <a:rPr lang="pl-PL" b="1" dirty="0"/>
              <a:t> </a:t>
            </a:r>
            <a:r>
              <a:rPr lang="pl-PL" dirty="0"/>
              <a:t>(poszukiwanie źródeł krwotoków zewnętrznych/zatamowanie), </a:t>
            </a:r>
            <a:r>
              <a:rPr lang="pl-PL" b="1" dirty="0"/>
              <a:t>TOURNIQUETS – </a:t>
            </a:r>
            <a:r>
              <a:rPr lang="pl-PL" dirty="0"/>
              <a:t>opaski uciskowe </a:t>
            </a:r>
            <a:r>
              <a:rPr lang="pl-PL" b="1" dirty="0"/>
              <a:t>HASTY TQ – </a:t>
            </a:r>
            <a:r>
              <a:rPr lang="pl-PL" dirty="0"/>
              <a:t>samopomoc – wysoko, ciasno, na ubranie </a:t>
            </a:r>
          </a:p>
          <a:p>
            <a:pPr algn="just"/>
            <a:r>
              <a:rPr lang="pl-PL" b="1" dirty="0"/>
              <a:t>DELIBERATE TQ – </a:t>
            </a:r>
            <a:r>
              <a:rPr lang="pl-PL" dirty="0"/>
              <a:t>2-3” ( 5-7,5cm ) nad raną, bezpośrednio na ciało, skórę</a:t>
            </a:r>
          </a:p>
        </p:txBody>
      </p:sp>
    </p:spTree>
    <p:extLst>
      <p:ext uri="{BB962C8B-B14F-4D97-AF65-F5344CB8AC3E}">
        <p14:creationId xmlns:p14="http://schemas.microsoft.com/office/powerpoint/2010/main" val="224758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TCCC vs. ITLS/PHTLS</a:t>
            </a:r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78" y="1446414"/>
            <a:ext cx="11342844" cy="500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035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951" y="2263473"/>
            <a:ext cx="6039049" cy="446543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81" y="139773"/>
            <a:ext cx="5852499" cy="435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84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151" y="0"/>
            <a:ext cx="8842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389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95942"/>
            <a:ext cx="4702629" cy="5186723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5549" y="2018971"/>
            <a:ext cx="6129399" cy="45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085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245618"/>
            <a:ext cx="8643710" cy="645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89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357771"/>
            <a:ext cx="10515600" cy="5970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err="1" smtClean="0"/>
              <a:t>Tactical</a:t>
            </a:r>
            <a:r>
              <a:rPr lang="pl-PL" b="1" dirty="0" smtClean="0"/>
              <a:t> </a:t>
            </a:r>
            <a:r>
              <a:rPr lang="pl-PL" b="1" dirty="0"/>
              <a:t>Combat </a:t>
            </a:r>
            <a:r>
              <a:rPr lang="pl-PL" b="1" dirty="0" err="1"/>
              <a:t>Casualty</a:t>
            </a:r>
            <a:r>
              <a:rPr lang="pl-PL" b="1" dirty="0"/>
              <a:t> </a:t>
            </a:r>
            <a:r>
              <a:rPr lang="pl-PL" b="1" dirty="0" err="1"/>
              <a:t>Care</a:t>
            </a:r>
            <a:r>
              <a:rPr lang="pl-PL" b="1" dirty="0"/>
              <a:t> – co to jest ? </a:t>
            </a:r>
            <a:endParaRPr lang="pl-PL" b="1" dirty="0" smtClean="0"/>
          </a:p>
          <a:p>
            <a:endParaRPr lang="pl-PL" b="1" dirty="0"/>
          </a:p>
          <a:p>
            <a:pPr marL="0" indent="0">
              <a:buNone/>
            </a:pPr>
            <a:r>
              <a:rPr lang="pl-PL" sz="2000" b="1" dirty="0" smtClean="0"/>
              <a:t>Odp</a:t>
            </a:r>
            <a:r>
              <a:rPr lang="pl-PL" sz="2000" b="1" dirty="0"/>
              <a:t>.: Metodą udzielania pomocy rannym na polu walki</a:t>
            </a:r>
            <a:r>
              <a:rPr lang="pl-PL" sz="2000" dirty="0"/>
              <a:t>. </a:t>
            </a:r>
            <a:r>
              <a:rPr lang="pl-PL" sz="2000" b="1" dirty="0"/>
              <a:t>FAZY UDZIELANIA POMOCY RANNYM: </a:t>
            </a:r>
            <a:endParaRPr lang="pl-PL" sz="2000" dirty="0"/>
          </a:p>
          <a:p>
            <a:r>
              <a:rPr lang="pl-PL" sz="2000" b="1" dirty="0"/>
              <a:t>CARE UNDER FIRE </a:t>
            </a:r>
            <a:r>
              <a:rPr lang="pl-PL" sz="2000" dirty="0"/>
              <a:t>(udzielanie pomocy podczas bezpośredniego kontaktu z przeciwnikiem), </a:t>
            </a:r>
          </a:p>
          <a:p>
            <a:r>
              <a:rPr lang="pl-PL" sz="2000" b="1" dirty="0"/>
              <a:t>TACTICAL FIELD CARE </a:t>
            </a:r>
            <a:r>
              <a:rPr lang="pl-PL" sz="2000" dirty="0"/>
              <a:t>(pomoc w warunkach polowych (brak bezpośredniego kontaktu z przeciwnikiem), </a:t>
            </a:r>
          </a:p>
          <a:p>
            <a:r>
              <a:rPr lang="pl-PL" sz="2000" b="1" dirty="0"/>
              <a:t>TACTICAL EVACUATION </a:t>
            </a:r>
            <a:r>
              <a:rPr lang="pl-PL" sz="2000" dirty="0"/>
              <a:t>(ewakuacja taktyczna, ewakuacja poszkodowanego z pola walki).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70" y="3776188"/>
            <a:ext cx="3608573" cy="282954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230" y="3743121"/>
            <a:ext cx="3876299" cy="286260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216" y="3743121"/>
            <a:ext cx="4129068" cy="27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07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444135" y="451813"/>
            <a:ext cx="11364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Zawartość </a:t>
            </a:r>
            <a:r>
              <a:rPr lang="pl-PL" sz="2400" b="1" dirty="0">
                <a:solidFill>
                  <a:srgbClr val="000000"/>
                </a:solidFill>
                <a:latin typeface="Arial" panose="020B0604020202020204" pitchFamily="34" charset="0"/>
              </a:rPr>
              <a:t>zestawu </a:t>
            </a:r>
            <a:r>
              <a:rPr lang="pl-PL" sz="2400" b="1" dirty="0" err="1">
                <a:solidFill>
                  <a:srgbClr val="000000"/>
                </a:solidFill>
                <a:latin typeface="Arial" panose="020B0604020202020204" pitchFamily="34" charset="0"/>
              </a:rPr>
              <a:t>IPMed</a:t>
            </a:r>
            <a:r>
              <a:rPr lang="pl-PL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02" y="1023712"/>
            <a:ext cx="10763794" cy="431418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02" y="5337900"/>
            <a:ext cx="10763794" cy="113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66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57200"/>
            <a:ext cx="59436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149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752600" y="911225"/>
            <a:ext cx="86106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Opatrunek Osobisty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752600" y="1598614"/>
            <a:ext cx="8610600" cy="369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pl-PL" b="1" dirty="0">
                <a:latin typeface="Arial" charset="0"/>
                <a:cs typeface="Times New Roman" pitchFamily="18" charset="0"/>
              </a:rPr>
              <a:t>Opatrunek osobisty </a:t>
            </a:r>
            <a:r>
              <a:rPr lang="pl-PL" b="1" dirty="0" err="1">
                <a:latin typeface="Arial" charset="0"/>
                <a:cs typeface="Times New Roman" pitchFamily="18" charset="0"/>
              </a:rPr>
              <a:t>Quik-Clot</a:t>
            </a:r>
            <a:endParaRPr lang="pl-PL" dirty="0">
              <a:latin typeface="Arial" charset="0"/>
              <a:cs typeface="Arial" charset="0"/>
            </a:endParaRPr>
          </a:p>
        </p:txBody>
      </p:sp>
      <p:pic>
        <p:nvPicPr>
          <p:cNvPr id="17412" name="Picture 2" descr="100_15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133600"/>
            <a:ext cx="30099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3" descr="100_15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133601"/>
            <a:ext cx="31242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rostokąt 8"/>
          <p:cNvSpPr/>
          <p:nvPr/>
        </p:nvSpPr>
        <p:spPr>
          <a:xfrm>
            <a:off x="2362200" y="4419601"/>
            <a:ext cx="7391400" cy="21698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pl-PL" b="1" dirty="0" err="1">
                <a:latin typeface="Arial" charset="0"/>
                <a:cs typeface="Arial" charset="0"/>
              </a:rPr>
              <a:t>QuikClot</a:t>
            </a:r>
            <a:r>
              <a:rPr lang="pl-PL" b="1" dirty="0">
                <a:latin typeface="Arial" charset="0"/>
                <a:cs typeface="Arial" charset="0"/>
              </a:rPr>
              <a:t> to hermetyczny, wodoodporny opatrunek osobisty w formie małych woreczków. Po rozerwaniu opakowania należy umieścić jeden lub kilka woreczków na lub w ranie i uciskać przez ok. 3 min do ustania krwawienia. Tak zabezpieczoną ranę należy zabandażować.</a:t>
            </a:r>
          </a:p>
        </p:txBody>
      </p:sp>
    </p:spTree>
    <p:extLst>
      <p:ext uri="{BB962C8B-B14F-4D97-AF65-F5344CB8AC3E}">
        <p14:creationId xmlns:p14="http://schemas.microsoft.com/office/powerpoint/2010/main" val="220121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66" y="126070"/>
            <a:ext cx="4332335" cy="323564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236" y="1027408"/>
            <a:ext cx="4332335" cy="323564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998" y="3962603"/>
            <a:ext cx="4332335" cy="275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78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846" y="253164"/>
            <a:ext cx="9388700" cy="636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376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932" y="195942"/>
            <a:ext cx="10331788" cy="643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878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561" y="6310"/>
            <a:ext cx="7716956" cy="685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02242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66" y="104503"/>
            <a:ext cx="2539297" cy="3735977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363" y="587830"/>
            <a:ext cx="2512780" cy="40204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660" y="1097281"/>
            <a:ext cx="2350923" cy="491294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83" y="313510"/>
            <a:ext cx="4589417" cy="352697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1669" y="3553755"/>
            <a:ext cx="4914537" cy="327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73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pl-PL" dirty="0"/>
          </a:p>
          <a:p>
            <a:pPr algn="just"/>
            <a:r>
              <a:rPr lang="pl-PL" b="1" dirty="0"/>
              <a:t>A </a:t>
            </a:r>
            <a:r>
              <a:rPr lang="pl-PL" dirty="0"/>
              <a:t>– </a:t>
            </a:r>
            <a:r>
              <a:rPr lang="pl-PL" b="1" dirty="0" err="1"/>
              <a:t>Airway</a:t>
            </a:r>
            <a:r>
              <a:rPr lang="pl-PL" b="1" dirty="0"/>
              <a:t> management </a:t>
            </a:r>
            <a:r>
              <a:rPr lang="pl-PL" dirty="0"/>
              <a:t>(rozpoznanie niedrożności dróg oddechowych, zabezpieczenie drożności), </a:t>
            </a:r>
          </a:p>
          <a:p>
            <a:pPr algn="just"/>
            <a:r>
              <a:rPr lang="pl-PL" dirty="0"/>
              <a:t>otwórz jamę ustną poszkodowanego w celu sprawdzenia obecności ciał obcych </a:t>
            </a:r>
          </a:p>
          <a:p>
            <a:pPr algn="just"/>
            <a:r>
              <a:rPr lang="pl-PL" dirty="0"/>
              <a:t>udrożnij drogi oddechowe </a:t>
            </a:r>
          </a:p>
          <a:p>
            <a:pPr algn="just"/>
            <a:r>
              <a:rPr lang="pl-PL" dirty="0"/>
              <a:t>sprawdź oddech (10sec.) </a:t>
            </a:r>
          </a:p>
          <a:p>
            <a:pPr algn="just"/>
            <a:r>
              <a:rPr lang="pl-PL" dirty="0"/>
              <a:t>rozważ zastosowanie rurki nosowo-gardłowej (AVPU – V,P,U) u poszkodowanego z zachowanym własnym oddechem </a:t>
            </a:r>
          </a:p>
          <a:p>
            <a:pPr algn="just"/>
            <a:r>
              <a:rPr lang="pl-PL" dirty="0"/>
              <a:t>w przypadku poszkodowanego bez własnego oddechu rozważ alternatywne metody </a:t>
            </a:r>
            <a:r>
              <a:rPr lang="pl-PL" dirty="0" err="1"/>
              <a:t>zab</a:t>
            </a:r>
            <a:r>
              <a:rPr lang="pl-PL" dirty="0"/>
              <a:t>. dróg oddechowych (intubacja dotchawicza, rurka krtaniowa)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49037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91885" y="2621087"/>
            <a:ext cx="11482251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R="4530" algn="just"/>
            <a:r>
              <a:rPr lang="pl-PL" sz="2800" b="1" dirty="0">
                <a:latin typeface="Arial" panose="020B0604020202020204" pitchFamily="34" charset="0"/>
              </a:rPr>
              <a:t>R </a:t>
            </a:r>
            <a:r>
              <a:rPr lang="pl-PL" sz="2800" dirty="0">
                <a:latin typeface="Arial" panose="020B0604020202020204" pitchFamily="34" charset="0"/>
              </a:rPr>
              <a:t>– </a:t>
            </a:r>
            <a:r>
              <a:rPr lang="pl-PL" sz="2800" b="1" dirty="0">
                <a:latin typeface="Arial" panose="020B0604020202020204" pitchFamily="34" charset="0"/>
              </a:rPr>
              <a:t>Respiratory management </a:t>
            </a:r>
            <a:r>
              <a:rPr lang="pl-PL" sz="2800" dirty="0">
                <a:latin typeface="Arial" panose="020B0604020202020204" pitchFamily="34" charset="0"/>
              </a:rPr>
              <a:t>(opatrunki </a:t>
            </a:r>
            <a:r>
              <a:rPr lang="pl-PL" sz="2800" dirty="0" err="1">
                <a:latin typeface="Arial" panose="020B0604020202020204" pitchFamily="34" charset="0"/>
              </a:rPr>
              <a:t>okluzyjne</a:t>
            </a:r>
            <a:r>
              <a:rPr lang="pl-PL" sz="2800" dirty="0">
                <a:latin typeface="Arial" panose="020B0604020202020204" pitchFamily="34" charset="0"/>
              </a:rPr>
              <a:t> na klatkę piersiową, rozpoznanie i dekompresja odmy jamy opłucnej</a:t>
            </a:r>
            <a:r>
              <a:rPr lang="pl-PL" sz="2800" dirty="0" smtClean="0">
                <a:latin typeface="Arial" panose="020B0604020202020204" pitchFamily="34" charset="0"/>
              </a:rPr>
              <a:t>). </a:t>
            </a:r>
          </a:p>
          <a:p>
            <a:pPr marR="4530" algn="just"/>
            <a:r>
              <a:rPr lang="pl-PL" sz="2800" b="1" dirty="0" smtClean="0">
                <a:latin typeface="Arial" panose="020B0604020202020204" pitchFamily="34" charset="0"/>
              </a:rPr>
              <a:t>Sprawdź </a:t>
            </a:r>
            <a:r>
              <a:rPr lang="pl-PL" sz="2800" b="1" dirty="0">
                <a:latin typeface="Arial" panose="020B0604020202020204" pitchFamily="34" charset="0"/>
              </a:rPr>
              <a:t>klatkę piersiową poszkodowanego </a:t>
            </a:r>
            <a:r>
              <a:rPr lang="pl-PL" sz="2800" b="1" dirty="0" smtClean="0">
                <a:latin typeface="Arial" panose="020B0604020202020204" pitchFamily="34" charset="0"/>
              </a:rPr>
              <a:t>pod </a:t>
            </a:r>
            <a:r>
              <a:rPr lang="pl-PL" sz="2800" b="1" dirty="0">
                <a:latin typeface="Arial" panose="020B0604020202020204" pitchFamily="34" charset="0"/>
              </a:rPr>
              <a:t>względem obecności ran, lub obrażeń </a:t>
            </a:r>
            <a:r>
              <a:rPr lang="pl-PL" sz="2800" dirty="0">
                <a:latin typeface="Arial" panose="020B0604020202020204" pitchFamily="34" charset="0"/>
              </a:rPr>
              <a:t> </a:t>
            </a:r>
            <a:r>
              <a:rPr lang="pl-PL" sz="2800" b="1" dirty="0" smtClean="0">
                <a:latin typeface="Arial" panose="020B0604020202020204" pitchFamily="34" charset="0"/>
              </a:rPr>
              <a:t>mogących </a:t>
            </a:r>
            <a:r>
              <a:rPr lang="pl-PL" sz="2800" b="1" dirty="0">
                <a:latin typeface="Arial" panose="020B0604020202020204" pitchFamily="34" charset="0"/>
              </a:rPr>
              <a:t>powodować powstanie odmy.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3824175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Przyczyny zgonów na polu walki</a:t>
            </a:r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73488"/>
            <a:ext cx="10386456" cy="52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143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pl-PL" dirty="0"/>
          </a:p>
          <a:p>
            <a:pPr algn="just"/>
            <a:r>
              <a:rPr lang="pl-PL" b="1" dirty="0"/>
              <a:t>C </a:t>
            </a:r>
            <a:r>
              <a:rPr lang="pl-PL" dirty="0"/>
              <a:t>– </a:t>
            </a:r>
            <a:r>
              <a:rPr lang="pl-PL" b="1" dirty="0" err="1"/>
              <a:t>Circulation</a:t>
            </a:r>
            <a:r>
              <a:rPr lang="pl-PL" b="1" dirty="0"/>
              <a:t> (BIFT- </a:t>
            </a:r>
            <a:r>
              <a:rPr lang="pl-PL" dirty="0" err="1"/>
              <a:t>Bleeding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, </a:t>
            </a:r>
            <a:r>
              <a:rPr lang="pl-PL" dirty="0" err="1"/>
              <a:t>Intravenous</a:t>
            </a:r>
            <a:r>
              <a:rPr lang="pl-PL" dirty="0"/>
              <a:t>, Fluid </a:t>
            </a:r>
            <a:r>
              <a:rPr lang="pl-PL" dirty="0" err="1"/>
              <a:t>resuscitation</a:t>
            </a:r>
            <a:r>
              <a:rPr lang="pl-PL" dirty="0"/>
              <a:t>, </a:t>
            </a:r>
            <a:r>
              <a:rPr lang="pl-PL" dirty="0" err="1"/>
              <a:t>Tourniquet</a:t>
            </a:r>
            <a:r>
              <a:rPr lang="pl-PL" dirty="0"/>
              <a:t> </a:t>
            </a:r>
            <a:r>
              <a:rPr lang="pl-PL" dirty="0" err="1"/>
              <a:t>assessment</a:t>
            </a:r>
            <a:r>
              <a:rPr lang="pl-PL" dirty="0"/>
              <a:t> and </a:t>
            </a:r>
            <a:r>
              <a:rPr lang="pl-PL" dirty="0" err="1"/>
              <a:t>removal</a:t>
            </a:r>
            <a:r>
              <a:rPr lang="pl-PL" dirty="0"/>
              <a:t> – </a:t>
            </a:r>
            <a:r>
              <a:rPr lang="pl-PL" b="1" dirty="0" err="1"/>
              <a:t>Bleeding</a:t>
            </a:r>
            <a:r>
              <a:rPr lang="pl-PL" b="1" dirty="0"/>
              <a:t> </a:t>
            </a:r>
            <a:r>
              <a:rPr lang="pl-PL" b="1" dirty="0" err="1"/>
              <a:t>control</a:t>
            </a:r>
            <a:r>
              <a:rPr lang="pl-PL" b="1" dirty="0"/>
              <a:t> </a:t>
            </a:r>
            <a:r>
              <a:rPr lang="pl-PL" dirty="0"/>
              <a:t>(ponowna kontrola źródeł krwotoków, z uwzględnieniem wewnętrznych rozważyć podanie kwasu </a:t>
            </a:r>
            <a:r>
              <a:rPr lang="pl-PL" dirty="0" err="1"/>
              <a:t>traneksamowego</a:t>
            </a:r>
            <a:r>
              <a:rPr lang="pl-PL" dirty="0"/>
              <a:t>), – </a:t>
            </a:r>
            <a:r>
              <a:rPr lang="pl-PL" b="1" dirty="0" err="1"/>
              <a:t>Intravenous</a:t>
            </a:r>
            <a:r>
              <a:rPr lang="pl-PL" b="1" dirty="0"/>
              <a:t>/</a:t>
            </a:r>
            <a:r>
              <a:rPr lang="pl-PL" b="1" dirty="0" err="1"/>
              <a:t>intraosseous</a:t>
            </a:r>
            <a:r>
              <a:rPr lang="pl-PL" b="1" dirty="0"/>
              <a:t> </a:t>
            </a:r>
            <a:r>
              <a:rPr lang="pl-PL" b="1" dirty="0" err="1"/>
              <a:t>access</a:t>
            </a:r>
            <a:r>
              <a:rPr lang="pl-PL" b="1" dirty="0"/>
              <a:t> </a:t>
            </a:r>
            <a:r>
              <a:rPr lang="pl-PL" dirty="0"/>
              <a:t>(zabezpieczanie m.in. jednego wkłucia dożylnego 18G / </a:t>
            </a:r>
            <a:r>
              <a:rPr lang="pl-PL" dirty="0" err="1"/>
              <a:t>doszpikowego</a:t>
            </a:r>
            <a:r>
              <a:rPr lang="pl-PL" dirty="0"/>
              <a:t>), – </a:t>
            </a:r>
            <a:r>
              <a:rPr lang="pl-PL" b="1" dirty="0"/>
              <a:t>Fluid </a:t>
            </a:r>
            <a:r>
              <a:rPr lang="pl-PL" b="1" dirty="0" err="1"/>
              <a:t>resuscitation</a:t>
            </a:r>
            <a:r>
              <a:rPr lang="pl-PL" b="1" dirty="0"/>
              <a:t> </a:t>
            </a:r>
            <a:r>
              <a:rPr lang="pl-PL" dirty="0"/>
              <a:t>(resuscytacja niskimi objętościami, operowanie na tętnie obwodowym), – </a:t>
            </a:r>
            <a:r>
              <a:rPr lang="pl-PL" b="1" dirty="0" err="1"/>
              <a:t>Tourniquet</a:t>
            </a:r>
            <a:r>
              <a:rPr lang="pl-PL" b="1" dirty="0"/>
              <a:t> </a:t>
            </a:r>
            <a:r>
              <a:rPr lang="pl-PL" b="1" dirty="0" err="1"/>
              <a:t>assessment</a:t>
            </a:r>
            <a:r>
              <a:rPr lang="pl-PL" b="1" dirty="0"/>
              <a:t> and </a:t>
            </a:r>
            <a:r>
              <a:rPr lang="pl-PL" b="1" dirty="0" err="1"/>
              <a:t>removal</a:t>
            </a:r>
            <a:r>
              <a:rPr lang="pl-PL" b="1" dirty="0"/>
              <a:t> </a:t>
            </a:r>
            <a:r>
              <a:rPr lang="pl-PL" dirty="0"/>
              <a:t>(próba zastąpienia opaski uciskowej środkiem hemostatycznym lub „upakowaniem rany” za pomocą gazy rolowanej),</a:t>
            </a:r>
          </a:p>
        </p:txBody>
      </p:sp>
    </p:spTree>
    <p:extLst>
      <p:ext uri="{BB962C8B-B14F-4D97-AF65-F5344CB8AC3E}">
        <p14:creationId xmlns:p14="http://schemas.microsoft.com/office/powerpoint/2010/main" val="9242501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algn="just"/>
            <a:r>
              <a:rPr lang="pl-PL" b="1" dirty="0"/>
              <a:t>C </a:t>
            </a:r>
            <a:r>
              <a:rPr lang="pl-PL" dirty="0"/>
              <a:t>– </a:t>
            </a:r>
            <a:r>
              <a:rPr lang="pl-PL" b="1" dirty="0" err="1"/>
              <a:t>Circulation</a:t>
            </a:r>
            <a:r>
              <a:rPr lang="pl-PL" b="1" dirty="0"/>
              <a:t> (BIFT- </a:t>
            </a:r>
            <a:r>
              <a:rPr lang="pl-PL" dirty="0" err="1"/>
              <a:t>Bleeding</a:t>
            </a:r>
            <a:r>
              <a:rPr lang="pl-PL" dirty="0"/>
              <a:t> </a:t>
            </a:r>
            <a:r>
              <a:rPr lang="pl-PL" dirty="0" err="1"/>
              <a:t>control</a:t>
            </a:r>
            <a:r>
              <a:rPr lang="pl-PL" dirty="0"/>
              <a:t>, </a:t>
            </a:r>
            <a:r>
              <a:rPr lang="pl-PL" dirty="0" err="1"/>
              <a:t>Intravenous</a:t>
            </a:r>
            <a:r>
              <a:rPr lang="pl-PL" dirty="0"/>
              <a:t>, Fluid </a:t>
            </a:r>
            <a:r>
              <a:rPr lang="pl-PL" dirty="0" err="1"/>
              <a:t>resuscitation</a:t>
            </a:r>
            <a:r>
              <a:rPr lang="pl-PL" dirty="0"/>
              <a:t>, </a:t>
            </a:r>
            <a:r>
              <a:rPr lang="pl-PL" dirty="0" err="1"/>
              <a:t>Tourniquet</a:t>
            </a:r>
            <a:r>
              <a:rPr lang="pl-PL" dirty="0"/>
              <a:t> </a:t>
            </a:r>
            <a:r>
              <a:rPr lang="pl-PL" dirty="0" err="1"/>
              <a:t>assessment</a:t>
            </a:r>
            <a:r>
              <a:rPr lang="pl-PL" dirty="0"/>
              <a:t> and </a:t>
            </a:r>
            <a:r>
              <a:rPr lang="pl-PL" dirty="0" err="1"/>
              <a:t>removal</a:t>
            </a:r>
            <a:r>
              <a:rPr lang="pl-PL" dirty="0"/>
              <a:t> – </a:t>
            </a:r>
            <a:r>
              <a:rPr lang="pl-PL" b="1" dirty="0"/>
              <a:t>Fluid </a:t>
            </a:r>
            <a:r>
              <a:rPr lang="pl-PL" b="1" dirty="0" err="1"/>
              <a:t>resuscitation</a:t>
            </a:r>
            <a:r>
              <a:rPr lang="pl-PL" b="1" dirty="0"/>
              <a:t> </a:t>
            </a:r>
            <a:r>
              <a:rPr lang="pl-PL" dirty="0"/>
              <a:t>(resuscytacja niskimi objętościami, operowanie na tętnie obwodowym),</a:t>
            </a:r>
          </a:p>
        </p:txBody>
      </p:sp>
    </p:spTree>
    <p:extLst>
      <p:ext uri="{BB962C8B-B14F-4D97-AF65-F5344CB8AC3E}">
        <p14:creationId xmlns:p14="http://schemas.microsoft.com/office/powerpoint/2010/main" val="1887697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algn="just"/>
            <a:r>
              <a:rPr lang="pl-PL" b="1" dirty="0"/>
              <a:t>H </a:t>
            </a:r>
            <a:r>
              <a:rPr lang="pl-PL" dirty="0"/>
              <a:t>– </a:t>
            </a:r>
            <a:r>
              <a:rPr lang="pl-PL" b="1" dirty="0" err="1"/>
              <a:t>Hypothermia</a:t>
            </a:r>
            <a:r>
              <a:rPr lang="pl-PL" b="1" dirty="0"/>
              <a:t> </a:t>
            </a:r>
            <a:r>
              <a:rPr lang="pl-PL" dirty="0"/>
              <a:t>(zastosowanie </a:t>
            </a:r>
            <a:r>
              <a:rPr lang="pl-PL" dirty="0" err="1"/>
              <a:t>Hypotermia</a:t>
            </a:r>
            <a:r>
              <a:rPr lang="pl-PL" dirty="0"/>
              <a:t> </a:t>
            </a:r>
            <a:r>
              <a:rPr lang="pl-PL" dirty="0" err="1"/>
              <a:t>Prevetion</a:t>
            </a:r>
            <a:r>
              <a:rPr lang="pl-PL" dirty="0"/>
              <a:t> Kit lub </a:t>
            </a:r>
            <a:r>
              <a:rPr lang="pl-PL" dirty="0" err="1"/>
              <a:t>sytemów</a:t>
            </a:r>
            <a:r>
              <a:rPr lang="pl-PL" dirty="0"/>
              <a:t> Helios jako element walki o hemostazę</a:t>
            </a:r>
            <a:r>
              <a:rPr lang="pl-PL" dirty="0" smtClean="0"/>
              <a:t>). </a:t>
            </a:r>
          </a:p>
          <a:p>
            <a:pPr marL="0" indent="0" algn="just">
              <a:buNone/>
            </a:pPr>
            <a:r>
              <a:rPr lang="pl-PL" b="1" dirty="0" smtClean="0"/>
              <a:t>Zadbaj </a:t>
            </a:r>
            <a:r>
              <a:rPr lang="pl-PL" b="1" dirty="0"/>
              <a:t>o komfort termiczny poszkodowanego, ponieważ obniżenie temp. ciała o 1°C zmniejsza o około 10% zjawisko hemostazy.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371898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  <a:p>
            <a:pPr algn="just"/>
            <a:r>
              <a:rPr lang="pl-PL" b="1" dirty="0"/>
              <a:t>E </a:t>
            </a:r>
            <a:r>
              <a:rPr lang="pl-PL" dirty="0"/>
              <a:t>– </a:t>
            </a:r>
            <a:r>
              <a:rPr lang="pl-PL" b="1" dirty="0" err="1"/>
              <a:t>Everything</a:t>
            </a:r>
            <a:r>
              <a:rPr lang="pl-PL" b="1" dirty="0"/>
              <a:t> </a:t>
            </a:r>
            <a:r>
              <a:rPr lang="pl-PL" b="1" dirty="0" err="1"/>
              <a:t>else</a:t>
            </a:r>
            <a:r>
              <a:rPr lang="pl-PL" b="1" dirty="0"/>
              <a:t> </a:t>
            </a:r>
            <a:r>
              <a:rPr lang="pl-PL" dirty="0"/>
              <a:t>(M-PHAAT-D, czynności dodatkowe). – Ocena parametrów życiowych , – leczenie bólu - analgezja, – szczegółowe badanie urazowe od głowy do stóp z chwilowym rozebraniem poszkodowanego, – zabezpieczenie pozostałych ran nie zagrażających życiu rannego – antybiotykoterapia o szerokim spektrum działania, – przygotowanie poszkodowanego do ewakuacji, – dokumentacja.</a:t>
            </a:r>
          </a:p>
        </p:txBody>
      </p:sp>
    </p:spTree>
    <p:extLst>
      <p:ext uri="{BB962C8B-B14F-4D97-AF65-F5344CB8AC3E}">
        <p14:creationId xmlns:p14="http://schemas.microsoft.com/office/powerpoint/2010/main" val="32193557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5000" y="911225"/>
            <a:ext cx="83820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1905000" y="1600201"/>
            <a:ext cx="8382000" cy="42465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pl-PL" b="1" dirty="0">
                <a:latin typeface="Arial" charset="0"/>
                <a:cs typeface="Arial" charset="0"/>
              </a:rPr>
              <a:t>Pojęcie </a:t>
            </a:r>
            <a:r>
              <a:rPr lang="pl-PL" b="1" i="1" dirty="0">
                <a:latin typeface="Arial" charset="0"/>
                <a:cs typeface="Arial" charset="0"/>
              </a:rPr>
              <a:t>indywidualny pakiet do likwidacji skażeń</a:t>
            </a:r>
            <a:r>
              <a:rPr lang="pl-PL" b="1" dirty="0">
                <a:latin typeface="Arial" charset="0"/>
                <a:cs typeface="Arial" charset="0"/>
              </a:rPr>
              <a:t>, zgodnie z Polską Normą </a:t>
            </a:r>
            <a:br>
              <a:rPr lang="pl-PL" b="1" dirty="0">
                <a:latin typeface="Arial" charset="0"/>
                <a:cs typeface="Arial" charset="0"/>
              </a:rPr>
            </a:br>
            <a:r>
              <a:rPr lang="pl-PL" b="1" dirty="0">
                <a:latin typeface="Arial" charset="0"/>
                <a:cs typeface="Arial" charset="0"/>
              </a:rPr>
              <a:t>PN-V-01009 „Środki i urządzenia do likwidacji skażeń”, oznacza opakowany zestaw środków profilaktycznych i środków do likwidacji skażeń przeznaczony do natychmiastowej likwidacji skażeń, mogący zawierać również zestaw środków farmakologicznych przeciwdziałających skutkom skażenia, wraz z urządzeniami umożliwiającymi ich stosowanie.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pl-PL" b="1" dirty="0">
                <a:latin typeface="Arial" charset="0"/>
                <a:cs typeface="Arial" charset="0"/>
              </a:rPr>
              <a:t>Przytoczona definicja podaje bardzo szerokie ramy, w których zawierają się dotychczas używane pakiety (IPP–51M, PChW-012, PS-75, IPR) oraz ich nowsze wersje takie, jak: IPP-95, IPLS-1, IZAS-05, auto strzykawki oraz </a:t>
            </a:r>
            <a:r>
              <a:rPr lang="pl-PL" b="1" dirty="0" err="1">
                <a:latin typeface="Arial" charset="0"/>
                <a:cs typeface="Arial" charset="0"/>
              </a:rPr>
              <a:t>Aspivenin</a:t>
            </a:r>
            <a:r>
              <a:rPr lang="pl-PL" b="1" dirty="0">
                <a:latin typeface="Arial" charset="0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694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5000" y="911225"/>
            <a:ext cx="83820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1905000" y="1600200"/>
            <a:ext cx="86106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panose="020B0604020202020204" pitchFamily="34" charset="0"/>
                <a:cs typeface="Times New Roman" panose="02020603050405020304" pitchFamily="18" charset="0"/>
              </a:rPr>
              <a:t>Indywidualny Pakiet Przeciwchemiczny IPP- 95</a:t>
            </a:r>
            <a:endParaRPr lang="pl-PL" altLang="pl-PL" sz="1800">
              <a:latin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  <a:cs typeface="Times New Roman" panose="02020603050405020304" pitchFamily="18" charset="0"/>
              </a:rPr>
              <a:t>Indywidualny pakiet przeciwchemiczny IPP-95 przeznaczony jest do profilaktycznego zabezpieczenia oraz prowadzenia likwidacji skażeń odkrytych powierzchni skóry (twarz, dłonie, szyja) przed oddziaływaniem bojowych środków trujących.</a:t>
            </a: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4100" name="pole tekstowe 7"/>
          <p:cNvSpPr txBox="1">
            <a:spLocks noChangeArrowheads="1"/>
          </p:cNvSpPr>
          <p:nvPr/>
        </p:nvSpPr>
        <p:spPr bwMode="auto">
          <a:xfrm>
            <a:off x="1981200" y="3581401"/>
            <a:ext cx="8382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Charakterystyka techniczna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altLang="pl-PL" sz="1800">
                <a:latin typeface="Arial" panose="020B0604020202020204" pitchFamily="34" charset="0"/>
              </a:rPr>
              <a:t> masa pakietu 				-	235 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altLang="pl-PL" sz="1800">
                <a:latin typeface="Arial" panose="020B0604020202020204" pitchFamily="34" charset="0"/>
              </a:rPr>
              <a:t> wymiary				-	130 x35 x 90 mm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altLang="pl-PL" sz="1800">
                <a:latin typeface="Arial" panose="020B0604020202020204" pitchFamily="34" charset="0"/>
              </a:rPr>
              <a:t>masa ilości profilaktycznej 		-	90 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altLang="pl-PL" sz="1800">
                <a:latin typeface="Arial" panose="020B0604020202020204" pitchFamily="34" charset="0"/>
              </a:rPr>
              <a:t>masa proszkowego środka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 do likwidacji skażeń z chemosorbentem	-	3 x 25 g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altLang="pl-PL" sz="1800">
                <a:latin typeface="Arial" panose="020B0604020202020204" pitchFamily="34" charset="0"/>
              </a:rPr>
              <a:t>maksymalny czas działania pakietu	-	2 x 3 godziny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v"/>
            </a:pPr>
            <a:r>
              <a:rPr lang="pl-PL" altLang="pl-PL" sz="1800">
                <a:latin typeface="Arial" panose="020B0604020202020204" pitchFamily="34" charset="0"/>
              </a:rPr>
              <a:t> skuteczność proszkowego środka do likwidacji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skażeń chemosorbentem </a:t>
            </a:r>
            <a:r>
              <a:rPr lang="pl-PL" altLang="pl-PL" sz="1600">
                <a:latin typeface="Arial" panose="020B0604020202020204" pitchFamily="34" charset="0"/>
              </a:rPr>
              <a:t> </a:t>
            </a:r>
            <a:r>
              <a:rPr lang="pl-PL" altLang="pl-PL" sz="1800">
                <a:latin typeface="Arial" panose="020B0604020202020204" pitchFamily="34" charset="0"/>
              </a:rPr>
              <a:t>C</a:t>
            </a:r>
            <a:r>
              <a:rPr lang="pl-PL" altLang="pl-PL" sz="1800" baseline="-25000">
                <a:latin typeface="Arial" panose="020B0604020202020204" pitchFamily="34" charset="0"/>
              </a:rPr>
              <a:t>r </a:t>
            </a:r>
            <a:r>
              <a:rPr lang="pl-PL" altLang="pl-PL" sz="1800">
                <a:latin typeface="Arial" panose="020B0604020202020204" pitchFamily="34" charset="0"/>
              </a:rPr>
              <a:t> ( skażenie resztkowe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po przeprowadzeniu likwidacji skażeń	-	 &lt; 420 </a:t>
            </a:r>
            <a:r>
              <a:rPr lang="pl-PL" altLang="pl-PL" sz="1800">
                <a:latin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pl-PL" altLang="pl-PL" sz="1800">
                <a:latin typeface="Arial" panose="020B0604020202020204" pitchFamily="34" charset="0"/>
              </a:rPr>
              <a:t>g/ m</a:t>
            </a:r>
            <a:r>
              <a:rPr lang="pl-PL" altLang="pl-PL" sz="1800" baseline="30000">
                <a:latin typeface="Arial" panose="020B0604020202020204" pitchFamily="34" charset="0"/>
              </a:rPr>
              <a:t>2</a:t>
            </a:r>
            <a:endParaRPr lang="pl-PL" altLang="pl-PL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/>
            </a:r>
            <a:br>
              <a:rPr lang="pl-PL" altLang="pl-PL" sz="1800">
                <a:latin typeface="Arial" panose="020B0604020202020204" pitchFamily="34" charset="0"/>
              </a:rPr>
            </a:br>
            <a:endParaRPr lang="pl-PL" altLang="pl-PL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98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5000" y="911225"/>
            <a:ext cx="84582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1905000" y="1598614"/>
            <a:ext cx="845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panose="020B0604020202020204" pitchFamily="34" charset="0"/>
                <a:cs typeface="Times New Roman" panose="02020603050405020304" pitchFamily="18" charset="0"/>
              </a:rPr>
              <a:t>Indywidualny Pakiet Przeciwchemiczny IPP- 95</a:t>
            </a:r>
            <a:endParaRPr lang="pl-PL" altLang="pl-PL" sz="1800">
              <a:latin typeface="Arial" panose="020B0604020202020204" pitchFamily="34" charset="0"/>
            </a:endParaRPr>
          </a:p>
        </p:txBody>
      </p:sp>
      <p:pic>
        <p:nvPicPr>
          <p:cNvPr id="5124" name="Picture 2" descr="IPP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971800"/>
            <a:ext cx="7391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jaśnienie prostokątne 6"/>
          <p:cNvSpPr/>
          <p:nvPr/>
        </p:nvSpPr>
        <p:spPr>
          <a:xfrm>
            <a:off x="2514600" y="2057400"/>
            <a:ext cx="2590800" cy="914400"/>
          </a:xfrm>
          <a:prstGeom prst="wedge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/>
              <a:t>PPPU</a:t>
            </a:r>
          </a:p>
        </p:txBody>
      </p:sp>
      <p:sp>
        <p:nvSpPr>
          <p:cNvPr id="5126" name="pole tekstowe 8"/>
          <p:cNvSpPr txBox="1">
            <a:spLocks noChangeArrowheads="1"/>
          </p:cNvSpPr>
          <p:nvPr/>
        </p:nvSpPr>
        <p:spPr bwMode="auto">
          <a:xfrm>
            <a:off x="2667000" y="2133600"/>
            <a:ext cx="2286000" cy="584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FF0000"/>
                </a:solidFill>
                <a:latin typeface="Arial" panose="020B0604020202020204" pitchFamily="34" charset="0"/>
              </a:rPr>
              <a:t>Pudełko z tworzywa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l-PL" altLang="pl-PL" sz="1600">
                <a:solidFill>
                  <a:srgbClr val="FF0000"/>
                </a:solidFill>
                <a:latin typeface="Arial" panose="020B0604020202020204" pitchFamily="34" charset="0"/>
              </a:rPr>
              <a:t>sztucznego  </a:t>
            </a:r>
          </a:p>
        </p:txBody>
      </p:sp>
      <p:sp>
        <p:nvSpPr>
          <p:cNvPr id="10" name="Objaśnienie owalne 9"/>
          <p:cNvSpPr/>
          <p:nvPr/>
        </p:nvSpPr>
        <p:spPr>
          <a:xfrm>
            <a:off x="5638800" y="1981200"/>
            <a:ext cx="2819400" cy="838200"/>
          </a:xfrm>
          <a:prstGeom prst="wedgeEllipseCallout">
            <a:avLst>
              <a:gd name="adj1" fmla="val -30214"/>
              <a:gd name="adj2" fmla="val 959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b="1" dirty="0">
                <a:solidFill>
                  <a:schemeClr val="bg1"/>
                </a:solidFill>
              </a:rPr>
              <a:t>Maść profilaktyczna</a:t>
            </a:r>
          </a:p>
        </p:txBody>
      </p:sp>
      <p:sp>
        <p:nvSpPr>
          <p:cNvPr id="11" name="Strzałka w dół 10"/>
          <p:cNvSpPr/>
          <p:nvPr/>
        </p:nvSpPr>
        <p:spPr>
          <a:xfrm rot="1232450">
            <a:off x="5568950" y="5311775"/>
            <a:ext cx="484188" cy="990600"/>
          </a:xfrm>
          <a:prstGeom prst="downArrow">
            <a:avLst>
              <a:gd name="adj1" fmla="val 50000"/>
              <a:gd name="adj2" fmla="val 6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5129" name="pole tekstowe 11"/>
          <p:cNvSpPr txBox="1">
            <a:spLocks noChangeArrowheads="1"/>
          </p:cNvSpPr>
          <p:nvPr/>
        </p:nvSpPr>
        <p:spPr bwMode="auto">
          <a:xfrm>
            <a:off x="2438400" y="62484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</a:rPr>
              <a:t>Serwetki do zdejmowania widocznych kropel środka trującego </a:t>
            </a:r>
          </a:p>
        </p:txBody>
      </p:sp>
      <p:sp>
        <p:nvSpPr>
          <p:cNvPr id="14" name="Strzałka w dół 13"/>
          <p:cNvSpPr/>
          <p:nvPr/>
        </p:nvSpPr>
        <p:spPr>
          <a:xfrm rot="295219">
            <a:off x="8980489" y="2913064"/>
            <a:ext cx="484187" cy="1525587"/>
          </a:xfrm>
          <a:prstGeom prst="downArrow">
            <a:avLst>
              <a:gd name="adj1" fmla="val 50000"/>
              <a:gd name="adj2" fmla="val 12465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pl-PL"/>
          </a:p>
        </p:txBody>
      </p:sp>
      <p:sp>
        <p:nvSpPr>
          <p:cNvPr id="15" name="pole tekstowe 14"/>
          <p:cNvSpPr txBox="1"/>
          <p:nvPr/>
        </p:nvSpPr>
        <p:spPr>
          <a:xfrm>
            <a:off x="8610600" y="1981201"/>
            <a:ext cx="1754188" cy="923925"/>
          </a:xfrm>
          <a:prstGeom prst="rect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dirty="0">
                <a:latin typeface="Arial" charset="0"/>
                <a:cs typeface="Arial" charset="0"/>
              </a:rPr>
              <a:t>Woreczki z proszkiem do </a:t>
            </a:r>
            <a:r>
              <a:rPr lang="pl-PL" dirty="0" err="1">
                <a:latin typeface="Arial" charset="0"/>
                <a:cs typeface="Arial" charset="0"/>
              </a:rPr>
              <a:t>lsk</a:t>
            </a:r>
            <a:r>
              <a:rPr lang="pl-PL" dirty="0">
                <a:latin typeface="Arial" charset="0"/>
                <a:cs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5278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5000" y="911225"/>
            <a:ext cx="84582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1905000" y="1598614"/>
            <a:ext cx="845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panose="020B0604020202020204" pitchFamily="34" charset="0"/>
                <a:cs typeface="Times New Roman" panose="02020603050405020304" pitchFamily="18" charset="0"/>
              </a:rPr>
              <a:t>Indywidualny Pakiet Likwidacji Skażeń IPLS</a:t>
            </a:r>
            <a:endParaRPr lang="pl-PL" altLang="pl-PL" sz="1800">
              <a:latin typeface="Arial" panose="020B0604020202020204" pitchFamily="34" charset="0"/>
            </a:endParaRPr>
          </a:p>
        </p:txBody>
      </p:sp>
      <p:graphicFrame>
        <p:nvGraphicFramePr>
          <p:cNvPr id="13" name="Tabela 12"/>
          <p:cNvGraphicFramePr>
            <a:graphicFrameLocks noGrp="1"/>
          </p:cNvGraphicFramePr>
          <p:nvPr/>
        </p:nvGraphicFramePr>
        <p:xfrm>
          <a:off x="1905000" y="3962400"/>
          <a:ext cx="8458200" cy="2362200"/>
        </p:xfrm>
        <a:graphic>
          <a:graphicData uri="http://schemas.openxmlformats.org/drawingml/2006/table">
            <a:tbl>
              <a:tblPr/>
              <a:tblGrid>
                <a:gridCol w="62658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23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220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62865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62865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62865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6286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6286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6286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6286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6286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6286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6286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masa pakietu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6286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masa tubki z maścią profilaktyczną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6286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masa proszkowego środka do likwidacji skażeń z rękawicą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6286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objętość pojemnika z roztworem organicznym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6286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maksymalny czas ochronnego działania pakietu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6286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okres ważności                                                                      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98450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98450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98450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984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tabLst>
                          <a:tab pos="2984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84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84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84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298450" algn="l"/>
                        </a:tabLs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2984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460 g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2984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g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2984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95 g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None/>
                        <a:tabLst>
                          <a:tab pos="298450" algn="l"/>
                        </a:tabLst>
                      </a:pPr>
                      <a:endParaRPr kumimoji="0" lang="pl-PL" altLang="pl-P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2984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200ml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2984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x 1godz.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"/>
                        <a:tabLst>
                          <a:tab pos="298450" algn="l"/>
                        </a:tabLst>
                      </a:pPr>
                      <a:r>
                        <a:rPr kumimoji="0" lang="pl-PL" altLang="pl-P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lat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51" name="Rectangle 1"/>
          <p:cNvSpPr>
            <a:spLocks noChangeArrowheads="1"/>
          </p:cNvSpPr>
          <p:nvPr/>
        </p:nvSpPr>
        <p:spPr bwMode="auto">
          <a:xfrm>
            <a:off x="1828800" y="1970088"/>
            <a:ext cx="8534400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9845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indent="265113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9845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9845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9845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  <a:cs typeface="Times New Roman" panose="02020603050405020304" pitchFamily="18" charset="0"/>
              </a:rPr>
              <a:t>Indywidualny pakiet IPLS-1 przeznaczony jest</a:t>
            </a:r>
            <a:r>
              <a:rPr lang="pl-PL" altLang="pl-PL" sz="1800" b="1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pl-PL" altLang="pl-PL" sz="1800">
                <a:latin typeface="Arial" panose="020B0604020202020204" pitchFamily="34" charset="0"/>
                <a:cs typeface="Times New Roman" panose="02020603050405020304" pitchFamily="18" charset="0"/>
              </a:rPr>
              <a:t>do:</a:t>
            </a:r>
            <a:endParaRPr lang="pl-PL" altLang="pl-PL" sz="180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Tx/>
              <a:buChar char="•"/>
            </a:pPr>
            <a:r>
              <a:rPr lang="pl-PL" altLang="pl-PL" sz="1800">
                <a:latin typeface="Arial" panose="020B0604020202020204" pitchFamily="34" charset="0"/>
                <a:cs typeface="Times New Roman" panose="02020603050405020304" pitchFamily="18" charset="0"/>
              </a:rPr>
              <a:t>profilaktycznego zabezpieczenia przed oddziaływaniem bojowych środków trujących oraz prowadzenia likwidacji skażeń odkrytych powierzchni skóry (twarz, dłonie, szyja),</a:t>
            </a:r>
            <a:endParaRPr lang="pl-PL" altLang="pl-PL" sz="1800">
              <a:latin typeface="Arial" panose="020B0604020202020204" pitchFamily="34" charset="0"/>
            </a:endParaRPr>
          </a:p>
          <a:p>
            <a:pPr lvl="1" algn="just">
              <a:spcBef>
                <a:spcPct val="0"/>
              </a:spcBef>
              <a:buFontTx/>
              <a:buChar char="•"/>
            </a:pPr>
            <a:r>
              <a:rPr lang="pl-PL" altLang="pl-PL" sz="1800">
                <a:latin typeface="Arial" panose="020B0604020202020204" pitchFamily="34" charset="0"/>
                <a:cs typeface="Times New Roman" panose="02020603050405020304" pitchFamily="18" charset="0"/>
              </a:rPr>
              <a:t>prowadzenia likwidacji skażeń broni osobistej i wyposażenia.</a:t>
            </a:r>
            <a:endParaRPr lang="pl-PL" altLang="pl-PL" sz="1800">
              <a:latin typeface="Arial" panose="020B060402020202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pl-PL" altLang="pl-PL" sz="180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pl-PL" altLang="pl-PL" sz="1800">
                <a:latin typeface="Arial" panose="020B0604020202020204" pitchFamily="34" charset="0"/>
                <a:cs typeface="Times New Roman" panose="02020603050405020304" pitchFamily="18" charset="0"/>
              </a:rPr>
              <a:t>Charakterystyka techniczna:</a:t>
            </a:r>
            <a:endParaRPr lang="pl-PL" altLang="pl-PL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2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5000" y="911225"/>
            <a:ext cx="84582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1905000" y="1598614"/>
            <a:ext cx="845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4508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pl-PL" altLang="pl-PL" sz="1800" b="1">
                <a:latin typeface="Arial" panose="020B0604020202020204" pitchFamily="34" charset="0"/>
                <a:cs typeface="Times New Roman" panose="02020603050405020304" pitchFamily="18" charset="0"/>
              </a:rPr>
              <a:t>Indywidualny Pakiet Likwidacji Skażeń IPLS</a:t>
            </a:r>
            <a:endParaRPr lang="pl-PL" altLang="pl-PL" sz="1800">
              <a:latin typeface="Arial" panose="020B0604020202020204" pitchFamily="34" charset="0"/>
            </a:endParaRP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0"/>
            <a:ext cx="8382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rostokąt 7"/>
          <p:cNvSpPr/>
          <p:nvPr/>
        </p:nvSpPr>
        <p:spPr>
          <a:xfrm>
            <a:off x="1905000" y="5791200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b="1" dirty="0"/>
              <a:t>Dwie serwety</a:t>
            </a:r>
          </a:p>
        </p:txBody>
      </p:sp>
      <p:cxnSp>
        <p:nvCxnSpPr>
          <p:cNvPr id="10" name="Łącznik prosty ze strzałką 9"/>
          <p:cNvCxnSpPr>
            <a:endCxn id="8" idx="0"/>
          </p:cNvCxnSpPr>
          <p:nvPr/>
        </p:nvCxnSpPr>
        <p:spPr>
          <a:xfrm rot="5400000">
            <a:off x="2590800" y="5334000"/>
            <a:ext cx="609600" cy="3048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 10"/>
          <p:cNvSpPr/>
          <p:nvPr/>
        </p:nvSpPr>
        <p:spPr>
          <a:xfrm>
            <a:off x="1905000" y="1447800"/>
            <a:ext cx="17526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/>
              <a:t>Głowica spryskiwacza z pompką</a:t>
            </a:r>
          </a:p>
        </p:txBody>
      </p:sp>
      <p:cxnSp>
        <p:nvCxnSpPr>
          <p:cNvPr id="14" name="Łącznik prosty ze strzałką 13"/>
          <p:cNvCxnSpPr/>
          <p:nvPr/>
        </p:nvCxnSpPr>
        <p:spPr>
          <a:xfrm rot="16200000" flipH="1">
            <a:off x="3390900" y="2324100"/>
            <a:ext cx="304800" cy="2286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rostokąt 16"/>
          <p:cNvSpPr/>
          <p:nvPr/>
        </p:nvSpPr>
        <p:spPr>
          <a:xfrm>
            <a:off x="4191000" y="5791200"/>
            <a:ext cx="16764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b="1" dirty="0"/>
              <a:t>Zbiornik spryskiwacza ze środkiem do </a:t>
            </a:r>
            <a:r>
              <a:rPr lang="pl-PL" b="1" dirty="0" err="1"/>
              <a:t>lsk</a:t>
            </a:r>
            <a:endParaRPr lang="pl-PL" b="1" dirty="0"/>
          </a:p>
        </p:txBody>
      </p:sp>
      <p:cxnSp>
        <p:nvCxnSpPr>
          <p:cNvPr id="19" name="Łącznik prosty ze strzałką 18"/>
          <p:cNvCxnSpPr>
            <a:endCxn id="17" idx="0"/>
          </p:cNvCxnSpPr>
          <p:nvPr/>
        </p:nvCxnSpPr>
        <p:spPr>
          <a:xfrm rot="5400000">
            <a:off x="4114800" y="4800600"/>
            <a:ext cx="1905000" cy="762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6324600" y="5791200"/>
            <a:ext cx="3810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b="1" dirty="0"/>
              <a:t>Pakiet z foli z proszkowym środkiem do likwidacji skażeń z rękawicą</a:t>
            </a:r>
          </a:p>
        </p:txBody>
      </p:sp>
      <p:cxnSp>
        <p:nvCxnSpPr>
          <p:cNvPr id="22" name="Łącznik prosty ze strzałką 21"/>
          <p:cNvCxnSpPr>
            <a:endCxn id="20" idx="0"/>
          </p:cNvCxnSpPr>
          <p:nvPr/>
        </p:nvCxnSpPr>
        <p:spPr>
          <a:xfrm rot="5400000">
            <a:off x="8001000" y="5410200"/>
            <a:ext cx="609600" cy="1524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22"/>
          <p:cNvSpPr/>
          <p:nvPr/>
        </p:nvSpPr>
        <p:spPr>
          <a:xfrm>
            <a:off x="8915400" y="1447800"/>
            <a:ext cx="1524000" cy="838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pl-PL" dirty="0"/>
              <a:t>Tubka z maścią profilaktyczną</a:t>
            </a:r>
          </a:p>
        </p:txBody>
      </p:sp>
      <p:cxnSp>
        <p:nvCxnSpPr>
          <p:cNvPr id="25" name="Łącznik prosty ze strzałką 24"/>
          <p:cNvCxnSpPr/>
          <p:nvPr/>
        </p:nvCxnSpPr>
        <p:spPr>
          <a:xfrm rot="10800000" flipV="1">
            <a:off x="8077200" y="2286000"/>
            <a:ext cx="838200" cy="30480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25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05000" y="911225"/>
            <a:ext cx="84582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905000" y="1598614"/>
            <a:ext cx="8458200" cy="369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pl-PL" b="1" dirty="0">
                <a:latin typeface="Arial" charset="0"/>
                <a:cs typeface="Times New Roman" pitchFamily="18" charset="0"/>
              </a:rPr>
              <a:t>Indywidualny Zestaw Auto Strzykawek IZAS - 05</a:t>
            </a:r>
            <a:endParaRPr lang="pl-PL" dirty="0">
              <a:latin typeface="Arial" charset="0"/>
              <a:cs typeface="Arial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1905000" y="2209801"/>
            <a:ext cx="8458200" cy="64611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dirty="0">
                <a:latin typeface="Arial" charset="0"/>
                <a:cs typeface="Arial" charset="0"/>
              </a:rPr>
              <a:t>Indywidualny Zestaw Auto strzykawek IZAS-05 jest zestawem środków farmakologicznych przeciwdziałających skutkom skażenia.</a:t>
            </a:r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19812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3" descr="100_155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0480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1805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15636" y="365125"/>
            <a:ext cx="11421688" cy="1325563"/>
          </a:xfrm>
        </p:spPr>
        <p:txBody>
          <a:bodyPr/>
          <a:lstStyle/>
          <a:p>
            <a:pPr algn="ctr"/>
            <a:r>
              <a:rPr lang="pl-PL" dirty="0" smtClean="0"/>
              <a:t>Największe zagrożenia w środowisku taktycznym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72193" y="1443240"/>
            <a:ext cx="4581698" cy="4351338"/>
          </a:xfrm>
        </p:spPr>
        <p:txBody>
          <a:bodyPr>
            <a:normAutofit fontScale="92500"/>
          </a:bodyPr>
          <a:lstStyle/>
          <a:p>
            <a:endParaRPr lang="pl-PL" dirty="0"/>
          </a:p>
          <a:p>
            <a:pPr marL="0" indent="0" algn="just">
              <a:buNone/>
            </a:pPr>
            <a:r>
              <a:rPr lang="pl-PL" dirty="0"/>
              <a:t>W </a:t>
            </a:r>
            <a:r>
              <a:rPr lang="pl-PL" b="1" dirty="0"/>
              <a:t>TCCC </a:t>
            </a:r>
            <a:r>
              <a:rPr lang="pl-PL" dirty="0"/>
              <a:t>stawia się trzy zasadnicze cele, które stanowią ogólny zarys całej idei: </a:t>
            </a:r>
          </a:p>
          <a:p>
            <a:r>
              <a:rPr lang="pl-PL" dirty="0" smtClean="0"/>
              <a:t>rozpoznanie </a:t>
            </a:r>
            <a:r>
              <a:rPr lang="pl-PL" dirty="0"/>
              <a:t>i zabezpieczenie urazów powodujących tzw. „śmierć do uniknięcia”, </a:t>
            </a:r>
          </a:p>
          <a:p>
            <a:r>
              <a:rPr lang="pl-PL" dirty="0" smtClean="0"/>
              <a:t>zapobieganie </a:t>
            </a:r>
            <a:r>
              <a:rPr lang="pl-PL" dirty="0"/>
              <a:t>dalszym stratom w ludziach, </a:t>
            </a:r>
          </a:p>
          <a:p>
            <a:r>
              <a:rPr lang="pl-PL" dirty="0" smtClean="0"/>
              <a:t>wykonanie </a:t>
            </a:r>
            <a:r>
              <a:rPr lang="pl-PL" dirty="0"/>
              <a:t>zadania.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955" y="1536767"/>
            <a:ext cx="3029377" cy="25301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332" y="2801830"/>
            <a:ext cx="2996803" cy="368165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816" y="3760841"/>
            <a:ext cx="2612516" cy="302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102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752600" y="911225"/>
            <a:ext cx="86106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752600" y="1598614"/>
            <a:ext cx="8610600" cy="369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pl-PL" b="1" dirty="0">
                <a:latin typeface="Arial" charset="0"/>
                <a:cs typeface="Times New Roman" pitchFamily="18" charset="0"/>
              </a:rPr>
              <a:t>Indywidualny Zestaw Auto Strzykawek IZAS - 05</a:t>
            </a:r>
            <a:endParaRPr lang="pl-PL" dirty="0">
              <a:latin typeface="Arial" charset="0"/>
              <a:cs typeface="Arial" charset="0"/>
            </a:endParaRPr>
          </a:p>
        </p:txBody>
      </p:sp>
      <p:pic>
        <p:nvPicPr>
          <p:cNvPr id="9220" name="Picture 3" descr="100_15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981200"/>
            <a:ext cx="4495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752600" y="2006601"/>
            <a:ext cx="4038600" cy="830263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Tx/>
              <a:buChar char="•"/>
              <a:defRPr/>
            </a:pPr>
            <a:r>
              <a:rPr lang="pl-PL" altLang="pl-PL" sz="1600" b="1">
                <a:solidFill>
                  <a:srgbClr val="000000"/>
                </a:solidFill>
                <a:cs typeface="Times New Roman" pitchFamily="18" charset="0"/>
              </a:rPr>
              <a:t>Auto strzykawka niebieska - </a:t>
            </a:r>
            <a:r>
              <a:rPr lang="pl-PL" altLang="pl-PL" sz="1600">
                <a:solidFill>
                  <a:srgbClr val="000000"/>
                </a:solidFill>
                <a:cs typeface="Times New Roman" pitchFamily="18" charset="0"/>
              </a:rPr>
              <a:t>przeznaczona jest do uśmierzania silnego bólu pourazowego;</a:t>
            </a:r>
            <a:endParaRPr lang="pl-PL" altLang="pl-PL" sz="1600"/>
          </a:p>
        </p:txBody>
      </p:sp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752600" y="2819401"/>
            <a:ext cx="4038600" cy="210661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>
            <a:lvl1pPr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30238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buFontTx/>
              <a:buChar char="•"/>
              <a:defRPr/>
            </a:pPr>
            <a:r>
              <a:rPr lang="pl-PL" altLang="pl-PL" sz="1600" b="1">
                <a:solidFill>
                  <a:srgbClr val="000000"/>
                </a:solidFill>
                <a:cs typeface="Times New Roman" pitchFamily="18" charset="0"/>
              </a:rPr>
              <a:t>Auto strzykawka zielona -</a:t>
            </a:r>
            <a:r>
              <a:rPr lang="pl-PL" altLang="pl-PL" sz="1600">
                <a:solidFill>
                  <a:srgbClr val="000000"/>
                </a:solidFill>
                <a:cs typeface="Times New Roman" pitchFamily="18" charset="0"/>
              </a:rPr>
              <a:t> przeznaczona jest do przeciwdziałania zatruciom BST z grupy fosforoorganicznych np.: soman, sarin. Zawiera: 2 mg atropiny, 7,5 mg diazepamu oraz reaktywtor acetylocholinoesterazy – 220 mg toksogoniny lub 600 mg pralidoksym;</a:t>
            </a:r>
            <a:endParaRPr lang="pl-PL" altLang="pl-PL" sz="1600"/>
          </a:p>
        </p:txBody>
      </p:sp>
      <p:sp>
        <p:nvSpPr>
          <p:cNvPr id="9223" name="Prostokąt 9"/>
          <p:cNvSpPr>
            <a:spLocks noChangeArrowheads="1"/>
          </p:cNvSpPr>
          <p:nvPr/>
        </p:nvSpPr>
        <p:spPr bwMode="auto">
          <a:xfrm>
            <a:off x="1752600" y="4953001"/>
            <a:ext cx="4038600" cy="13239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600" b="1">
                <a:latin typeface="Arial" panose="020B0604020202020204" pitchFamily="34" charset="0"/>
              </a:rPr>
              <a:t>Auto strzykawka żółta -</a:t>
            </a:r>
            <a:r>
              <a:rPr lang="pl-PL" altLang="pl-PL" sz="1600">
                <a:latin typeface="Arial" panose="020B0604020202020204" pitchFamily="34" charset="0"/>
              </a:rPr>
              <a:t> przeznaczona jest do podtrzymania działania cholinolitycznego w zatruciach BST (uzupełnienie autostrzykawki dużej zielonej). Zawiera 2 mg atropiny.</a:t>
            </a:r>
          </a:p>
        </p:txBody>
      </p:sp>
    </p:spTree>
    <p:extLst>
      <p:ext uri="{BB962C8B-B14F-4D97-AF65-F5344CB8AC3E}">
        <p14:creationId xmlns:p14="http://schemas.microsoft.com/office/powerpoint/2010/main" val="408791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752600" y="911225"/>
            <a:ext cx="8610600" cy="5222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l-PL" sz="2800" b="1" dirty="0">
                <a:solidFill>
                  <a:schemeClr val="bg2">
                    <a:lumMod val="25000"/>
                  </a:schemeClr>
                </a:solidFill>
              </a:rPr>
              <a:t>Indywidualne Pakiety do Likwidacji Skażeń</a:t>
            </a:r>
            <a:endParaRPr lang="pl-PL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1752600" y="1598614"/>
            <a:ext cx="8610600" cy="36988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ctr">
              <a:defRPr/>
            </a:pPr>
            <a:r>
              <a:rPr lang="pl-PL" b="1" dirty="0">
                <a:latin typeface="Arial" charset="0"/>
                <a:cs typeface="Times New Roman" pitchFamily="18" charset="0"/>
              </a:rPr>
              <a:t>Indywidualny Zestaw Auto Strzykawek IZAS - 05</a:t>
            </a:r>
            <a:endParaRPr lang="pl-PL" dirty="0">
              <a:latin typeface="Arial" charset="0"/>
              <a:cs typeface="Arial" charset="0"/>
            </a:endParaRPr>
          </a:p>
        </p:txBody>
      </p:sp>
      <p:pic>
        <p:nvPicPr>
          <p:cNvPr id="10244" name="Picture 2" descr="100_15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133600"/>
            <a:ext cx="4038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1752600" y="2133601"/>
            <a:ext cx="4495800" cy="22463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pl-PL" dirty="0">
                <a:latin typeface="Arial" charset="0"/>
                <a:cs typeface="Arial" charset="0"/>
              </a:rPr>
              <a:t>Dodatkowo na wyposażeniu indywidualnym znajduje się auto strzykawka czerwona zawierająca 10 mg morfiny, przeznaczona do uśmierzania bólu</a:t>
            </a:r>
          </a:p>
        </p:txBody>
      </p:sp>
    </p:spTree>
    <p:extLst>
      <p:ext uri="{BB962C8B-B14F-4D97-AF65-F5344CB8AC3E}">
        <p14:creationId xmlns:p14="http://schemas.microsoft.com/office/powerpoint/2010/main" val="86955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82385" y="365125"/>
            <a:ext cx="11521440" cy="1325563"/>
          </a:xfrm>
        </p:spPr>
        <p:txBody>
          <a:bodyPr/>
          <a:lstStyle/>
          <a:p>
            <a:r>
              <a:rPr lang="pl-PL" dirty="0" smtClean="0"/>
              <a:t>Największe zagrożenia w środowisku taktycznym</a:t>
            </a: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656" y="2331363"/>
            <a:ext cx="3967649" cy="277265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341" y="2009415"/>
            <a:ext cx="3676084" cy="340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9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Podejście do poszkodowanego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7931"/>
          </a:xfrm>
        </p:spPr>
        <p:txBody>
          <a:bodyPr>
            <a:normAutofit/>
          </a:bodyPr>
          <a:lstStyle/>
          <a:p>
            <a:endParaRPr lang="pl-PL" dirty="0"/>
          </a:p>
          <a:p>
            <a:endParaRPr lang="pl-PL" dirty="0"/>
          </a:p>
          <a:p>
            <a:r>
              <a:rPr lang="pl-PL" dirty="0"/>
              <a:t>Środki ochrony własnej, </a:t>
            </a:r>
          </a:p>
          <a:p>
            <a:r>
              <a:rPr lang="pl-PL" b="1" dirty="0"/>
              <a:t>Bezpieczeństwo miejsca zdarzenia</a:t>
            </a:r>
            <a:r>
              <a:rPr lang="pl-PL" dirty="0"/>
              <a:t>, </a:t>
            </a:r>
          </a:p>
          <a:p>
            <a:r>
              <a:rPr lang="pl-PL" dirty="0"/>
              <a:t>Mechanizm urazu, </a:t>
            </a:r>
          </a:p>
          <a:p>
            <a:r>
              <a:rPr lang="pl-PL" dirty="0"/>
              <a:t>Całkowita ilość poszkodowanych, </a:t>
            </a:r>
          </a:p>
          <a:p>
            <a:r>
              <a:rPr lang="pl-PL" b="1" dirty="0"/>
              <a:t>Sprzęt i środki potrzebne w akcji</a:t>
            </a:r>
            <a:r>
              <a:rPr lang="pl-PL" dirty="0"/>
              <a:t>, </a:t>
            </a:r>
          </a:p>
          <a:p>
            <a:r>
              <a:rPr lang="pl-PL" dirty="0"/>
              <a:t>Zgoda dowódcy, </a:t>
            </a:r>
          </a:p>
          <a:p>
            <a:r>
              <a:rPr lang="pl-PL" dirty="0"/>
              <a:t>Łączność z poszkodowanym; 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90750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697" y="189232"/>
            <a:ext cx="6606421" cy="65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94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72886" y="937350"/>
            <a:ext cx="10515600" cy="530669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b="1" dirty="0" smtClean="0"/>
              <a:t>„</a:t>
            </a:r>
            <a:r>
              <a:rPr lang="pl-PL" b="1" dirty="0" err="1" smtClean="0"/>
              <a:t>Care</a:t>
            </a:r>
            <a:r>
              <a:rPr lang="pl-PL" b="1" dirty="0" smtClean="0"/>
              <a:t> Under </a:t>
            </a:r>
            <a:r>
              <a:rPr lang="pl-PL" b="1" dirty="0" err="1" smtClean="0"/>
              <a:t>Fire</a:t>
            </a:r>
            <a:r>
              <a:rPr lang="pl-PL" b="1" dirty="0"/>
              <a:t>” (CUF) (opieka pod ostrzałem) </a:t>
            </a:r>
            <a:r>
              <a:rPr lang="pl-PL" dirty="0"/>
              <a:t>– jest to </a:t>
            </a:r>
            <a:r>
              <a:rPr lang="pl-PL" dirty="0" smtClean="0"/>
              <a:t>pomoc udzielana </a:t>
            </a:r>
            <a:r>
              <a:rPr lang="pl-PL" dirty="0"/>
              <a:t>w czasie trwania kontaktu </a:t>
            </a:r>
            <a:r>
              <a:rPr lang="pl-PL" dirty="0" smtClean="0"/>
              <a:t>ogniowego. Powinna </a:t>
            </a:r>
            <a:r>
              <a:rPr lang="pl-PL" dirty="0"/>
              <a:t>być realizowana w pierwszej kolejności, </a:t>
            </a:r>
            <a:r>
              <a:rPr lang="pl-PL" dirty="0" smtClean="0"/>
              <a:t>jako próba </a:t>
            </a:r>
            <a:r>
              <a:rPr lang="pl-PL" dirty="0"/>
              <a:t>przejęcia inicjatywy ogniowej, </a:t>
            </a:r>
            <a:r>
              <a:rPr lang="pl-PL" dirty="0" smtClean="0"/>
              <a:t>unieszkodliwienia przeciwnika </a:t>
            </a:r>
            <a:r>
              <a:rPr lang="pl-PL" dirty="0"/>
              <a:t>(spowodowania jego </a:t>
            </a:r>
            <a:r>
              <a:rPr lang="pl-PL" dirty="0" smtClean="0"/>
              <a:t>niezdolności do </a:t>
            </a:r>
            <a:r>
              <a:rPr lang="pl-PL" dirty="0"/>
              <a:t>walki) według zasady </a:t>
            </a:r>
            <a:r>
              <a:rPr lang="pl-PL" i="1" dirty="0"/>
              <a:t>najlepszą medycyną </a:t>
            </a:r>
            <a:r>
              <a:rPr lang="pl-PL" i="1" dirty="0" smtClean="0"/>
              <a:t>będzie dobra </a:t>
            </a:r>
            <a:r>
              <a:rPr lang="pl-PL" i="1" dirty="0"/>
              <a:t>taktyka</a:t>
            </a:r>
            <a:r>
              <a:rPr lang="pl-PL" dirty="0"/>
              <a:t>. W wyniku procesu </a:t>
            </a:r>
            <a:r>
              <a:rPr lang="pl-PL" dirty="0" smtClean="0"/>
              <a:t>szkoleniowego ranny </a:t>
            </a:r>
            <a:r>
              <a:rPr lang="pl-PL" dirty="0"/>
              <a:t>powinien być tak „zakodowany”, aby w </a:t>
            </a:r>
            <a:r>
              <a:rPr lang="pl-PL" dirty="0" smtClean="0"/>
              <a:t>sytuacji doznania </a:t>
            </a:r>
            <a:r>
              <a:rPr lang="pl-PL" dirty="0"/>
              <a:t>obrażeń, np. rany postrzałowej, sam </a:t>
            </a:r>
            <a:r>
              <a:rPr lang="pl-PL" dirty="0" smtClean="0"/>
              <a:t>sobie założył </a:t>
            </a:r>
            <a:r>
              <a:rPr lang="pl-PL" dirty="0"/>
              <a:t>opatrunek, czy </a:t>
            </a:r>
            <a:r>
              <a:rPr lang="pl-PL" dirty="0" err="1"/>
              <a:t>stazę</a:t>
            </a:r>
            <a:r>
              <a:rPr lang="pl-PL" dirty="0"/>
              <a:t> taktyczną oraz </a:t>
            </a:r>
            <a:r>
              <a:rPr lang="pl-PL" dirty="0" smtClean="0"/>
              <a:t>ukrył się </a:t>
            </a:r>
            <a:r>
              <a:rPr lang="pl-PL" dirty="0"/>
              <a:t>za zasłoną. Jeżeli dyscyplina dźwiękowa </a:t>
            </a:r>
            <a:r>
              <a:rPr lang="pl-PL" dirty="0" smtClean="0"/>
              <a:t>pozwala, wskazane </a:t>
            </a:r>
            <a:r>
              <a:rPr lang="pl-PL" dirty="0"/>
              <a:t>jest, aby poszkodowanym w skali </a:t>
            </a:r>
            <a:r>
              <a:rPr lang="pl-PL" dirty="0" smtClean="0"/>
              <a:t>AVPU/V głośno </a:t>
            </a:r>
            <a:r>
              <a:rPr lang="pl-PL" dirty="0"/>
              <a:t>wydawać zza zasłony komendy, aby np. </a:t>
            </a:r>
            <a:r>
              <a:rPr lang="pl-PL" dirty="0" smtClean="0"/>
              <a:t>założyli </a:t>
            </a:r>
            <a:r>
              <a:rPr lang="pl-PL" dirty="0" err="1" smtClean="0"/>
              <a:t>stazę</a:t>
            </a:r>
            <a:r>
              <a:rPr lang="pl-PL" dirty="0" smtClean="0"/>
              <a:t> </a:t>
            </a:r>
            <a:r>
              <a:rPr lang="pl-PL" dirty="0"/>
              <a:t>taktyczną</a:t>
            </a:r>
          </a:p>
        </p:txBody>
      </p:sp>
    </p:spTree>
    <p:extLst>
      <p:ext uri="{BB962C8B-B14F-4D97-AF65-F5344CB8AC3E}">
        <p14:creationId xmlns:p14="http://schemas.microsoft.com/office/powerpoint/2010/main" val="3285817896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1683</Words>
  <Application>Microsoft Office PowerPoint</Application>
  <PresentationFormat>Panoramiczny</PresentationFormat>
  <Paragraphs>150</Paragraphs>
  <Slides>51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Symbol</vt:lpstr>
      <vt:lpstr>Times New Roman</vt:lpstr>
      <vt:lpstr>Wingdings</vt:lpstr>
      <vt:lpstr>Motyw pakietu Office</vt:lpstr>
      <vt:lpstr>Medycyna pola walki TCCC (Tactical combat casualty care)</vt:lpstr>
      <vt:lpstr>„Los rannego spoczywa w rękach tego,  kto założy mu pierwszy opatrunek.”  </vt:lpstr>
      <vt:lpstr>Prezentacja programu PowerPoint</vt:lpstr>
      <vt:lpstr>Przyczyny zgonów na polu walki</vt:lpstr>
      <vt:lpstr>Największe zagrożenia w środowisku taktycznym</vt:lpstr>
      <vt:lpstr>Największe zagrożenia w środowisku taktycznym</vt:lpstr>
      <vt:lpstr>Podejście do poszkodowanego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Protokół M-A-R-C-H-E</vt:lpstr>
      <vt:lpstr>Prezentacja programu PowerPoint</vt:lpstr>
      <vt:lpstr>TCCC vs. ITLS/PHTLS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Medycyna pola walki</dc:title>
  <dc:creator>Admin</dc:creator>
  <cp:lastModifiedBy>Admin</cp:lastModifiedBy>
  <cp:revision>35</cp:revision>
  <dcterms:created xsi:type="dcterms:W3CDTF">2019-05-01T21:06:10Z</dcterms:created>
  <dcterms:modified xsi:type="dcterms:W3CDTF">2021-04-23T10:58:09Z</dcterms:modified>
</cp:coreProperties>
</file>