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30" r:id="rId1"/>
  </p:sldMasterIdLst>
  <p:notesMasterIdLst>
    <p:notesMasterId r:id="rId26"/>
  </p:notesMasterIdLst>
  <p:handoutMasterIdLst>
    <p:handoutMasterId r:id="rId27"/>
  </p:handoutMasterIdLst>
  <p:sldIdLst>
    <p:sldId id="261" r:id="rId2"/>
    <p:sldId id="302" r:id="rId3"/>
    <p:sldId id="351" r:id="rId4"/>
    <p:sldId id="352" r:id="rId5"/>
    <p:sldId id="307" r:id="rId6"/>
    <p:sldId id="325" r:id="rId7"/>
    <p:sldId id="331" r:id="rId8"/>
    <p:sldId id="330" r:id="rId9"/>
    <p:sldId id="329" r:id="rId10"/>
    <p:sldId id="327" r:id="rId11"/>
    <p:sldId id="334" r:id="rId12"/>
    <p:sldId id="335" r:id="rId13"/>
    <p:sldId id="333" r:id="rId14"/>
    <p:sldId id="353" r:id="rId15"/>
    <p:sldId id="354" r:id="rId16"/>
    <p:sldId id="342" r:id="rId17"/>
    <p:sldId id="343" r:id="rId18"/>
    <p:sldId id="341" r:id="rId19"/>
    <p:sldId id="350" r:id="rId20"/>
    <p:sldId id="349" r:id="rId21"/>
    <p:sldId id="348" r:id="rId22"/>
    <p:sldId id="355" r:id="rId23"/>
    <p:sldId id="356" r:id="rId24"/>
    <p:sldId id="323" r:id="rId25"/>
  </p:sldIdLst>
  <p:sldSz cx="9144000" cy="6858000" type="screen4x3"/>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p15:clr>
            <a:srgbClr val="A4A3A4"/>
          </p15:clr>
        </p15:guide>
        <p15:guide id="2" pos="290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87" autoAdjust="0"/>
    <p:restoredTop sz="96404" autoAdjust="0"/>
  </p:normalViewPr>
  <p:slideViewPr>
    <p:cSldViewPr snapToGrid="0" showGuides="1">
      <p:cViewPr varScale="1">
        <p:scale>
          <a:sx n="69" d="100"/>
          <a:sy n="69" d="100"/>
        </p:scale>
        <p:origin x="1278" y="72"/>
      </p:cViewPr>
      <p:guideLst>
        <p:guide orient="horz" pos="2137"/>
        <p:guide pos="2903"/>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9" d="100"/>
          <a:sy n="59" d="100"/>
        </p:scale>
        <p:origin x="3235" y="72"/>
      </p:cViewPr>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8" y="0"/>
            <a:ext cx="29718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22" y="0"/>
            <a:ext cx="2971800" cy="496888"/>
          </a:xfrm>
          <a:prstGeom prst="rect">
            <a:avLst/>
          </a:prstGeom>
        </p:spPr>
        <p:txBody>
          <a:bodyPr vert="horz" lIns="91440" tIns="45720" rIns="91440" bIns="45720" rtlCol="0"/>
          <a:lstStyle>
            <a:lvl1pPr algn="r">
              <a:defRPr sz="1200"/>
            </a:lvl1pPr>
          </a:lstStyle>
          <a:p>
            <a:fld id="{B306B210-0844-4B64-9E34-33EA655861C8}" type="datetimeFigureOut">
              <a:rPr lang="pl-PL" smtClean="0"/>
              <a:t>20.03.2020</a:t>
            </a:fld>
            <a:endParaRPr lang="pl-PL"/>
          </a:p>
        </p:txBody>
      </p:sp>
      <p:sp>
        <p:nvSpPr>
          <p:cNvPr id="4" name="Symbol zastępczy stopki 3"/>
          <p:cNvSpPr>
            <a:spLocks noGrp="1"/>
          </p:cNvSpPr>
          <p:nvPr>
            <p:ph type="ftr" sz="quarter" idx="2"/>
          </p:nvPr>
        </p:nvSpPr>
        <p:spPr>
          <a:xfrm>
            <a:off x="8" y="9429751"/>
            <a:ext cx="2971800" cy="496888"/>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22" y="9429751"/>
            <a:ext cx="2971800" cy="496888"/>
          </a:xfrm>
          <a:prstGeom prst="rect">
            <a:avLst/>
          </a:prstGeom>
        </p:spPr>
        <p:txBody>
          <a:bodyPr vert="horz" lIns="91440" tIns="45720" rIns="91440" bIns="45720" rtlCol="0" anchor="b"/>
          <a:lstStyle>
            <a:lvl1pPr algn="r">
              <a:defRPr sz="1200"/>
            </a:lvl1pPr>
          </a:lstStyle>
          <a:p>
            <a:fld id="{D2A55D6D-B8D2-4AE2-98DA-1F0F76190C1E}" type="slidenum">
              <a:rPr lang="pl-PL" smtClean="0"/>
              <a:t>‹#›</a:t>
            </a:fld>
            <a:endParaRPr lang="pl-PL"/>
          </a:p>
        </p:txBody>
      </p:sp>
    </p:spTree>
    <p:extLst>
      <p:ext uri="{BB962C8B-B14F-4D97-AF65-F5344CB8AC3E}">
        <p14:creationId xmlns:p14="http://schemas.microsoft.com/office/powerpoint/2010/main" val="205553846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8" y="0"/>
            <a:ext cx="29718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22" y="0"/>
            <a:ext cx="2971800" cy="496888"/>
          </a:xfrm>
          <a:prstGeom prst="rect">
            <a:avLst/>
          </a:prstGeom>
        </p:spPr>
        <p:txBody>
          <a:bodyPr vert="horz" lIns="91440" tIns="45720" rIns="91440" bIns="45720" rtlCol="0"/>
          <a:lstStyle>
            <a:lvl1pPr algn="r">
              <a:defRPr sz="1200"/>
            </a:lvl1pPr>
          </a:lstStyle>
          <a:p>
            <a:fld id="{B9415AC0-A604-47BD-A40C-5C54DC50D32C}" type="datetimeFigureOut">
              <a:rPr lang="pl-PL" smtClean="0"/>
              <a:t>20.03.2020</a:t>
            </a:fld>
            <a:endParaRPr lang="pl-PL"/>
          </a:p>
        </p:txBody>
      </p:sp>
      <p:sp>
        <p:nvSpPr>
          <p:cNvPr id="4" name="Symbol zastępczy obrazu slajdu 3"/>
          <p:cNvSpPr>
            <a:spLocks noGrp="1" noRot="1" noChangeAspect="1"/>
          </p:cNvSpPr>
          <p:nvPr>
            <p:ph type="sldImg" idx="2"/>
          </p:nvPr>
        </p:nvSpPr>
        <p:spPr>
          <a:xfrm>
            <a:off x="1195388" y="1241425"/>
            <a:ext cx="44672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1" y="4776788"/>
            <a:ext cx="5486400" cy="3908426"/>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8" y="9429751"/>
            <a:ext cx="2971800" cy="49688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22" y="9429751"/>
            <a:ext cx="2971800" cy="496888"/>
          </a:xfrm>
          <a:prstGeom prst="rect">
            <a:avLst/>
          </a:prstGeom>
        </p:spPr>
        <p:txBody>
          <a:bodyPr vert="horz" lIns="91440" tIns="45720" rIns="91440" bIns="45720" rtlCol="0" anchor="b"/>
          <a:lstStyle>
            <a:lvl1pPr algn="r">
              <a:defRPr sz="1200"/>
            </a:lvl1pPr>
          </a:lstStyle>
          <a:p>
            <a:fld id="{0FA2E6C6-A6C4-4FE1-9C67-FDDD101B5A6C}" type="slidenum">
              <a:rPr lang="pl-PL" smtClean="0"/>
              <a:t>‹#›</a:t>
            </a:fld>
            <a:endParaRPr lang="pl-PL"/>
          </a:p>
        </p:txBody>
      </p:sp>
    </p:spTree>
    <p:extLst>
      <p:ext uri="{BB962C8B-B14F-4D97-AF65-F5344CB8AC3E}">
        <p14:creationId xmlns:p14="http://schemas.microsoft.com/office/powerpoint/2010/main" val="136416478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ymbol zastępczy obrazu slajdu 1"/>
          <p:cNvSpPr>
            <a:spLocks noGrp="1" noRot="1" noChangeAspect="1" noTextEdit="1"/>
          </p:cNvSpPr>
          <p:nvPr>
            <p:ph type="sldImg"/>
          </p:nvPr>
        </p:nvSpPr>
        <p:spPr>
          <a:ln/>
        </p:spPr>
      </p:sp>
      <p:sp>
        <p:nvSpPr>
          <p:cNvPr id="40963" name="Symbol zastępczy notatek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pl-PL" dirty="0"/>
          </a:p>
        </p:txBody>
      </p:sp>
    </p:spTree>
    <p:extLst>
      <p:ext uri="{BB962C8B-B14F-4D97-AF65-F5344CB8AC3E}">
        <p14:creationId xmlns:p14="http://schemas.microsoft.com/office/powerpoint/2010/main" val="2908896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02440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867119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pl-PL"/>
              <a:t>Kliknij, aby edytować styl</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3/20/2020</a:t>
            </a:fld>
            <a:endParaRPr lang="en-US" dirty="0"/>
          </a:p>
        </p:txBody>
      </p:sp>
      <p:sp>
        <p:nvSpPr>
          <p:cNvPr id="5" name="Footer Placeholder 4"/>
          <p:cNvSpPr>
            <a:spLocks noGrp="1"/>
          </p:cNvSpPr>
          <p:nvPr>
            <p:ph type="ftr" sz="quarter" idx="11"/>
          </p:nvPr>
        </p:nvSpPr>
        <p:spPr>
          <a:xfrm>
            <a:off x="2396319" y="329308"/>
            <a:ext cx="3086292" cy="309201"/>
          </a:xfrm>
        </p:spPr>
        <p:txBody>
          <a:bodyPr/>
          <a:lstStyle/>
          <a:p>
            <a:endParaRPr lang="en-US" dirty="0"/>
          </a:p>
        </p:txBody>
      </p:sp>
      <p:sp>
        <p:nvSpPr>
          <p:cNvPr id="6" name="Slide Number Placeholder 5"/>
          <p:cNvSpPr>
            <a:spLocks noGrp="1"/>
          </p:cNvSpPr>
          <p:nvPr>
            <p:ph type="sldNum" sz="quarter" idx="12"/>
          </p:nvPr>
        </p:nvSpPr>
        <p:spPr>
          <a:xfrm>
            <a:off x="1434703" y="798973"/>
            <a:ext cx="802005" cy="503578"/>
          </a:xfrm>
        </p:spPr>
        <p:txBody>
          <a:bodyPr/>
          <a:lstStyle/>
          <a:p>
            <a:fld id="{48F63A3B-78C7-47BE-AE5E-E10140E04643}" type="slidenum">
              <a:rPr lang="en-US" smtClean="0"/>
              <a:t>‹#›</a:t>
            </a:fld>
            <a:endParaRPr lang="en-US" dirty="0"/>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0393065"/>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7370108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232250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Zawartość z podpisem">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1425610"/>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153526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pl-PL"/>
              <a:t>Kliknij, aby edytować styl</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C764DE79-268F-4C1A-8933-263129D2AF90}" type="datetimeFigureOut">
              <a:rPr lang="en-US" smtClean="0"/>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561671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pl-PL"/>
              <a:t>Kliknij, aby edytować styl</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3/20/2020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959063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pl-PL"/>
              <a:t>Kliknij, aby edytować styl</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l-PL"/>
              <a:t>Kliknij, aby edytować style wzorca tekstu</a:t>
            </a:r>
          </a:p>
        </p:txBody>
      </p:sp>
      <p:sp>
        <p:nvSpPr>
          <p:cNvPr id="4" name="Content Placeholder 3"/>
          <p:cNvSpPr>
            <a:spLocks noGrp="1"/>
          </p:cNvSpPr>
          <p:nvPr>
            <p:ph sz="half" idx="2"/>
          </p:nvPr>
        </p:nvSpPr>
        <p:spPr>
          <a:xfrm>
            <a:off x="1443491" y="2824270"/>
            <a:ext cx="3125766" cy="264445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l-PL"/>
              <a:t>Kliknij, aby edytować style wzorca tekstu</a:t>
            </a:r>
          </a:p>
        </p:txBody>
      </p:sp>
      <p:sp>
        <p:nvSpPr>
          <p:cNvPr id="6" name="Content Placeholder 5"/>
          <p:cNvSpPr>
            <a:spLocks noGrp="1"/>
          </p:cNvSpPr>
          <p:nvPr>
            <p:ph sz="quarter" idx="4"/>
          </p:nvPr>
        </p:nvSpPr>
        <p:spPr>
          <a:xfrm>
            <a:off x="4889182" y="2821491"/>
            <a:ext cx="3125652" cy="2637371"/>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3/20/2020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9402011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3/20/2020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7068924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3/20/2020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542269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pl-PL"/>
              <a:t>Kliknij, aby edytować styl</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C764DE79-268F-4C1A-8933-263129D2AF90}" type="datetimeFigureOut">
              <a:rPr lang="en-US" smtClean="0"/>
              <a:t>3/20/2020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092538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l-PL"/>
              <a:t>Kliknij ikonę, aby dodać obraz</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l-PL"/>
              <a:t>Kliknij, aby edytować style wzorca tekstu</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C764DE79-268F-4C1A-8933-263129D2AF90}" type="datetimeFigureOut">
              <a:rPr lang="en-US" smtClean="0"/>
              <a:t>3/20/2020</a:t>
            </a:fld>
            <a:endParaRPr lang="en-US" dirty="0"/>
          </a:p>
        </p:txBody>
      </p:sp>
      <p:sp>
        <p:nvSpPr>
          <p:cNvPr id="6" name="Footer Placeholder 5"/>
          <p:cNvSpPr>
            <a:spLocks noGrp="1"/>
          </p:cNvSpPr>
          <p:nvPr>
            <p:ph type="ftr" sz="quarter" idx="11"/>
          </p:nvPr>
        </p:nvSpPr>
        <p:spPr>
          <a:xfrm>
            <a:off x="1437530" y="318641"/>
            <a:ext cx="3251553" cy="320931"/>
          </a:xfrm>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9228053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4">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764DE79-268F-4C1A-8933-263129D2AF90}" type="datetimeFigureOut">
              <a:rPr lang="en-US" smtClean="0"/>
              <a:t>3/20/2020</a:t>
            </a:fld>
            <a:endParaRPr lang="en-US" dirty="0"/>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48F63A3B-78C7-47BE-AE5E-E10140E04643}" type="slidenum">
              <a:rPr lang="en-US" smtClean="0"/>
              <a:t>‹#›</a:t>
            </a:fld>
            <a:endParaRPr lang="en-US" dirty="0"/>
          </a:p>
        </p:txBody>
      </p:sp>
      <p:pic>
        <p:nvPicPr>
          <p:cNvPr id="11" name="Obraz 10">
            <a:extLst>
              <a:ext uri="{FF2B5EF4-FFF2-40B4-BE49-F238E27FC236}">
                <a16:creationId xmlns:a16="http://schemas.microsoft.com/office/drawing/2014/main" id="{8971F4A2-363B-4082-8158-B4960D8DAECE}"/>
              </a:ext>
            </a:extLst>
          </p:cNvPr>
          <p:cNvPicPr>
            <a:picLocks noChangeAspect="1"/>
          </p:cNvPicPr>
          <p:nvPr userDrawn="1"/>
        </p:nvPicPr>
        <p:blipFill>
          <a:blip r:embed="rId15"/>
          <a:stretch>
            <a:fillRect/>
          </a:stretch>
        </p:blipFill>
        <p:spPr>
          <a:xfrm>
            <a:off x="958850" y="436986"/>
            <a:ext cx="8045449" cy="161926"/>
          </a:xfrm>
          <a:prstGeom prst="rect">
            <a:avLst/>
          </a:prstGeom>
          <a:effectLst>
            <a:outerShdw blurRad="50800" dist="38100" dir="2700000" algn="tl" rotWithShape="0">
              <a:prstClr val="black">
                <a:alpha val="40000"/>
              </a:prstClr>
            </a:outerShdw>
          </a:effectLst>
        </p:spPr>
      </p:pic>
      <p:pic>
        <p:nvPicPr>
          <p:cNvPr id="14" name="Obraz 13">
            <a:extLst>
              <a:ext uri="{FF2B5EF4-FFF2-40B4-BE49-F238E27FC236}">
                <a16:creationId xmlns:a16="http://schemas.microsoft.com/office/drawing/2014/main" id="{A3E4DC0A-89B8-497F-8F33-E12FF095433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9380" y="41367"/>
            <a:ext cx="875406" cy="1258044"/>
          </a:xfrm>
          <a:prstGeom prst="rect">
            <a:avLst/>
          </a:prstGeom>
        </p:spPr>
      </p:pic>
      <p:sp>
        <p:nvSpPr>
          <p:cNvPr id="15" name="pole tekstowe 14">
            <a:extLst>
              <a:ext uri="{FF2B5EF4-FFF2-40B4-BE49-F238E27FC236}">
                <a16:creationId xmlns:a16="http://schemas.microsoft.com/office/drawing/2014/main" id="{29F41018-FA4D-49A9-A4A9-0AC127346C17}"/>
              </a:ext>
            </a:extLst>
          </p:cNvPr>
          <p:cNvSpPr txBox="1"/>
          <p:nvPr userDrawn="1"/>
        </p:nvSpPr>
        <p:spPr>
          <a:xfrm>
            <a:off x="3971366" y="95112"/>
            <a:ext cx="5103300" cy="369332"/>
          </a:xfrm>
          <a:prstGeom prst="rect">
            <a:avLst/>
          </a:prstGeom>
          <a:noFill/>
        </p:spPr>
        <p:txBody>
          <a:bodyPr wrap="square" rtlCol="0">
            <a:spAutoFit/>
          </a:bodyPr>
          <a:lstStyle/>
          <a:p>
            <a:pPr algn="r"/>
            <a:r>
              <a:rPr lang="pl-PL" sz="18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53</a:t>
            </a:r>
            <a:r>
              <a:rPr lang="pl-PL" sz="1800" b="1" i="1" baseline="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batalion lekkiej piechoty</a:t>
            </a:r>
            <a:endParaRPr lang="pl-PL" sz="18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2879640"/>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ytuł 2"/>
          <p:cNvSpPr txBox="1">
            <a:spLocks/>
          </p:cNvSpPr>
          <p:nvPr/>
        </p:nvSpPr>
        <p:spPr>
          <a:xfrm>
            <a:off x="467544" y="1484785"/>
            <a:ext cx="8208912" cy="976404"/>
          </a:xfrm>
          <a:prstGeom prst="rect">
            <a:avLst/>
          </a:prstGeom>
        </p:spPr>
        <p:txBody>
          <a:bodyP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Arial" panose="020B0604020202020204" pitchFamily="34" charset="0"/>
                <a:cs typeface="Arial" panose="020B0604020202020204" pitchFamily="34" charset="0"/>
              </a:rPr>
              <a:t>METODYKA SZKOLENIA WOJSKOWEGO</a:t>
            </a:r>
          </a:p>
          <a:p>
            <a:pPr algn="ctr"/>
            <a:endParaRPr lang="pl-PL" sz="2400" b="1" dirty="0">
              <a:latin typeface="Arial" panose="020B0604020202020204" pitchFamily="34" charset="0"/>
              <a:cs typeface="Arial" panose="020B0604020202020204" pitchFamily="34" charset="0"/>
            </a:endParaRPr>
          </a:p>
          <a:p>
            <a:pPr algn="ctr"/>
            <a:endParaRPr lang="pl-PL" sz="2400" b="1" dirty="0">
              <a:latin typeface="Arial" panose="020B0604020202020204" pitchFamily="34" charset="0"/>
              <a:cs typeface="Arial" panose="020B0604020202020204" pitchFamily="34" charset="0"/>
            </a:endParaRPr>
          </a:p>
          <a:p>
            <a:pPr algn="ctr"/>
            <a:r>
              <a:rPr lang="pl-PL" sz="2400" b="1" dirty="0">
                <a:latin typeface="Arial" panose="020B0604020202020204" pitchFamily="34" charset="0"/>
                <a:cs typeface="Arial" panose="020B0604020202020204" pitchFamily="34" charset="0"/>
              </a:rPr>
              <a:t>Działalność szkoleniowo - metodyczna</a:t>
            </a:r>
          </a:p>
          <a:p>
            <a:pPr algn="ctr"/>
            <a:endParaRPr lang="pl-PL"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2350336"/>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dtytuł 2"/>
          <p:cNvSpPr txBox="1">
            <a:spLocks/>
          </p:cNvSpPr>
          <p:nvPr/>
        </p:nvSpPr>
        <p:spPr>
          <a:xfrm>
            <a:off x="194431" y="1411996"/>
            <a:ext cx="8762162" cy="887321"/>
          </a:xfrm>
          <a:prstGeom prst="rect">
            <a:avLst/>
          </a:prstGeom>
          <a:blipFill>
            <a:blip r:embed="rId2">
              <a:alphaModFix amt="43000"/>
            </a:blip>
            <a:tile tx="0" ty="0" sx="100000" sy="100000" flip="none" algn="tl"/>
          </a:blipFill>
          <a:ln w="25400" cap="flat" cmpd="sng" algn="ctr">
            <a:solidFill>
              <a:srgbClr val="4F81BD"/>
            </a:solidFill>
            <a:prstDash val="solid"/>
          </a:ln>
          <a:effectLst/>
        </p:spPr>
        <p:txBody>
          <a:bodyPr>
            <a:noAutofit/>
          </a:bodyPr>
          <a:lstStyle/>
          <a:p>
            <a:pPr algn="just"/>
            <a:r>
              <a:rPr lang="pl-PL" sz="1600" b="1" dirty="0">
                <a:latin typeface="Arial" panose="020B0604020202020204" pitchFamily="34" charset="0"/>
                <a:cs typeface="Arial" panose="020B0604020202020204" pitchFamily="34" charset="0"/>
              </a:rPr>
              <a:t>Zajęcia instruktorsko-metodyczne </a:t>
            </a:r>
            <a:r>
              <a:rPr lang="pl-PL" sz="1600" dirty="0">
                <a:latin typeface="Arial" panose="020B0604020202020204" pitchFamily="34" charset="0"/>
                <a:cs typeface="Arial" panose="020B0604020202020204" pitchFamily="34" charset="0"/>
              </a:rPr>
              <a:t>stanowią formę przygotowania metodycznego instruktorów w pododdziałach i szkolnictwie wojskowym. Stosowane są przede wszystkim </a:t>
            </a:r>
            <a:br>
              <a:rPr lang="pl-PL" sz="1600" dirty="0">
                <a:latin typeface="Arial" panose="020B0604020202020204" pitchFamily="34" charset="0"/>
                <a:cs typeface="Arial" panose="020B0604020202020204" pitchFamily="34" charset="0"/>
              </a:rPr>
            </a:br>
            <a:r>
              <a:rPr lang="pl-PL" sz="1600" dirty="0">
                <a:latin typeface="Arial" panose="020B0604020202020204" pitchFamily="34" charset="0"/>
                <a:cs typeface="Arial" panose="020B0604020202020204" pitchFamily="34" charset="0"/>
              </a:rPr>
              <a:t>w ramach kursu instruktorsko-metodycznego.</a:t>
            </a:r>
          </a:p>
        </p:txBody>
      </p:sp>
      <p:sp useBgFill="1">
        <p:nvSpPr>
          <p:cNvPr id="3" name="Podtytuł 2"/>
          <p:cNvSpPr txBox="1">
            <a:spLocks/>
          </p:cNvSpPr>
          <p:nvPr/>
        </p:nvSpPr>
        <p:spPr>
          <a:xfrm>
            <a:off x="194431" y="2495072"/>
            <a:ext cx="2433360" cy="1615289"/>
          </a:xfrm>
          <a:prstGeom prst="rect">
            <a:avLst/>
          </a:prstGeom>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Istotą </a:t>
            </a:r>
            <a:r>
              <a:rPr lang="pl-PL" sz="1200" dirty="0">
                <a:latin typeface="Arial" panose="020B0604020202020204" pitchFamily="34" charset="0"/>
                <a:cs typeface="Arial" panose="020B0604020202020204" pitchFamily="34" charset="0"/>
              </a:rPr>
              <a:t>zajęcia jest występowanie uczestników zajęcia w roli instruktorów i szkolonych na punkcie nauczania. W trakcie zajęcia doskonalone są umiejętności metodyczne </a:t>
            </a:r>
            <a:br>
              <a:rPr lang="pl-PL" sz="1200" dirty="0">
                <a:latin typeface="Arial" panose="020B0604020202020204" pitchFamily="34" charset="0"/>
                <a:cs typeface="Arial" panose="020B0604020202020204" pitchFamily="34" charset="0"/>
              </a:rPr>
            </a:br>
            <a:r>
              <a:rPr lang="pl-PL" sz="1200" dirty="0">
                <a:latin typeface="Arial" panose="020B0604020202020204" pitchFamily="34" charset="0"/>
                <a:cs typeface="Arial" panose="020B0604020202020204" pitchFamily="34" charset="0"/>
              </a:rPr>
              <a:t>i praktyczne instruktorów.</a:t>
            </a:r>
          </a:p>
        </p:txBody>
      </p:sp>
      <p:sp useBgFill="1">
        <p:nvSpPr>
          <p:cNvPr id="4" name="Podtytuł 2"/>
          <p:cNvSpPr txBox="1">
            <a:spLocks/>
          </p:cNvSpPr>
          <p:nvPr/>
        </p:nvSpPr>
        <p:spPr>
          <a:xfrm>
            <a:off x="2786711" y="2503950"/>
            <a:ext cx="2371215" cy="1606411"/>
          </a:xfrm>
          <a:prstGeom prst="rect">
            <a:avLst/>
          </a:prstGeom>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Celem </a:t>
            </a:r>
            <a:r>
              <a:rPr lang="pl-PL" sz="1200" dirty="0">
                <a:latin typeface="Arial" panose="020B0604020202020204" pitchFamily="34" charset="0"/>
                <a:cs typeface="Arial" panose="020B0604020202020204" pitchFamily="34" charset="0"/>
              </a:rPr>
              <a:t>zajęć jest przygotowanie oraz doskonalenie uczestników w występowaniu w roli instruktora na punkcie nauczania.</a:t>
            </a:r>
          </a:p>
        </p:txBody>
      </p:sp>
      <p:sp useBgFill="1">
        <p:nvSpPr>
          <p:cNvPr id="5" name="Podtytuł 2"/>
          <p:cNvSpPr txBox="1">
            <a:spLocks/>
          </p:cNvSpPr>
          <p:nvPr/>
        </p:nvSpPr>
        <p:spPr>
          <a:xfrm>
            <a:off x="5272458" y="2495072"/>
            <a:ext cx="3684135" cy="1908252"/>
          </a:xfrm>
          <a:prstGeom prst="rect">
            <a:avLst/>
          </a:prstGeom>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Treścią </a:t>
            </a:r>
            <a:r>
              <a:rPr lang="pl-PL" sz="1200" dirty="0">
                <a:latin typeface="Arial" panose="020B0604020202020204" pitchFamily="34" charset="0"/>
                <a:cs typeface="Arial" panose="020B0604020202020204" pitchFamily="34" charset="0"/>
              </a:rPr>
              <a:t>zajęcia jest:</a:t>
            </a:r>
          </a:p>
          <a:p>
            <a:r>
              <a:rPr lang="pl-PL" sz="1200" dirty="0">
                <a:latin typeface="Arial" panose="020B0604020202020204" pitchFamily="34" charset="0"/>
                <a:cs typeface="Arial" panose="020B0604020202020204" pitchFamily="34" charset="0"/>
              </a:rPr>
              <a:t>- udzielenie praktycznych wskazówek metodycznych, co do sposobów przygotowania </a:t>
            </a:r>
            <a:br>
              <a:rPr lang="pl-PL" sz="1200" dirty="0">
                <a:latin typeface="Arial" panose="020B0604020202020204" pitchFamily="34" charset="0"/>
                <a:cs typeface="Arial" panose="020B0604020202020204" pitchFamily="34" charset="0"/>
              </a:rPr>
            </a:br>
            <a:r>
              <a:rPr lang="pl-PL" sz="1200" dirty="0">
                <a:latin typeface="Arial" panose="020B0604020202020204" pitchFamily="34" charset="0"/>
                <a:cs typeface="Arial" panose="020B0604020202020204" pitchFamily="34" charset="0"/>
              </a:rPr>
              <a:t>i prowadzenia pracy na punkcie nauczania;</a:t>
            </a:r>
          </a:p>
          <a:p>
            <a:r>
              <a:rPr lang="pl-PL" sz="1200" dirty="0">
                <a:latin typeface="Arial" panose="020B0604020202020204" pitchFamily="34" charset="0"/>
                <a:cs typeface="Arial" panose="020B0604020202020204" pitchFamily="34" charset="0"/>
              </a:rPr>
              <a:t>- nauka i doskonalenie określonych czynności metodycznych;</a:t>
            </a:r>
          </a:p>
          <a:p>
            <a:r>
              <a:rPr lang="pl-PL" sz="1200" dirty="0">
                <a:latin typeface="Arial" panose="020B0604020202020204" pitchFamily="34" charset="0"/>
                <a:cs typeface="Arial" panose="020B0604020202020204" pitchFamily="34" charset="0"/>
              </a:rPr>
              <a:t>- działanie instruktora w toku realizacji zagadnienia szkoleniowego;</a:t>
            </a:r>
          </a:p>
          <a:p>
            <a:r>
              <a:rPr lang="pl-PL" sz="1200" dirty="0">
                <a:latin typeface="Arial" panose="020B0604020202020204" pitchFamily="34" charset="0"/>
                <a:cs typeface="Arial" panose="020B0604020202020204" pitchFamily="34" charset="0"/>
              </a:rPr>
              <a:t>- doskonalenie i sprawdzenie umiejętności prowadzenia nauczania.</a:t>
            </a:r>
          </a:p>
        </p:txBody>
      </p:sp>
      <p:sp>
        <p:nvSpPr>
          <p:cNvPr id="6" name="Podtytuł 2"/>
          <p:cNvSpPr txBox="1">
            <a:spLocks/>
          </p:cNvSpPr>
          <p:nvPr/>
        </p:nvSpPr>
        <p:spPr>
          <a:xfrm>
            <a:off x="194431" y="4545813"/>
            <a:ext cx="8762162" cy="1775088"/>
          </a:xfrm>
          <a:prstGeom prst="rect">
            <a:avLst/>
          </a:prstGeom>
          <a:blipFill>
            <a:blip r:embed="rId2">
              <a:alphaModFix amt="43000"/>
            </a:blip>
            <a:tile tx="0" ty="0" sx="100000" sy="100000" flip="none" algn="tl"/>
          </a:blipFill>
          <a:ln w="25400" cap="flat" cmpd="sng" algn="ctr">
            <a:solidFill>
              <a:srgbClr val="4F81BD"/>
            </a:solidFill>
            <a:prstDash val="solid"/>
          </a:ln>
          <a:effectLst/>
        </p:spPr>
        <p:txBody>
          <a:bodyPr>
            <a:noAutofit/>
          </a:bodyPr>
          <a:lstStyle/>
          <a:p>
            <a:pPr algn="just"/>
            <a:r>
              <a:rPr lang="pl-PL" sz="1600" b="1" dirty="0">
                <a:latin typeface="Arial" panose="020B0604020202020204" pitchFamily="34" charset="0"/>
                <a:cs typeface="Arial" panose="020B0604020202020204" pitchFamily="34" charset="0"/>
              </a:rPr>
              <a:t>Prowadzenie zajęcia instruktorsko-metodycznego polega na </a:t>
            </a:r>
            <a:r>
              <a:rPr lang="pl-PL" sz="1600" dirty="0">
                <a:latin typeface="Arial" panose="020B0604020202020204" pitchFamily="34" charset="0"/>
                <a:cs typeface="Arial" panose="020B0604020202020204" pitchFamily="34" charset="0"/>
              </a:rPr>
              <a:t>praktycznej realizacji zagadnień szkoleniowych przez wyznaczonych uczestników zajęć z pozostałymi występującymi w roli szkolonych. Dopuszcza się do powtarzania zagadnienia przez kilku szkolonych lub pokazanie osobiście przez prowadzącego zajęcie. Po zakończeniu każdego zagadnienia (epizodu) prowadzący szkolenie wysłuchuje opinii uczestników zajęcia, po czym udziela wytycznych, wskazówek oraz ustaleń organizacyjno-metodycznych odnośnie jego przeprowadzenia.</a:t>
            </a:r>
          </a:p>
        </p:txBody>
      </p:sp>
    </p:spTree>
    <p:extLst>
      <p:ext uri="{BB962C8B-B14F-4D97-AF65-F5344CB8AC3E}">
        <p14:creationId xmlns:p14="http://schemas.microsoft.com/office/powerpoint/2010/main" val="3483065886"/>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dtytuł 2"/>
          <p:cNvSpPr txBox="1">
            <a:spLocks/>
          </p:cNvSpPr>
          <p:nvPr/>
        </p:nvSpPr>
        <p:spPr>
          <a:xfrm>
            <a:off x="194431" y="1411996"/>
            <a:ext cx="8762162" cy="887321"/>
          </a:xfrm>
          <a:prstGeom prst="rect">
            <a:avLst/>
          </a:prstGeom>
          <a:blipFill>
            <a:blip r:embed="rId2">
              <a:alphaModFix amt="43000"/>
            </a:blip>
            <a:tile tx="0" ty="0" sx="100000" sy="100000" flip="none" algn="tl"/>
          </a:blipFill>
          <a:ln w="25400" cap="flat" cmpd="sng" algn="ctr">
            <a:solidFill>
              <a:srgbClr val="4F81BD"/>
            </a:solidFill>
            <a:prstDash val="solid"/>
          </a:ln>
          <a:effectLst/>
        </p:spPr>
        <p:txBody>
          <a:bodyPr>
            <a:noAutofit/>
          </a:bodyPr>
          <a:lstStyle/>
          <a:p>
            <a:pPr algn="just"/>
            <a:r>
              <a:rPr lang="pl-PL" sz="1600" b="1" dirty="0">
                <a:latin typeface="Arial" panose="020B0604020202020204" pitchFamily="34" charset="0"/>
                <a:cs typeface="Arial" panose="020B0604020202020204" pitchFamily="34" charset="0"/>
              </a:rPr>
              <a:t>Metodyczne zajęcia pokazowe </a:t>
            </a:r>
            <a:r>
              <a:rPr lang="pl-PL" sz="1600" dirty="0">
                <a:latin typeface="Arial" panose="020B0604020202020204" pitchFamily="34" charset="0"/>
                <a:cs typeface="Arial" panose="020B0604020202020204" pitchFamily="34" charset="0"/>
              </a:rPr>
              <a:t>są formą działalności szkoleniowo-metodycznej bazującą na metodach poglądowych, których przedmiotem może być sprzęt, działanie (ćwiczenie praktyczne), teren (np. jego analiza), dokumentacja (mapa, szkic itp.).</a:t>
            </a:r>
            <a:endParaRPr lang="pl-PL" sz="1400" dirty="0">
              <a:latin typeface="Arial" panose="020B0604020202020204" pitchFamily="34" charset="0"/>
              <a:cs typeface="Arial" panose="020B0604020202020204" pitchFamily="34" charset="0"/>
            </a:endParaRPr>
          </a:p>
        </p:txBody>
      </p:sp>
      <p:sp useBgFill="1">
        <p:nvSpPr>
          <p:cNvPr id="3" name="Podtytuł 2"/>
          <p:cNvSpPr txBox="1">
            <a:spLocks/>
          </p:cNvSpPr>
          <p:nvPr/>
        </p:nvSpPr>
        <p:spPr>
          <a:xfrm>
            <a:off x="194431" y="2495073"/>
            <a:ext cx="2850610" cy="2201214"/>
          </a:xfrm>
          <a:prstGeom prst="rect">
            <a:avLst/>
          </a:prstGeom>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Istotą </a:t>
            </a:r>
            <a:r>
              <a:rPr lang="pl-PL" sz="1200" dirty="0">
                <a:latin typeface="Arial" panose="020B0604020202020204" pitchFamily="34" charset="0"/>
                <a:cs typeface="Arial" panose="020B0604020202020204" pitchFamily="34" charset="0"/>
              </a:rPr>
              <a:t>zajęć jest to, że wszystkie czynności (działania) dowódców (instruktorów) lub techniki bojowej są przedstawione metodą poglądową, wzbogaconą komentarzem prowadzącego (organizatora) tych zajęć. Zawarte w trakcie zajęcia treści organizacyjno-metodyczne są wzorem do twórczego wykorzystania w procesie szkolenia.</a:t>
            </a:r>
          </a:p>
        </p:txBody>
      </p:sp>
      <p:sp useBgFill="1">
        <p:nvSpPr>
          <p:cNvPr id="4" name="Podtytuł 2"/>
          <p:cNvSpPr txBox="1">
            <a:spLocks/>
          </p:cNvSpPr>
          <p:nvPr/>
        </p:nvSpPr>
        <p:spPr>
          <a:xfrm>
            <a:off x="3150207" y="2503951"/>
            <a:ext cx="2575890" cy="2201214"/>
          </a:xfrm>
          <a:prstGeom prst="rect">
            <a:avLst/>
          </a:prstGeom>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Celem </a:t>
            </a:r>
            <a:r>
              <a:rPr lang="pl-PL" sz="1200" dirty="0">
                <a:latin typeface="Arial" panose="020B0604020202020204" pitchFamily="34" charset="0"/>
                <a:cs typeface="Arial" panose="020B0604020202020204" pitchFamily="34" charset="0"/>
              </a:rPr>
              <a:t>zajęć jest przedstawienie optymalnych form organizacji i prowadzenia zajęć, dotyczących głównie zaprezentowania sposobów wykorzystania walorów uzbrojenia i sprzętu wojskowego lub nowych elementów bazy dydaktyczno-szkoleniowej.</a:t>
            </a:r>
          </a:p>
        </p:txBody>
      </p:sp>
      <p:sp useBgFill="1">
        <p:nvSpPr>
          <p:cNvPr id="5" name="Podtytuł 2"/>
          <p:cNvSpPr txBox="1">
            <a:spLocks/>
          </p:cNvSpPr>
          <p:nvPr/>
        </p:nvSpPr>
        <p:spPr>
          <a:xfrm>
            <a:off x="5849019" y="2504398"/>
            <a:ext cx="3107574" cy="2201214"/>
          </a:xfrm>
          <a:prstGeom prst="rect">
            <a:avLst/>
          </a:prstGeom>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Treścią </a:t>
            </a:r>
            <a:r>
              <a:rPr lang="pl-PL" sz="1200" dirty="0">
                <a:latin typeface="Arial" panose="020B0604020202020204" pitchFamily="34" charset="0"/>
                <a:cs typeface="Arial" panose="020B0604020202020204" pitchFamily="34" charset="0"/>
              </a:rPr>
              <a:t>metodycznych zajęć pokazowych mogą być organizacyjne i metodyczne aspekty przygotowania i prowadzenia programowych zajęć szkoleniowych oraz prezentacja sposobów optymalnego wykorzystania wprowadzanego uzbrojenia </a:t>
            </a:r>
            <a:br>
              <a:rPr lang="pl-PL" sz="1200" dirty="0">
                <a:latin typeface="Arial" panose="020B0604020202020204" pitchFamily="34" charset="0"/>
                <a:cs typeface="Arial" panose="020B0604020202020204" pitchFamily="34" charset="0"/>
              </a:rPr>
            </a:br>
            <a:r>
              <a:rPr lang="pl-PL" sz="1200" dirty="0">
                <a:latin typeface="Arial" panose="020B0604020202020204" pitchFamily="34" charset="0"/>
                <a:cs typeface="Arial" panose="020B0604020202020204" pitchFamily="34" charset="0"/>
              </a:rPr>
              <a:t>i sprzętu wojskowego, elementów bazy szkoleniowej, a przede wszystkim urządzeń wspomagających proces szkolenia (symulatory, trenażery itp.).</a:t>
            </a:r>
            <a:endParaRPr lang="pl-PL" sz="1000" dirty="0">
              <a:latin typeface="Arial" panose="020B0604020202020204" pitchFamily="34" charset="0"/>
              <a:cs typeface="Arial" panose="020B0604020202020204" pitchFamily="34" charset="0"/>
            </a:endParaRPr>
          </a:p>
        </p:txBody>
      </p:sp>
      <p:sp>
        <p:nvSpPr>
          <p:cNvPr id="6" name="Podtytuł 2"/>
          <p:cNvSpPr txBox="1">
            <a:spLocks/>
          </p:cNvSpPr>
          <p:nvPr/>
        </p:nvSpPr>
        <p:spPr>
          <a:xfrm>
            <a:off x="194431" y="4838776"/>
            <a:ext cx="8762162" cy="736401"/>
          </a:xfrm>
          <a:prstGeom prst="rect">
            <a:avLst/>
          </a:prstGeom>
          <a:blipFill>
            <a:blip r:embed="rId2">
              <a:alphaModFix amt="43000"/>
            </a:blip>
            <a:tile tx="0" ty="0" sx="100000" sy="100000" flip="none" algn="tl"/>
          </a:blipFill>
          <a:ln w="25400" cap="flat" cmpd="sng" algn="ctr">
            <a:solidFill>
              <a:srgbClr val="4F81BD"/>
            </a:solidFill>
            <a:prstDash val="solid"/>
          </a:ln>
          <a:effectLst/>
        </p:spPr>
        <p:txBody>
          <a:bodyPr>
            <a:noAutofit/>
          </a:bodyPr>
          <a:lstStyle/>
          <a:p>
            <a:pPr algn="just"/>
            <a:r>
              <a:rPr lang="pl-PL" sz="1400" dirty="0">
                <a:latin typeface="Arial" panose="020B0604020202020204" pitchFamily="34" charset="0"/>
                <a:cs typeface="Arial" panose="020B0604020202020204" pitchFamily="34" charset="0"/>
              </a:rPr>
              <a:t>Pododdział uczestniczący w metodycznych zajęciach pokazowych powinien zostać wcześniej odpowiednio przygotowany (wyćwiczony) i prezentować w sposób wzorowy realizację czynności zarówno w aspekcie indywidualnym, jak i zespołowym.</a:t>
            </a:r>
          </a:p>
        </p:txBody>
      </p:sp>
      <p:sp>
        <p:nvSpPr>
          <p:cNvPr id="7" name="Podtytuł 2"/>
          <p:cNvSpPr txBox="1">
            <a:spLocks/>
          </p:cNvSpPr>
          <p:nvPr/>
        </p:nvSpPr>
        <p:spPr>
          <a:xfrm>
            <a:off x="194431" y="5699910"/>
            <a:ext cx="8762162" cy="736401"/>
          </a:xfrm>
          <a:prstGeom prst="rect">
            <a:avLst/>
          </a:prstGeom>
          <a:blipFill>
            <a:blip r:embed="rId2">
              <a:alphaModFix amt="43000"/>
            </a:blip>
            <a:tile tx="0" ty="0" sx="100000" sy="100000" flip="none" algn="tl"/>
          </a:blipFill>
          <a:ln w="25400" cap="flat" cmpd="sng" algn="ctr">
            <a:solidFill>
              <a:srgbClr val="4F81BD"/>
            </a:solidFill>
            <a:prstDash val="solid"/>
          </a:ln>
          <a:effectLst/>
        </p:spPr>
        <p:txBody>
          <a:bodyPr>
            <a:noAutofit/>
          </a:bodyPr>
          <a:lstStyle/>
          <a:p>
            <a:pPr algn="just"/>
            <a:r>
              <a:rPr lang="pl-PL" sz="1400" dirty="0">
                <a:latin typeface="Arial" panose="020B0604020202020204" pitchFamily="34" charset="0"/>
                <a:cs typeface="Arial" panose="020B0604020202020204" pitchFamily="34" charset="0"/>
              </a:rPr>
              <a:t>W zajęciach tego typu bardzo istotną rolę odgrywa komentator, który znając przebieg zajęć na podstawie wcześniej przygotowanego opracowania (komentarza) w sposób komunikatywny wyjaśnia zasadnicze problemy.</a:t>
            </a:r>
            <a:endParaRPr lang="pl-PL"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5715690"/>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Podtytuł 2"/>
          <p:cNvSpPr txBox="1">
            <a:spLocks/>
          </p:cNvSpPr>
          <p:nvPr/>
        </p:nvSpPr>
        <p:spPr>
          <a:xfrm>
            <a:off x="194431" y="1411996"/>
            <a:ext cx="8762162" cy="887321"/>
          </a:xfrm>
          <a:prstGeom prst="rect">
            <a:avLst/>
          </a:prstGeom>
          <a:ln w="25400" cap="flat" cmpd="sng" algn="ctr">
            <a:solidFill>
              <a:srgbClr val="4F81BD"/>
            </a:solidFill>
            <a:prstDash val="solid"/>
          </a:ln>
          <a:effectLst/>
        </p:spPr>
        <p:txBody>
          <a:bodyPr>
            <a:noAutofit/>
          </a:bodyPr>
          <a:lstStyle/>
          <a:p>
            <a:pPr algn="just"/>
            <a:r>
              <a:rPr lang="pl-PL" sz="1600" b="1" dirty="0">
                <a:latin typeface="Arial" panose="020B0604020202020204" pitchFamily="34" charset="0"/>
                <a:cs typeface="Arial" panose="020B0604020202020204" pitchFamily="34" charset="0"/>
              </a:rPr>
              <a:t>Instruktaż</a:t>
            </a:r>
            <a:r>
              <a:rPr lang="pl-PL" sz="1600" dirty="0">
                <a:latin typeface="Arial" panose="020B0604020202020204" pitchFamily="34" charset="0"/>
                <a:cs typeface="Arial" panose="020B0604020202020204" pitchFamily="34" charset="0"/>
              </a:rPr>
              <a:t> jest najprostszą formą działalności szkoleniowo-metodycznej, stosowaną </a:t>
            </a:r>
            <a:br>
              <a:rPr lang="pl-PL" sz="1600" dirty="0">
                <a:latin typeface="Arial" panose="020B0604020202020204" pitchFamily="34" charset="0"/>
                <a:cs typeface="Arial" panose="020B0604020202020204" pitchFamily="34" charset="0"/>
              </a:rPr>
            </a:br>
            <a:r>
              <a:rPr lang="pl-PL" sz="1600" dirty="0">
                <a:latin typeface="Arial" panose="020B0604020202020204" pitchFamily="34" charset="0"/>
                <a:cs typeface="Arial" panose="020B0604020202020204" pitchFamily="34" charset="0"/>
              </a:rPr>
              <a:t>w szkoleniu dowództw, sztabów i wojsk, a szczególnie w procesie przygotowania zajęć programowych.</a:t>
            </a:r>
            <a:endParaRPr lang="pl-PL" sz="1200" dirty="0">
              <a:latin typeface="Arial" panose="020B0604020202020204" pitchFamily="34" charset="0"/>
              <a:cs typeface="Arial" panose="020B0604020202020204" pitchFamily="34" charset="0"/>
            </a:endParaRPr>
          </a:p>
        </p:txBody>
      </p:sp>
      <p:sp useBgFill="1">
        <p:nvSpPr>
          <p:cNvPr id="3" name="Podtytuł 2"/>
          <p:cNvSpPr txBox="1">
            <a:spLocks/>
          </p:cNvSpPr>
          <p:nvPr/>
        </p:nvSpPr>
        <p:spPr>
          <a:xfrm>
            <a:off x="194431" y="2495073"/>
            <a:ext cx="2593157" cy="1641921"/>
          </a:xfrm>
          <a:prstGeom prst="rect">
            <a:avLst/>
          </a:prstGeom>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Istotą </a:t>
            </a:r>
            <a:r>
              <a:rPr lang="pl-PL" sz="1200" dirty="0">
                <a:latin typeface="Arial" panose="020B0604020202020204" pitchFamily="34" charset="0"/>
                <a:cs typeface="Arial" panose="020B0604020202020204" pitchFamily="34" charset="0"/>
              </a:rPr>
              <a:t>instruktażu jest metodyczne </a:t>
            </a:r>
            <a:br>
              <a:rPr lang="pl-PL" sz="1200" dirty="0">
                <a:latin typeface="Arial" panose="020B0604020202020204" pitchFamily="34" charset="0"/>
                <a:cs typeface="Arial" panose="020B0604020202020204" pitchFamily="34" charset="0"/>
              </a:rPr>
            </a:br>
            <a:r>
              <a:rPr lang="pl-PL" sz="1200" dirty="0">
                <a:latin typeface="Arial" panose="020B0604020202020204" pitchFamily="34" charset="0"/>
                <a:cs typeface="Arial" panose="020B0604020202020204" pitchFamily="34" charset="0"/>
              </a:rPr>
              <a:t>i merytoryczne przygotowanie dowódców (instruktorów) do pracy na punktach nauczania, wskazanie ich roli w czasie konkretnego zajęcia programowego. Udzielający instruktażu jest jednocześnie kierownikiem przyszłych zajęć.</a:t>
            </a:r>
          </a:p>
        </p:txBody>
      </p:sp>
      <p:sp useBgFill="1">
        <p:nvSpPr>
          <p:cNvPr id="4" name="Podtytuł 2"/>
          <p:cNvSpPr txBox="1">
            <a:spLocks/>
          </p:cNvSpPr>
          <p:nvPr/>
        </p:nvSpPr>
        <p:spPr>
          <a:xfrm>
            <a:off x="2866122" y="2504846"/>
            <a:ext cx="2682422" cy="2138175"/>
          </a:xfrm>
          <a:prstGeom prst="rect">
            <a:avLst/>
          </a:prstGeom>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Celem </a:t>
            </a:r>
            <a:r>
              <a:rPr lang="pl-PL" sz="1200" dirty="0">
                <a:latin typeface="Arial" panose="020B0604020202020204" pitchFamily="34" charset="0"/>
                <a:cs typeface="Arial" panose="020B0604020202020204" pitchFamily="34" charset="0"/>
              </a:rPr>
              <a:t>instruktażu jest doskonalenie umiejętności metodycznych podwładnych dowódców (instruktorów), uzgodnienie (ustalenie) ich postępowania podczas zajęć (ćwiczeń), a także sprawdzenie przygotowania do prowadzenia szkolenia oraz umiejętności korzystania z obiektów bazy szkoleniowej i sprzętu technicznego.</a:t>
            </a:r>
          </a:p>
        </p:txBody>
      </p:sp>
      <p:sp useBgFill="1">
        <p:nvSpPr>
          <p:cNvPr id="5" name="Podtytuł 2"/>
          <p:cNvSpPr txBox="1">
            <a:spLocks/>
          </p:cNvSpPr>
          <p:nvPr/>
        </p:nvSpPr>
        <p:spPr>
          <a:xfrm>
            <a:off x="5627078" y="2513276"/>
            <a:ext cx="3329515" cy="2644650"/>
          </a:xfrm>
          <a:prstGeom prst="rect">
            <a:avLst/>
          </a:prstGeom>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Treścią </a:t>
            </a:r>
            <a:r>
              <a:rPr lang="pl-PL" sz="1200" dirty="0">
                <a:latin typeface="Arial" panose="020B0604020202020204" pitchFamily="34" charset="0"/>
                <a:cs typeface="Arial" panose="020B0604020202020204" pitchFamily="34" charset="0"/>
              </a:rPr>
              <a:t>instruktażu jest:</a:t>
            </a:r>
          </a:p>
          <a:p>
            <a:r>
              <a:rPr lang="pl-PL" sz="1200" dirty="0">
                <a:latin typeface="Arial" panose="020B0604020202020204" pitchFamily="34" charset="0"/>
                <a:cs typeface="Arial" panose="020B0604020202020204" pitchFamily="34" charset="0"/>
              </a:rPr>
              <a:t>- omówienie organizacji i przebiegu zajęć;</a:t>
            </a:r>
          </a:p>
          <a:p>
            <a:r>
              <a:rPr lang="pl-PL" sz="1200" dirty="0">
                <a:latin typeface="Arial" panose="020B0604020202020204" pitchFamily="34" charset="0"/>
                <a:cs typeface="Arial" panose="020B0604020202020204" pitchFamily="34" charset="0"/>
              </a:rPr>
              <a:t>- omówienie warunków bezpieczeństwa;</a:t>
            </a:r>
          </a:p>
          <a:p>
            <a:r>
              <a:rPr lang="pl-PL" sz="1200" dirty="0">
                <a:latin typeface="Arial" panose="020B0604020202020204" pitchFamily="34" charset="0"/>
                <a:cs typeface="Arial" panose="020B0604020202020204" pitchFamily="34" charset="0"/>
              </a:rPr>
              <a:t>- ustalenie sposobu przeprowadzenia poszczególnych zagadnień, w tym na punktach nauczania;</a:t>
            </a:r>
          </a:p>
          <a:p>
            <a:r>
              <a:rPr lang="pl-PL" sz="1200" dirty="0">
                <a:latin typeface="Arial" panose="020B0604020202020204" pitchFamily="34" charset="0"/>
                <a:cs typeface="Arial" panose="020B0604020202020204" pitchFamily="34" charset="0"/>
              </a:rPr>
              <a:t>- pokazanie sposobu wykonania ważniejszych/trudniejszych czynności szkoleniowych;</a:t>
            </a:r>
          </a:p>
          <a:p>
            <a:r>
              <a:rPr lang="pl-PL" sz="1200" dirty="0">
                <a:latin typeface="Arial" panose="020B0604020202020204" pitchFamily="34" charset="0"/>
                <a:cs typeface="Arial" panose="020B0604020202020204" pitchFamily="34" charset="0"/>
              </a:rPr>
              <a:t>- ustalenie sposobów wykorzystania elementów bazy szkoleniowej oraz pomocy szkoleniowych;</a:t>
            </a:r>
          </a:p>
          <a:p>
            <a:r>
              <a:rPr lang="pl-PL" sz="1200" dirty="0">
                <a:latin typeface="Arial" panose="020B0604020202020204" pitchFamily="34" charset="0"/>
                <a:cs typeface="Arial" panose="020B0604020202020204" pitchFamily="34" charset="0"/>
              </a:rPr>
              <a:t>- sprawdzenie wiedzy i umiejętności uczestników instruktażu.</a:t>
            </a:r>
          </a:p>
        </p:txBody>
      </p:sp>
      <p:sp useBgFill="1">
        <p:nvSpPr>
          <p:cNvPr id="6" name="Podtytuł 2"/>
          <p:cNvSpPr txBox="1">
            <a:spLocks/>
          </p:cNvSpPr>
          <p:nvPr/>
        </p:nvSpPr>
        <p:spPr>
          <a:xfrm>
            <a:off x="194431" y="5540114"/>
            <a:ext cx="2974897" cy="834053"/>
          </a:xfrm>
          <a:prstGeom prst="rect">
            <a:avLst/>
          </a:prstGeom>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Metody prowadzenia </a:t>
            </a:r>
            <a:r>
              <a:rPr lang="pl-PL" sz="1200" dirty="0">
                <a:latin typeface="Arial" panose="020B0604020202020204" pitchFamily="34" charset="0"/>
                <a:cs typeface="Arial" panose="020B0604020202020204" pitchFamily="34" charset="0"/>
              </a:rPr>
              <a:t>instruktażu:</a:t>
            </a:r>
          </a:p>
          <a:p>
            <a:r>
              <a:rPr lang="pl-PL" sz="1200" dirty="0">
                <a:latin typeface="Arial" panose="020B0604020202020204" pitchFamily="34" charset="0"/>
                <a:cs typeface="Arial" panose="020B0604020202020204" pitchFamily="34" charset="0"/>
              </a:rPr>
              <a:t>- dyrektywna (rozkazodawcza),</a:t>
            </a:r>
          </a:p>
          <a:p>
            <a:r>
              <a:rPr lang="pl-PL" sz="1200" dirty="0">
                <a:latin typeface="Arial" panose="020B0604020202020204" pitchFamily="34" charset="0"/>
                <a:cs typeface="Arial" panose="020B0604020202020204" pitchFamily="34" charset="0"/>
              </a:rPr>
              <a:t>- pokazowa,</a:t>
            </a:r>
          </a:p>
          <a:p>
            <a:r>
              <a:rPr lang="pl-PL" sz="1200" dirty="0">
                <a:latin typeface="Arial" panose="020B0604020202020204" pitchFamily="34" charset="0"/>
                <a:cs typeface="Arial" panose="020B0604020202020204" pitchFamily="34" charset="0"/>
              </a:rPr>
              <a:t>- kolegialna (aktywizująca).</a:t>
            </a:r>
          </a:p>
        </p:txBody>
      </p:sp>
    </p:spTree>
    <p:extLst>
      <p:ext uri="{BB962C8B-B14F-4D97-AF65-F5344CB8AC3E}">
        <p14:creationId xmlns:p14="http://schemas.microsoft.com/office/powerpoint/2010/main" val="2454246347"/>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le tekstowe 1"/>
          <p:cNvSpPr txBox="1"/>
          <p:nvPr/>
        </p:nvSpPr>
        <p:spPr>
          <a:xfrm>
            <a:off x="1073038" y="816040"/>
            <a:ext cx="7488832" cy="1815882"/>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wrap="square">
            <a:spAutoFit/>
          </a:bodyPr>
          <a:lstStyle/>
          <a:p>
            <a:pPr algn="ctr">
              <a:defRPr/>
            </a:pPr>
            <a:r>
              <a:rPr lang="pl-PL" sz="2800" b="1" kern="0" dirty="0">
                <a:solidFill>
                  <a:prstClr val="black"/>
                </a:solidFill>
              </a:rPr>
              <a:t>3.  ROLA INSTRUKTORA (DOWÓDCY DRUŻYNY) W REALIZACJI KURSU </a:t>
            </a:r>
            <a:br>
              <a:rPr lang="pl-PL" sz="2800" b="1" kern="0" dirty="0">
                <a:solidFill>
                  <a:prstClr val="black"/>
                </a:solidFill>
              </a:rPr>
            </a:br>
            <a:r>
              <a:rPr lang="pl-PL" sz="2800" b="1" kern="0" dirty="0">
                <a:solidFill>
                  <a:prstClr val="black"/>
                </a:solidFill>
              </a:rPr>
              <a:t>SZKOLENIOWO – METODYCZNEGO. </a:t>
            </a:r>
          </a:p>
          <a:p>
            <a:pPr lvl="0" algn="ctr">
              <a:defRPr/>
            </a:pPr>
            <a:endParaRPr kumimoji="0" lang="pl-PL" sz="2800" b="1" i="0" u="none" strike="sngStrike" kern="0" cap="none" spc="0" normalizeH="0" baseline="0" noProof="0" dirty="0">
              <a:ln>
                <a:noFill/>
              </a:ln>
              <a:solidFill>
                <a:prstClr val="black"/>
              </a:solidFill>
              <a:effectLst/>
              <a:uLnTx/>
              <a:uFillTx/>
              <a:latin typeface="Calibri"/>
              <a:ea typeface="+mn-ea"/>
              <a:cs typeface="+mn-cs"/>
            </a:endParaRPr>
          </a:p>
        </p:txBody>
      </p:sp>
      <p:sp>
        <p:nvSpPr>
          <p:cNvPr id="3" name="Podtytuł 2"/>
          <p:cNvSpPr txBox="1">
            <a:spLocks/>
          </p:cNvSpPr>
          <p:nvPr/>
        </p:nvSpPr>
        <p:spPr>
          <a:xfrm>
            <a:off x="190919" y="3429000"/>
            <a:ext cx="8762162" cy="2192338"/>
          </a:xfrm>
          <a:prstGeom prst="rect">
            <a:avLst/>
          </a:prstGeom>
          <a:noFill/>
          <a:ln w="25400" cap="flat" cmpd="sng" algn="ctr">
            <a:noFill/>
            <a:prstDash val="solid"/>
          </a:ln>
          <a:effectLst/>
        </p:spPr>
        <p:txBody>
          <a:bodyPr>
            <a:noAutofit/>
          </a:bodyPr>
          <a:lstStyle/>
          <a:p>
            <a:pPr algn="just"/>
            <a:r>
              <a:rPr lang="pl-PL" sz="1600" b="1" dirty="0">
                <a:latin typeface="Arial" panose="020B0604020202020204" pitchFamily="34" charset="0"/>
                <a:cs typeface="Arial" panose="020B0604020202020204" pitchFamily="34" charset="0"/>
              </a:rPr>
              <a:t>Metoda szkolenia </a:t>
            </a:r>
            <a:r>
              <a:rPr lang="pl-PL" sz="1600" dirty="0">
                <a:latin typeface="Arial" panose="020B0604020202020204" pitchFamily="34" charset="0"/>
                <a:cs typeface="Arial" panose="020B0604020202020204" pitchFamily="34" charset="0"/>
              </a:rPr>
              <a:t>jest to sposób przekazywania wiedzy szkolonym w celu osiągnięcia zakładanych rezultatów szkoleniowych, wyposażenia ich w wiadomości, wyrobienia umiejętności oraz nawyków. </a:t>
            </a:r>
          </a:p>
          <a:p>
            <a:pPr algn="just"/>
            <a:endParaRPr lang="pl-PL" sz="1600" dirty="0">
              <a:latin typeface="Arial" panose="020B0604020202020204" pitchFamily="34" charset="0"/>
              <a:cs typeface="Arial" panose="020B0604020202020204" pitchFamily="34" charset="0"/>
            </a:endParaRPr>
          </a:p>
          <a:p>
            <a:pPr algn="just"/>
            <a:r>
              <a:rPr lang="pl-PL" sz="1600" b="1" dirty="0">
                <a:latin typeface="Arial" panose="020B0604020202020204" pitchFamily="34" charset="0"/>
                <a:cs typeface="Arial" panose="020B0604020202020204" pitchFamily="34" charset="0"/>
              </a:rPr>
              <a:t>Metody nauczania odpowiadają na pytanie </a:t>
            </a:r>
            <a:r>
              <a:rPr lang="pl-PL" sz="1600" dirty="0">
                <a:latin typeface="Arial" panose="020B0604020202020204" pitchFamily="34" charset="0"/>
                <a:cs typeface="Arial" panose="020B0604020202020204" pitchFamily="34" charset="0"/>
              </a:rPr>
              <a:t>„jak uczyć”, czyli, w jaki sposób należy przekazywać wiedzę, aby umożliwić jej opanowanie oraz zapewnić kształtowanie odpowiednich umiejętności, pożądanych nawyków, postaw i cech charakteru.</a:t>
            </a:r>
          </a:p>
        </p:txBody>
      </p:sp>
    </p:spTree>
    <p:extLst>
      <p:ext uri="{BB962C8B-B14F-4D97-AF65-F5344CB8AC3E}">
        <p14:creationId xmlns:p14="http://schemas.microsoft.com/office/powerpoint/2010/main" val="1084025212"/>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1F698A29-73EC-4BB8-96B7-0ECE9CA1F811}"/>
              </a:ext>
            </a:extLst>
          </p:cNvPr>
          <p:cNvSpPr/>
          <p:nvPr/>
        </p:nvSpPr>
        <p:spPr>
          <a:xfrm>
            <a:off x="112542" y="1388207"/>
            <a:ext cx="8848578" cy="3257302"/>
          </a:xfrm>
          <a:prstGeom prst="rect">
            <a:avLst/>
          </a:prstGeom>
        </p:spPr>
        <p:txBody>
          <a:bodyPr wrap="square">
            <a:spAutoFit/>
          </a:bodyPr>
          <a:lstStyle/>
          <a:p>
            <a:pPr indent="180340" algn="just">
              <a:lnSpc>
                <a:spcPct val="115000"/>
              </a:lnSpc>
              <a:spcAft>
                <a:spcPts val="0"/>
              </a:spcAft>
            </a:pP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Kurs szkoleniowo-metodyczny jest formą szkolenia (doskonalenia) dowódców ZT, oddziałów, batalionów (równorzędnych)</a:t>
            </a:r>
            <a:r>
              <a:rPr lang="pl-PL" sz="1050"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oraz personelu dydaktycznego w szkolnictwie wojskowym. Organizowany jest od szczebla oddziału wzwyż oraz w szkolnictwie wojskowym. Organizowany może być także w korpusie osobowym lub grupie osobowej.</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0"/>
              </a:spcAft>
            </a:pPr>
            <a:r>
              <a:rPr lang="pl-PL" b="1" dirty="0">
                <a:solidFill>
                  <a:srgbClr val="000000"/>
                </a:solidFill>
                <a:latin typeface="Arial" panose="020B0604020202020204" pitchFamily="34" charset="0"/>
                <a:ea typeface="Calibri" panose="020F0502020204030204" pitchFamily="34" charset="0"/>
                <a:cs typeface="Times New Roman" panose="02020603050405020304" pitchFamily="18" charset="0"/>
              </a:rPr>
              <a:t>Istotą </a:t>
            </a: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kursu szkoleniowo-metodycznego jest prowadzenie cyklu przedsięwzięć szkoleniowych o zróżnicowanej formie.</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0"/>
              </a:spcAft>
            </a:pPr>
            <a:r>
              <a:rPr lang="pl-PL" b="1" dirty="0">
                <a:solidFill>
                  <a:srgbClr val="000000"/>
                </a:solidFill>
                <a:latin typeface="Arial" panose="020B0604020202020204" pitchFamily="34" charset="0"/>
                <a:ea typeface="Calibri" panose="020F0502020204030204" pitchFamily="34" charset="0"/>
                <a:cs typeface="Times New Roman" panose="02020603050405020304" pitchFamily="18" charset="0"/>
              </a:rPr>
              <a:t>Celem </a:t>
            </a: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kursu jest ujednolicenie i ukierunkowanie szkolenia oraz działalności szkoleniowo-metodycznej, proponowanie najlepszych form organizacyjnych i metod doskonalenia dowództw i szkolenia wojsk.</a:t>
            </a:r>
            <a:endParaRPr lang="pl-PL"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Prostokąt 2">
            <a:extLst>
              <a:ext uri="{FF2B5EF4-FFF2-40B4-BE49-F238E27FC236}">
                <a16:creationId xmlns:a16="http://schemas.microsoft.com/office/drawing/2014/main" id="{FE9F9118-921B-45A3-B6C5-2983D0F0022B}"/>
              </a:ext>
            </a:extLst>
          </p:cNvPr>
          <p:cNvSpPr/>
          <p:nvPr/>
        </p:nvSpPr>
        <p:spPr>
          <a:xfrm>
            <a:off x="1905895" y="771009"/>
            <a:ext cx="4945071" cy="461665"/>
          </a:xfrm>
          <a:prstGeom prst="rect">
            <a:avLst/>
          </a:prstGeom>
        </p:spPr>
        <p:txBody>
          <a:bodyPr wrap="square">
            <a:spAutoFit/>
          </a:bodyPr>
          <a:lstStyle/>
          <a:p>
            <a:r>
              <a:rPr lang="pl-PL" sz="2400" b="1" dirty="0">
                <a:solidFill>
                  <a:srgbClr val="000000"/>
                </a:solidFill>
                <a:latin typeface="Arial" panose="020B0604020202020204" pitchFamily="34" charset="0"/>
                <a:ea typeface="Times New Roman" panose="02020603050405020304" pitchFamily="18" charset="0"/>
              </a:rPr>
              <a:t>Kurs szkoleniowo-metodyczny</a:t>
            </a:r>
            <a:endParaRPr lang="pl-PL" sz="2400" dirty="0"/>
          </a:p>
        </p:txBody>
      </p:sp>
    </p:spTree>
    <p:extLst>
      <p:ext uri="{BB962C8B-B14F-4D97-AF65-F5344CB8AC3E}">
        <p14:creationId xmlns:p14="http://schemas.microsoft.com/office/powerpoint/2010/main" val="1501197369"/>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652E1FA6-E46E-4847-822E-4562B9F5087E}"/>
              </a:ext>
            </a:extLst>
          </p:cNvPr>
          <p:cNvSpPr/>
          <p:nvPr/>
        </p:nvSpPr>
        <p:spPr>
          <a:xfrm>
            <a:off x="604912" y="4823165"/>
            <a:ext cx="8187396" cy="1658018"/>
          </a:xfrm>
          <a:prstGeom prst="rect">
            <a:avLst/>
          </a:prstGeom>
        </p:spPr>
        <p:txBody>
          <a:bodyPr wrap="square">
            <a:spAutoFit/>
          </a:bodyPr>
          <a:lstStyle/>
          <a:p>
            <a:pPr indent="180340" algn="just">
              <a:lnSpc>
                <a:spcPct val="115000"/>
              </a:lnSpc>
              <a:spcAft>
                <a:spcPts val="0"/>
              </a:spcAft>
            </a:pP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Liczba i skład osobowy uczestników kursu wynika z potrzeb oraz rozpatrywanych problemów.</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pl-PL" dirty="0">
                <a:solidFill>
                  <a:srgbClr val="000000"/>
                </a:solidFill>
                <a:latin typeface="Arial" panose="020B0604020202020204" pitchFamily="34" charset="0"/>
                <a:ea typeface="Calibri" panose="020F0502020204030204" pitchFamily="34" charset="0"/>
              </a:rPr>
              <a:t> Kurs powinien przebiegać według wcześniej opracowanego planu, który jest rozsyłany do zainteresowanych. Kurs może odbywać się również w ośrodkach badawczych i szkoleniowych.</a:t>
            </a:r>
            <a:endParaRPr lang="pl-PL"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Prostokąt 2">
            <a:extLst>
              <a:ext uri="{FF2B5EF4-FFF2-40B4-BE49-F238E27FC236}">
                <a16:creationId xmlns:a16="http://schemas.microsoft.com/office/drawing/2014/main" id="{4A42D85F-AD81-40B7-8DE1-6C2650E09BC8}"/>
              </a:ext>
            </a:extLst>
          </p:cNvPr>
          <p:cNvSpPr/>
          <p:nvPr/>
        </p:nvSpPr>
        <p:spPr>
          <a:xfrm>
            <a:off x="351692" y="1565863"/>
            <a:ext cx="8299938" cy="3257302"/>
          </a:xfrm>
          <a:prstGeom prst="rect">
            <a:avLst/>
          </a:prstGeom>
        </p:spPr>
        <p:txBody>
          <a:bodyPr wrap="square">
            <a:spAutoFit/>
          </a:bodyPr>
          <a:lstStyle/>
          <a:p>
            <a:pPr indent="180340" algn="just">
              <a:lnSpc>
                <a:spcPct val="115000"/>
              </a:lnSpc>
              <a:spcAft>
                <a:spcPts val="0"/>
              </a:spcAft>
            </a:pPr>
            <a:r>
              <a:rPr lang="pl-PL" b="1" dirty="0">
                <a:solidFill>
                  <a:srgbClr val="000000"/>
                </a:solidFill>
                <a:latin typeface="Arial" panose="020B0604020202020204" pitchFamily="34" charset="0"/>
                <a:ea typeface="Calibri" panose="020F0502020204030204" pitchFamily="34" charset="0"/>
                <a:cs typeface="Times New Roman" panose="02020603050405020304" pitchFamily="18" charset="0"/>
              </a:rPr>
              <a:t>Treścią </a:t>
            </a: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kursu szkoleniowo-metodycznego jest:</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540385" indent="-90805">
              <a:lnSpc>
                <a:spcPct val="115000"/>
              </a:lnSpc>
              <a:spcAft>
                <a:spcPts val="0"/>
              </a:spcAft>
            </a:pP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 problematyka kierowania szkoleniem;</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540385" indent="-90805">
              <a:lnSpc>
                <a:spcPct val="115000"/>
              </a:lnSpc>
              <a:spcAft>
                <a:spcPts val="0"/>
              </a:spcAft>
            </a:pP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 upowszechnienie najlepszych doświadczeń metodycznych;</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540385" indent="-90805">
              <a:lnSpc>
                <a:spcPct val="115000"/>
              </a:lnSpc>
              <a:spcAft>
                <a:spcPts val="0"/>
              </a:spcAft>
            </a:pP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 przedstawianie problemów mających wpływ na wykonywanie zadań szkoleniowych;</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540385" indent="-90805">
              <a:lnSpc>
                <a:spcPct val="115000"/>
              </a:lnSpc>
              <a:spcAft>
                <a:spcPts val="0"/>
              </a:spcAft>
            </a:pP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 zapoznanie z nowymi rodzajami sprzętu bojowego, jego możliwościami oraz sposobami wykorzystania;</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540385" indent="-90805">
              <a:lnSpc>
                <a:spcPct val="115000"/>
              </a:lnSpc>
              <a:spcAft>
                <a:spcPts val="0"/>
              </a:spcAft>
            </a:pP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 zapoznanie uczestników z nowymi kierunkami w działalności szkoleniowej;</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marL="540385" indent="-90805">
              <a:lnSpc>
                <a:spcPct val="115000"/>
              </a:lnSpc>
              <a:spcAft>
                <a:spcPts val="0"/>
              </a:spcAft>
            </a:pPr>
            <a:r>
              <a:rPr lang="pl-PL" dirty="0">
                <a:solidFill>
                  <a:srgbClr val="000000"/>
                </a:solidFill>
                <a:latin typeface="Arial" panose="020B0604020202020204" pitchFamily="34" charset="0"/>
                <a:ea typeface="Calibri" panose="020F0502020204030204" pitchFamily="34" charset="0"/>
                <a:cs typeface="Times New Roman" panose="02020603050405020304" pitchFamily="18" charset="0"/>
              </a:rPr>
              <a:t>- zapoznanie z wnioskami z działalności kontrolnej.</a:t>
            </a:r>
            <a:endParaRPr lang="pl-PL"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4855155"/>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dtytuł 2"/>
          <p:cNvSpPr txBox="1">
            <a:spLocks/>
          </p:cNvSpPr>
          <p:nvPr/>
        </p:nvSpPr>
        <p:spPr>
          <a:xfrm>
            <a:off x="194431" y="1411995"/>
            <a:ext cx="8762162" cy="5335033"/>
          </a:xfrm>
          <a:prstGeom prst="rect">
            <a:avLst/>
          </a:prstGeom>
          <a:gradFill>
            <a:gsLst>
              <a:gs pos="36000">
                <a:schemeClr val="accent2">
                  <a:lumMod val="40000"/>
                  <a:lumOff val="60000"/>
                </a:schemeClr>
              </a:gs>
              <a:gs pos="100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ctr"/>
            <a:r>
              <a:rPr lang="pl-PL" sz="1400" b="1" dirty="0">
                <a:latin typeface="Arial" panose="020B0604020202020204" pitchFamily="34" charset="0"/>
                <a:cs typeface="Arial" panose="020B0604020202020204" pitchFamily="34" charset="0"/>
              </a:rPr>
              <a:t>NORMY ORGANIZACYJNE ZAJĘĆ</a:t>
            </a:r>
          </a:p>
          <a:p>
            <a:pPr algn="ctr"/>
            <a:endParaRPr lang="pl-PL" sz="1400" b="1" dirty="0">
              <a:latin typeface="Arial" panose="020B0604020202020204" pitchFamily="34" charset="0"/>
              <a:cs typeface="Arial" panose="020B0604020202020204" pitchFamily="34" charset="0"/>
            </a:endParaRPr>
          </a:p>
          <a:p>
            <a:pPr algn="just"/>
            <a:r>
              <a:rPr lang="pl-PL" sz="1400" b="1" dirty="0">
                <a:latin typeface="Arial" panose="020B0604020202020204" pitchFamily="34" charset="0"/>
                <a:cs typeface="Arial" panose="020B0604020202020204" pitchFamily="34" charset="0"/>
              </a:rPr>
              <a:t>Szkolenie blokowe</a:t>
            </a:r>
            <a:r>
              <a:rPr lang="pl-PL" sz="1400" dirty="0">
                <a:latin typeface="Arial" panose="020B0604020202020204" pitchFamily="34" charset="0"/>
                <a:cs typeface="Arial" panose="020B0604020202020204" pitchFamily="34" charset="0"/>
              </a:rPr>
              <a:t> polega na połączeniu kilku tematów, zagadnień z danego przedmiotu w bloki szkoleniowe (tematyczne), realizowanych na specjalistycznym obiekcie szkoleniowym. Szkoleniem kieruje dowódca pododdziału z udziałem instruktorów rodzajów wojsk lub służb. </a:t>
            </a:r>
          </a:p>
          <a:p>
            <a:pPr algn="just"/>
            <a:endParaRPr lang="pl-PL" sz="1400" b="1" dirty="0">
              <a:latin typeface="Arial" panose="020B0604020202020204" pitchFamily="34" charset="0"/>
              <a:cs typeface="Arial" panose="020B0604020202020204" pitchFamily="34" charset="0"/>
            </a:endParaRPr>
          </a:p>
          <a:p>
            <a:pPr algn="just"/>
            <a:r>
              <a:rPr lang="pl-PL" sz="1400" b="1" dirty="0">
                <a:latin typeface="Arial" panose="020B0604020202020204" pitchFamily="34" charset="0"/>
                <a:cs typeface="Arial" panose="020B0604020202020204" pitchFamily="34" charset="0"/>
              </a:rPr>
              <a:t>Szkolenie potokowe</a:t>
            </a:r>
            <a:r>
              <a:rPr lang="pl-PL" sz="1400" dirty="0">
                <a:latin typeface="Arial" panose="020B0604020202020204" pitchFamily="34" charset="0"/>
                <a:cs typeface="Arial" panose="020B0604020202020204" pitchFamily="34" charset="0"/>
              </a:rPr>
              <a:t> polega na szkoleniu realizowanym na odpowiednio przygotowanym obiekcie szkoleniowym (w oparciu o punkty nauczania), kolejno zmieniających się pododdziałów. Po zakończeniu szkolenia na danym punkcie nauczania pododdział przechodzi na następny i kontynuuje szkolenie, natomiast instruktorzy pozostają na punktach nauczania i realizują tą samą problematykę z kolejnym pododdziałem. </a:t>
            </a:r>
          </a:p>
          <a:p>
            <a:pPr algn="just"/>
            <a:endParaRPr lang="pl-PL" sz="1400" dirty="0">
              <a:latin typeface="Arial" panose="020B0604020202020204" pitchFamily="34" charset="0"/>
              <a:cs typeface="Arial" panose="020B0604020202020204" pitchFamily="34" charset="0"/>
            </a:endParaRPr>
          </a:p>
          <a:p>
            <a:pPr algn="just"/>
            <a:r>
              <a:rPr lang="pl-PL" sz="1400" b="1" dirty="0">
                <a:latin typeface="Arial" panose="020B0604020202020204" pitchFamily="34" charset="0"/>
                <a:cs typeface="Arial" panose="020B0604020202020204" pitchFamily="34" charset="0"/>
              </a:rPr>
              <a:t>Szkolenie zintegrowane </a:t>
            </a:r>
            <a:r>
              <a:rPr lang="pl-PL" sz="1400" dirty="0">
                <a:latin typeface="Arial" panose="020B0604020202020204" pitchFamily="34" charset="0"/>
                <a:cs typeface="Arial" panose="020B0604020202020204" pitchFamily="34" charset="0"/>
              </a:rPr>
              <a:t>polega na równoczesnym szkoleniu całości pododdziału, najczęściej wzmocnionego batalionu (równorzędnego), z wykorzystaniem odpowiedniej bazy szkoleniowej. Integracja szkolenia obejmuje szereg obszarów: przedmiotowy, tematyczny, uczestników szkolenia, tworzenia niejednolitych pod względem specjalności/ funkcji zgrupowań szkoleniowych, wykorzystania bazy szkoleniowej. Kierownikiem zajęć zintegrowanych jest zazwyczaj dowódca najwyższego (w strukturze dowodzenia) szkolącego się pododdziału.</a:t>
            </a:r>
          </a:p>
          <a:p>
            <a:pPr algn="just"/>
            <a:endParaRPr lang="pl-PL" sz="1400" dirty="0">
              <a:latin typeface="Arial" panose="020B0604020202020204" pitchFamily="34" charset="0"/>
              <a:cs typeface="Arial" panose="020B0604020202020204" pitchFamily="34" charset="0"/>
            </a:endParaRPr>
          </a:p>
          <a:p>
            <a:pPr algn="just"/>
            <a:r>
              <a:rPr lang="pl-PL" sz="1400" b="1" dirty="0">
                <a:latin typeface="Arial" panose="020B0604020202020204" pitchFamily="34" charset="0"/>
                <a:cs typeface="Arial" panose="020B0604020202020204" pitchFamily="34" charset="0"/>
              </a:rPr>
              <a:t>Szkolenie zgrywające</a:t>
            </a:r>
            <a:r>
              <a:rPr lang="pl-PL" sz="1400" dirty="0">
                <a:latin typeface="Arial" panose="020B0604020202020204" pitchFamily="34" charset="0"/>
                <a:cs typeface="Arial" panose="020B0604020202020204" pitchFamily="34" charset="0"/>
              </a:rPr>
              <a:t> jest specyficzną formą zajęć praktycznych stosowaną w szkoleniu bojowym, zwłaszcza w taktyce. Poprzedza przejście od szkolenia indywidualnego do szkolenia w składzie pododdziału wyższego szczebla. Szkolenie zgrywające jest realizowane od szczebla plutonu poprzez kompanię do batalionu (równorzędnych) włącznie. Polega na praktycznym nauczeniu i doskonaleniu umiejętności zespołowego działania w składzie pododdziału. Treścią szkolenia  jest głównie przyjmowanie ugrupowania bojowego (szyków) i ich zmiana, manewr na polu walki oraz kierowanie działaniem podwładnych. </a:t>
            </a:r>
          </a:p>
        </p:txBody>
      </p:sp>
    </p:spTree>
    <p:extLst>
      <p:ext uri="{BB962C8B-B14F-4D97-AF65-F5344CB8AC3E}">
        <p14:creationId xmlns:p14="http://schemas.microsoft.com/office/powerpoint/2010/main" val="2158780422"/>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dtytuł 2"/>
          <p:cNvSpPr txBox="1">
            <a:spLocks/>
          </p:cNvSpPr>
          <p:nvPr/>
        </p:nvSpPr>
        <p:spPr>
          <a:xfrm>
            <a:off x="194431" y="1411996"/>
            <a:ext cx="8762162" cy="887321"/>
          </a:xfrm>
          <a:prstGeom prst="rect">
            <a:avLst/>
          </a:prstGeom>
          <a:gradFill>
            <a:gsLst>
              <a:gs pos="0">
                <a:schemeClr val="bg2">
                  <a:tint val="94000"/>
                  <a:satMod val="80000"/>
                  <a:lumMod val="106000"/>
                </a:schemeClr>
              </a:gs>
              <a:gs pos="100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just"/>
            <a:r>
              <a:rPr lang="pl-PL" sz="1400" b="1" dirty="0">
                <a:latin typeface="Arial" panose="020B0604020202020204" pitchFamily="34" charset="0"/>
                <a:cs typeface="Arial" panose="020B0604020202020204" pitchFamily="34" charset="0"/>
              </a:rPr>
              <a:t>Ćwiczenia taktyczne z wojskami </a:t>
            </a:r>
            <a:r>
              <a:rPr lang="pl-PL" sz="1400" dirty="0">
                <a:latin typeface="Arial" panose="020B0604020202020204" pitchFamily="34" charset="0"/>
                <a:cs typeface="Arial" panose="020B0604020202020204" pitchFamily="34" charset="0"/>
              </a:rPr>
              <a:t>to najwyższa forma praktycznego szkolenia dowództw, sztabów i wojsk, </a:t>
            </a:r>
            <a:br>
              <a:rPr lang="pl-PL" sz="1400" dirty="0">
                <a:latin typeface="Arial" panose="020B0604020202020204" pitchFamily="34" charset="0"/>
                <a:cs typeface="Arial" panose="020B0604020202020204" pitchFamily="34" charset="0"/>
              </a:rPr>
            </a:br>
            <a:r>
              <a:rPr lang="pl-PL" sz="1400" dirty="0">
                <a:latin typeface="Arial" panose="020B0604020202020204" pitchFamily="34" charset="0"/>
                <a:cs typeface="Arial" panose="020B0604020202020204" pitchFamily="34" charset="0"/>
              </a:rPr>
              <a:t>w ramach której ćwiczący, dążąc do wykonania określonego zadania bojowego, na tle umownej sytuacji taktycznej, uczą się rozwiązywania problemów z zakresu przygotowania i prowadzenia walki.</a:t>
            </a:r>
          </a:p>
        </p:txBody>
      </p:sp>
      <p:sp>
        <p:nvSpPr>
          <p:cNvPr id="3" name="Podtytuł 2"/>
          <p:cNvSpPr txBox="1">
            <a:spLocks/>
          </p:cNvSpPr>
          <p:nvPr/>
        </p:nvSpPr>
        <p:spPr>
          <a:xfrm>
            <a:off x="194431" y="2379663"/>
            <a:ext cx="8762162" cy="1917130"/>
          </a:xfrm>
          <a:prstGeom prst="rect">
            <a:avLst/>
          </a:prstGeom>
          <a:gradFill>
            <a:gsLst>
              <a:gs pos="0">
                <a:schemeClr val="bg2">
                  <a:tint val="94000"/>
                  <a:satMod val="80000"/>
                  <a:lumMod val="106000"/>
                </a:schemeClr>
              </a:gs>
              <a:gs pos="100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just"/>
            <a:r>
              <a:rPr lang="pl-PL" sz="1400" b="1" dirty="0">
                <a:latin typeface="Arial" panose="020B0604020202020204" pitchFamily="34" charset="0"/>
                <a:cs typeface="Arial" panose="020B0604020202020204" pitchFamily="34" charset="0"/>
              </a:rPr>
              <a:t>Zajęcia taktyczne (</a:t>
            </a:r>
            <a:r>
              <a:rPr lang="pl-PL" sz="1400" b="1" dirty="0" err="1">
                <a:latin typeface="Arial" panose="020B0604020202020204" pitchFamily="34" charset="0"/>
                <a:cs typeface="Arial" panose="020B0604020202020204" pitchFamily="34" charset="0"/>
              </a:rPr>
              <a:t>taktyczno</a:t>
            </a:r>
            <a:r>
              <a:rPr lang="pl-PL" sz="1400" b="1" dirty="0">
                <a:latin typeface="Arial" panose="020B0604020202020204" pitchFamily="34" charset="0"/>
                <a:cs typeface="Arial" panose="020B0604020202020204" pitchFamily="34" charset="0"/>
              </a:rPr>
              <a:t> - specjalne) </a:t>
            </a:r>
            <a:r>
              <a:rPr lang="pl-PL" sz="1400" dirty="0">
                <a:latin typeface="Arial" panose="020B0604020202020204" pitchFamily="34" charset="0"/>
                <a:cs typeface="Arial" panose="020B0604020202020204" pitchFamily="34" charset="0"/>
              </a:rPr>
              <a:t>są formą szkolenia wojsk składającą się z zagadnień  szkoleniowych obejmujących określony zakres tematyczny. Realizuje się je w ramach szkolenia programowego na szczeblu drużyny i plutonu (równorzędnych) oraz na szczeblu kompanii i batalionu (równorzędnych) z wyjątkiem tematów, które zostały zaklasyfikowane jako ćwiczenia. </a:t>
            </a:r>
          </a:p>
          <a:p>
            <a:pPr algn="just"/>
            <a:r>
              <a:rPr lang="pl-PL" sz="1400" dirty="0">
                <a:latin typeface="Arial" panose="020B0604020202020204" pitchFamily="34" charset="0"/>
                <a:cs typeface="Arial" panose="020B0604020202020204" pitchFamily="34" charset="0"/>
              </a:rPr>
              <a:t>W czasie zajęć taktycznych wykorzystywana jest już nabyta, w toku szkolenia programowego, wiedza </a:t>
            </a:r>
            <a:br>
              <a:rPr lang="pl-PL" sz="1400" dirty="0">
                <a:latin typeface="Arial" panose="020B0604020202020204" pitchFamily="34" charset="0"/>
                <a:cs typeface="Arial" panose="020B0604020202020204" pitchFamily="34" charset="0"/>
              </a:rPr>
            </a:br>
            <a:r>
              <a:rPr lang="pl-PL" sz="1400" dirty="0">
                <a:latin typeface="Arial" panose="020B0604020202020204" pitchFamily="34" charset="0"/>
                <a:cs typeface="Arial" panose="020B0604020202020204" pitchFamily="34" charset="0"/>
              </a:rPr>
              <a:t>i umiejętności. Zajęcia taktyczne, jako forma szkolenia pododdziałów, integrują pozostałe przedmioty szkolenia bojowego i prowadzą do kompleksowego przygotowania pododdziałów do działań bojowych zgodnie z przeznaczeniem.</a:t>
            </a:r>
          </a:p>
        </p:txBody>
      </p:sp>
      <p:sp>
        <p:nvSpPr>
          <p:cNvPr id="4" name="Podtytuł 2"/>
          <p:cNvSpPr txBox="1">
            <a:spLocks/>
          </p:cNvSpPr>
          <p:nvPr/>
        </p:nvSpPr>
        <p:spPr>
          <a:xfrm>
            <a:off x="1047565" y="925204"/>
            <a:ext cx="7909028" cy="335425"/>
          </a:xfrm>
          <a:prstGeom prst="rect">
            <a:avLst/>
          </a:prstGeom>
          <a:gradFill>
            <a:gsLst>
              <a:gs pos="0">
                <a:schemeClr val="bg2">
                  <a:tint val="94000"/>
                  <a:satMod val="80000"/>
                  <a:lumMod val="106000"/>
                </a:schemeClr>
              </a:gs>
              <a:gs pos="100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ctr"/>
            <a:r>
              <a:rPr lang="pl-PL" sz="1400" b="1" dirty="0">
                <a:latin typeface="Arial" panose="020B0604020202020204" pitchFamily="34" charset="0"/>
                <a:cs typeface="Arial" panose="020B0604020202020204" pitchFamily="34" charset="0"/>
              </a:rPr>
              <a:t>FORMY SZKOLENIA WOJSK</a:t>
            </a:r>
            <a:endParaRPr lang="pl-PL" sz="1100" dirty="0">
              <a:latin typeface="Arial" panose="020B0604020202020204" pitchFamily="34" charset="0"/>
              <a:cs typeface="Arial" panose="020B0604020202020204" pitchFamily="34" charset="0"/>
            </a:endParaRPr>
          </a:p>
        </p:txBody>
      </p:sp>
      <p:sp>
        <p:nvSpPr>
          <p:cNvPr id="5" name="Podtytuł 2"/>
          <p:cNvSpPr txBox="1">
            <a:spLocks/>
          </p:cNvSpPr>
          <p:nvPr/>
        </p:nvSpPr>
        <p:spPr>
          <a:xfrm>
            <a:off x="194431" y="4386016"/>
            <a:ext cx="8762162" cy="1056443"/>
          </a:xfrm>
          <a:prstGeom prst="rect">
            <a:avLst/>
          </a:prstGeom>
          <a:gradFill>
            <a:gsLst>
              <a:gs pos="0">
                <a:schemeClr val="bg2">
                  <a:tint val="94000"/>
                  <a:satMod val="80000"/>
                  <a:lumMod val="106000"/>
                </a:schemeClr>
              </a:gs>
              <a:gs pos="100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just"/>
            <a:r>
              <a:rPr lang="pl-PL" sz="1400" b="1" dirty="0">
                <a:latin typeface="Arial" panose="020B0604020202020204" pitchFamily="34" charset="0"/>
                <a:cs typeface="Arial" panose="020B0604020202020204" pitchFamily="34" charset="0"/>
              </a:rPr>
              <a:t>Zajęcia praktyczne </a:t>
            </a:r>
            <a:r>
              <a:rPr lang="pl-PL" sz="1400" dirty="0">
                <a:latin typeface="Arial" panose="020B0604020202020204" pitchFamily="34" charset="0"/>
                <a:cs typeface="Arial" panose="020B0604020202020204" pitchFamily="34" charset="0"/>
              </a:rPr>
              <a:t>są formą szkolenia wojsk skoncentrowaną na praktycznej realizacji zagadnień szkolenia programowego. </a:t>
            </a:r>
            <a:r>
              <a:rPr lang="pl-PL" sz="1400" b="1" dirty="0">
                <a:latin typeface="Arial" panose="020B0604020202020204" pitchFamily="34" charset="0"/>
                <a:cs typeface="Arial" panose="020B0604020202020204" pitchFamily="34" charset="0"/>
              </a:rPr>
              <a:t>Istota </a:t>
            </a:r>
            <a:r>
              <a:rPr lang="pl-PL" sz="1400" dirty="0">
                <a:latin typeface="Arial" panose="020B0604020202020204" pitchFamily="34" charset="0"/>
                <a:cs typeface="Arial" panose="020B0604020202020204" pitchFamily="34" charset="0"/>
              </a:rPr>
              <a:t>zajęć praktycznych sprowadza się do realizowania tematyki szkolenia programowego w terenie (na placach ćwiczeń, miejscach rozmieszczenia trenażerów, PST itp.). W zajęciach praktycznych przygotowuje się szkolonych do realizacji zadań kompleksowo zgodnie z przeznaczeniem.</a:t>
            </a:r>
          </a:p>
          <a:p>
            <a:pPr algn="just"/>
            <a:endParaRPr lang="pl-PL" sz="1400" dirty="0">
              <a:latin typeface="Arial" panose="020B0604020202020204" pitchFamily="34" charset="0"/>
              <a:cs typeface="Arial" panose="020B0604020202020204" pitchFamily="34" charset="0"/>
            </a:endParaRPr>
          </a:p>
        </p:txBody>
      </p:sp>
      <p:sp>
        <p:nvSpPr>
          <p:cNvPr id="6" name="Podtytuł 2"/>
          <p:cNvSpPr txBox="1">
            <a:spLocks/>
          </p:cNvSpPr>
          <p:nvPr/>
        </p:nvSpPr>
        <p:spPr>
          <a:xfrm>
            <a:off x="194431" y="5540113"/>
            <a:ext cx="8762162" cy="1189161"/>
          </a:xfrm>
          <a:prstGeom prst="rect">
            <a:avLst/>
          </a:prstGeom>
          <a:gradFill>
            <a:gsLst>
              <a:gs pos="0">
                <a:schemeClr val="bg2">
                  <a:tint val="94000"/>
                  <a:satMod val="80000"/>
                  <a:lumMod val="106000"/>
                </a:schemeClr>
              </a:gs>
              <a:gs pos="100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just"/>
            <a:r>
              <a:rPr lang="pl-PL" sz="1400" b="1" dirty="0">
                <a:latin typeface="Arial" panose="020B0604020202020204" pitchFamily="34" charset="0"/>
                <a:cs typeface="Arial" panose="020B0604020202020204" pitchFamily="34" charset="0"/>
              </a:rPr>
              <a:t>Musztra bojowa </a:t>
            </a:r>
            <a:r>
              <a:rPr lang="pl-PL" sz="1400" dirty="0">
                <a:latin typeface="Arial" panose="020B0604020202020204" pitchFamily="34" charset="0"/>
                <a:cs typeface="Arial" panose="020B0604020202020204" pitchFamily="34" charset="0"/>
              </a:rPr>
              <a:t>stanowi podstawową formę szkolenia bojowego wojsk w szkoleniu indywidualnym, sekcji, drużyny, załogi oraz plutonu (równorzędnych). </a:t>
            </a:r>
            <a:r>
              <a:rPr lang="pl-PL" sz="1400" b="1" dirty="0">
                <a:latin typeface="Arial" panose="020B0604020202020204" pitchFamily="34" charset="0"/>
                <a:cs typeface="Arial" panose="020B0604020202020204" pitchFamily="34" charset="0"/>
              </a:rPr>
              <a:t>Istotą</a:t>
            </a:r>
            <a:r>
              <a:rPr lang="pl-PL" sz="1400" dirty="0">
                <a:latin typeface="Arial" panose="020B0604020202020204" pitchFamily="34" charset="0"/>
                <a:cs typeface="Arial" panose="020B0604020202020204" pitchFamily="34" charset="0"/>
              </a:rPr>
              <a:t> musztry bojowej jest wielokrotne ćwiczenie czynności aż do pełnego ich opanowania. W sytuacji, gdy czas przeznaczony na wykonanie określonego zadania skończył się a nie opanowano danego zagadnienia, należy zrezygnować z przerobienia innego - mniej ważnego, a dążyć do pełnego opanowania zagadnienia zasadniczego.</a:t>
            </a:r>
          </a:p>
        </p:txBody>
      </p:sp>
    </p:spTree>
    <p:extLst>
      <p:ext uri="{BB962C8B-B14F-4D97-AF65-F5344CB8AC3E}">
        <p14:creationId xmlns:p14="http://schemas.microsoft.com/office/powerpoint/2010/main" val="4254033237"/>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dtytuł 2"/>
          <p:cNvSpPr txBox="1">
            <a:spLocks/>
          </p:cNvSpPr>
          <p:nvPr/>
        </p:nvSpPr>
        <p:spPr>
          <a:xfrm>
            <a:off x="1047565" y="925204"/>
            <a:ext cx="7909028" cy="335425"/>
          </a:xfrm>
          <a:prstGeom prst="rect">
            <a:avLst/>
          </a:prstGeom>
          <a:gradFill>
            <a:gsLst>
              <a:gs pos="0">
                <a:schemeClr val="bg2">
                  <a:tint val="94000"/>
                  <a:satMod val="80000"/>
                  <a:lumMod val="106000"/>
                </a:schemeClr>
              </a:gs>
              <a:gs pos="100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ctr"/>
            <a:r>
              <a:rPr lang="pl-PL" sz="1400" b="1" dirty="0">
                <a:latin typeface="Arial" panose="020B0604020202020204" pitchFamily="34" charset="0"/>
                <a:cs typeface="Arial" panose="020B0604020202020204" pitchFamily="34" charset="0"/>
              </a:rPr>
              <a:t>FORMY SZKOLENIA WOJSK</a:t>
            </a:r>
            <a:endParaRPr lang="pl-PL" sz="1100" dirty="0">
              <a:latin typeface="Arial" panose="020B0604020202020204" pitchFamily="34" charset="0"/>
              <a:cs typeface="Arial" panose="020B0604020202020204" pitchFamily="34" charset="0"/>
            </a:endParaRPr>
          </a:p>
        </p:txBody>
      </p:sp>
      <p:sp>
        <p:nvSpPr>
          <p:cNvPr id="3" name="Podtytuł 2"/>
          <p:cNvSpPr txBox="1">
            <a:spLocks/>
          </p:cNvSpPr>
          <p:nvPr/>
        </p:nvSpPr>
        <p:spPr>
          <a:xfrm>
            <a:off x="194431" y="1411996"/>
            <a:ext cx="8762162" cy="984975"/>
          </a:xfrm>
          <a:prstGeom prst="rect">
            <a:avLst/>
          </a:prstGeom>
          <a:gradFill>
            <a:gsLst>
              <a:gs pos="0">
                <a:schemeClr val="bg2">
                  <a:tint val="94000"/>
                  <a:satMod val="80000"/>
                  <a:lumMod val="106000"/>
                </a:schemeClr>
              </a:gs>
              <a:gs pos="100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just"/>
            <a:r>
              <a:rPr lang="pl-PL" sz="1400" b="1" dirty="0">
                <a:latin typeface="Arial" panose="020B0604020202020204" pitchFamily="34" charset="0"/>
                <a:cs typeface="Arial" panose="020B0604020202020204" pitchFamily="34" charset="0"/>
              </a:rPr>
              <a:t>Trening</a:t>
            </a:r>
            <a:r>
              <a:rPr lang="pl-PL" sz="1400" dirty="0">
                <a:latin typeface="Arial" panose="020B0604020202020204" pitchFamily="34" charset="0"/>
                <a:cs typeface="Arial" panose="020B0604020202020204" pitchFamily="34" charset="0"/>
              </a:rPr>
              <a:t> jest formą szkolenia żołnierzy i pododdziałów polegającą na systematycznym ćwiczeniu czynności sensorycznych (umysłowych) lub motorycznych (praktycznych) dla uzyskania określonego poziomu wyszkolenia indywidualnego lub zespołowego. Może odbywać się w terenie (ośrodkach szkolenia i placach ćwiczeń) lub w pomieszczeniach szkoleniowych z wykorzystaniem symulatorów i trenażerów, a także </a:t>
            </a:r>
            <a:r>
              <a:rPr lang="pl-PL" sz="1400" dirty="0" err="1">
                <a:latin typeface="Arial" panose="020B0604020202020204" pitchFamily="34" charset="0"/>
                <a:cs typeface="Arial" panose="020B0604020202020204" pitchFamily="34" charset="0"/>
              </a:rPr>
              <a:t>UiSW</a:t>
            </a:r>
            <a:r>
              <a:rPr lang="pl-PL" sz="1400" dirty="0">
                <a:latin typeface="Arial" panose="020B0604020202020204" pitchFamily="34" charset="0"/>
                <a:cs typeface="Arial" panose="020B0604020202020204" pitchFamily="34" charset="0"/>
              </a:rPr>
              <a:t>.</a:t>
            </a:r>
          </a:p>
        </p:txBody>
      </p:sp>
      <p:sp>
        <p:nvSpPr>
          <p:cNvPr id="4" name="Podtytuł 2"/>
          <p:cNvSpPr txBox="1">
            <a:spLocks/>
          </p:cNvSpPr>
          <p:nvPr/>
        </p:nvSpPr>
        <p:spPr>
          <a:xfrm>
            <a:off x="194431" y="2548338"/>
            <a:ext cx="8762162" cy="1242427"/>
          </a:xfrm>
          <a:prstGeom prst="rect">
            <a:avLst/>
          </a:prstGeom>
          <a:gradFill>
            <a:gsLst>
              <a:gs pos="0">
                <a:schemeClr val="bg2">
                  <a:tint val="94000"/>
                  <a:satMod val="80000"/>
                  <a:lumMod val="106000"/>
                </a:schemeClr>
              </a:gs>
              <a:gs pos="100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just"/>
            <a:r>
              <a:rPr lang="pl-PL" sz="1400" b="1" dirty="0">
                <a:latin typeface="Arial" panose="020B0604020202020204" pitchFamily="34" charset="0"/>
                <a:cs typeface="Arial" panose="020B0604020202020204" pitchFamily="34" charset="0"/>
              </a:rPr>
              <a:t>Kurs szkoleniowy </a:t>
            </a:r>
            <a:r>
              <a:rPr lang="pl-PL" sz="1400" dirty="0">
                <a:latin typeface="Arial" panose="020B0604020202020204" pitchFamily="34" charset="0"/>
                <a:cs typeface="Arial" panose="020B0604020202020204" pitchFamily="34" charset="0"/>
              </a:rPr>
              <a:t>jest zorganizowaną formą szkolenia żołnierzy specjalistów w ośrodkach, centrach szkolenia i jednostkach wojskowych. Kursy szkoleniowe można prowadzić w poszczególnych okresach szkolenia pododdziałów (drużyna, pluton, kompania, batalion). </a:t>
            </a:r>
          </a:p>
          <a:p>
            <a:pPr algn="just"/>
            <a:r>
              <a:rPr lang="pl-PL" sz="1400" dirty="0">
                <a:latin typeface="Arial" panose="020B0604020202020204" pitchFamily="34" charset="0"/>
                <a:cs typeface="Arial" panose="020B0604020202020204" pitchFamily="34" charset="0"/>
              </a:rPr>
              <a:t>Celem kursu jest wyposażenie żołnierzy w nową wiedzę oraz doskonalenie umiejętności i nawyków </a:t>
            </a:r>
            <a:br>
              <a:rPr lang="pl-PL" sz="1400" dirty="0">
                <a:latin typeface="Arial" panose="020B0604020202020204" pitchFamily="34" charset="0"/>
                <a:cs typeface="Arial" panose="020B0604020202020204" pitchFamily="34" charset="0"/>
              </a:rPr>
            </a:br>
            <a:r>
              <a:rPr lang="pl-PL" sz="1400" dirty="0">
                <a:latin typeface="Arial" panose="020B0604020202020204" pitchFamily="34" charset="0"/>
                <a:cs typeface="Arial" panose="020B0604020202020204" pitchFamily="34" charset="0"/>
              </a:rPr>
              <a:t>w ramach posiadanej lub dodatkowej specjalności.</a:t>
            </a:r>
          </a:p>
        </p:txBody>
      </p:sp>
      <p:sp>
        <p:nvSpPr>
          <p:cNvPr id="5" name="Podtytuł 2"/>
          <p:cNvSpPr txBox="1">
            <a:spLocks/>
          </p:cNvSpPr>
          <p:nvPr/>
        </p:nvSpPr>
        <p:spPr>
          <a:xfrm>
            <a:off x="194431" y="3942133"/>
            <a:ext cx="8762162" cy="1011608"/>
          </a:xfrm>
          <a:prstGeom prst="rect">
            <a:avLst/>
          </a:prstGeom>
          <a:gradFill>
            <a:gsLst>
              <a:gs pos="0">
                <a:schemeClr val="bg2">
                  <a:tint val="94000"/>
                  <a:satMod val="80000"/>
                  <a:lumMod val="106000"/>
                </a:schemeClr>
              </a:gs>
              <a:gs pos="100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just"/>
            <a:r>
              <a:rPr lang="pl-PL" sz="1400" b="1" dirty="0">
                <a:latin typeface="Arial" panose="020B0604020202020204" pitchFamily="34" charset="0"/>
                <a:cs typeface="Arial" panose="020B0604020202020204" pitchFamily="34" charset="0"/>
              </a:rPr>
              <a:t>Podróże szkoleniowe </a:t>
            </a:r>
            <a:r>
              <a:rPr lang="pl-PL" sz="1400" dirty="0">
                <a:latin typeface="Arial" panose="020B0604020202020204" pitchFamily="34" charset="0"/>
                <a:cs typeface="Arial" panose="020B0604020202020204" pitchFamily="34" charset="0"/>
              </a:rPr>
              <a:t>są formą szkolenia żołnierzy – kandydatów na dowódców w WSO, centrach, ośrodkach szkolenia oraz formą szkolenia indywidualnego lub zespołowego dowództw polegająca na porównaniu (analizie) prowadzonych w historii działań zbrojnych (walk) w danym terenie z podjętymi decyzjami przez szkolonych.</a:t>
            </a:r>
          </a:p>
        </p:txBody>
      </p:sp>
      <p:sp>
        <p:nvSpPr>
          <p:cNvPr id="6" name="Podtytuł 2"/>
          <p:cNvSpPr txBox="1">
            <a:spLocks/>
          </p:cNvSpPr>
          <p:nvPr/>
        </p:nvSpPr>
        <p:spPr>
          <a:xfrm>
            <a:off x="194431" y="5078475"/>
            <a:ext cx="8762162" cy="1011608"/>
          </a:xfrm>
          <a:prstGeom prst="rect">
            <a:avLst/>
          </a:prstGeom>
          <a:gradFill>
            <a:gsLst>
              <a:gs pos="0">
                <a:schemeClr val="bg2">
                  <a:tint val="94000"/>
                  <a:satMod val="80000"/>
                  <a:lumMod val="106000"/>
                </a:schemeClr>
              </a:gs>
              <a:gs pos="100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just"/>
            <a:r>
              <a:rPr lang="pl-PL" sz="1400" b="1" dirty="0">
                <a:latin typeface="Arial" panose="020B0604020202020204" pitchFamily="34" charset="0"/>
                <a:cs typeface="Arial" panose="020B0604020202020204" pitchFamily="34" charset="0"/>
              </a:rPr>
              <a:t>Zajęcia teoretyczne </a:t>
            </a:r>
            <a:r>
              <a:rPr lang="pl-PL" sz="1400" dirty="0">
                <a:latin typeface="Arial" panose="020B0604020202020204" pitchFamily="34" charset="0"/>
                <a:cs typeface="Arial" panose="020B0604020202020204" pitchFamily="34" charset="0"/>
              </a:rPr>
              <a:t>są formą szkolenia ukierunkowaną na przekazanie szkolonym wiedzy teoretycznej </a:t>
            </a:r>
            <a:br>
              <a:rPr lang="pl-PL" sz="1400" dirty="0">
                <a:latin typeface="Arial" panose="020B0604020202020204" pitchFamily="34" charset="0"/>
                <a:cs typeface="Arial" panose="020B0604020202020204" pitchFamily="34" charset="0"/>
              </a:rPr>
            </a:br>
            <a:r>
              <a:rPr lang="pl-PL" sz="1400" dirty="0">
                <a:latin typeface="Arial" panose="020B0604020202020204" pitchFamily="34" charset="0"/>
                <a:cs typeface="Arial" panose="020B0604020202020204" pitchFamily="34" charset="0"/>
              </a:rPr>
              <a:t>z danego obszaru, przez kierownika zajęć (wykładowcę), w sali wykładowej lub w terenie. </a:t>
            </a:r>
          </a:p>
        </p:txBody>
      </p:sp>
    </p:spTree>
    <p:extLst>
      <p:ext uri="{BB962C8B-B14F-4D97-AF65-F5344CB8AC3E}">
        <p14:creationId xmlns:p14="http://schemas.microsoft.com/office/powerpoint/2010/main" val="1242050805"/>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le tekstowe 1"/>
          <p:cNvSpPr txBox="1"/>
          <p:nvPr/>
        </p:nvSpPr>
        <p:spPr>
          <a:xfrm>
            <a:off x="1073038" y="816040"/>
            <a:ext cx="7488832" cy="954107"/>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wrap="square">
            <a:spAutoFit/>
          </a:bodyPr>
          <a:lstStyle/>
          <a:p>
            <a:pPr lvl="0" algn="ctr">
              <a:defRPr/>
            </a:pPr>
            <a:r>
              <a:rPr lang="pl-PL" sz="2800" b="1" kern="0" dirty="0">
                <a:solidFill>
                  <a:prstClr val="black"/>
                </a:solidFill>
                <a:latin typeface="Calibri"/>
              </a:rPr>
              <a:t>6</a:t>
            </a:r>
            <a:r>
              <a:rPr lang="pl-PL" sz="2800" b="1" kern="0" dirty="0">
                <a:solidFill>
                  <a:prstClr val="black"/>
                </a:solidFill>
              </a:rPr>
              <a:t>. ZAKRES ODPOWIEDZIALNOŚCI  SZKOLENIOWO - METODYCZNEJ</a:t>
            </a:r>
            <a:endParaRPr kumimoji="0" lang="pl-PL" sz="2800" b="1" i="0" u="none" strike="sngStrike" kern="0" cap="none" spc="0" normalizeH="0" baseline="0" noProof="0" dirty="0">
              <a:ln>
                <a:noFill/>
              </a:ln>
              <a:solidFill>
                <a:prstClr val="black"/>
              </a:solidFill>
              <a:effectLst/>
              <a:uLnTx/>
              <a:uFillTx/>
              <a:latin typeface="Calibri"/>
              <a:ea typeface="+mn-ea"/>
              <a:cs typeface="+mn-cs"/>
            </a:endParaRPr>
          </a:p>
        </p:txBody>
      </p:sp>
      <p:sp>
        <p:nvSpPr>
          <p:cNvPr id="3" name="Podtytuł 2"/>
          <p:cNvSpPr txBox="1">
            <a:spLocks/>
          </p:cNvSpPr>
          <p:nvPr/>
        </p:nvSpPr>
        <p:spPr>
          <a:xfrm>
            <a:off x="194430" y="1891391"/>
            <a:ext cx="8762162" cy="745278"/>
          </a:xfrm>
          <a:prstGeom prst="rect">
            <a:avLst/>
          </a:prstGeom>
          <a:gradFill>
            <a:gsLst>
              <a:gs pos="14000">
                <a:srgbClr val="FFC000"/>
              </a:gs>
              <a:gs pos="74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just"/>
            <a:r>
              <a:rPr lang="pl-PL" sz="1400" dirty="0">
                <a:latin typeface="Arial" panose="020B0604020202020204" pitchFamily="34" charset="0"/>
                <a:cs typeface="Arial" panose="020B0604020202020204" pitchFamily="34" charset="0"/>
              </a:rPr>
              <a:t>Dowódcy na wszystkich poziomach dowodzenia mają obowiązek samokształcenia, doskonalenia </a:t>
            </a:r>
            <a:br>
              <a:rPr lang="pl-PL" sz="1400" dirty="0">
                <a:latin typeface="Arial" panose="020B0604020202020204" pitchFamily="34" charset="0"/>
                <a:cs typeface="Arial" panose="020B0604020202020204" pitchFamily="34" charset="0"/>
              </a:rPr>
            </a:br>
            <a:r>
              <a:rPr lang="pl-PL" sz="1400" dirty="0">
                <a:latin typeface="Arial" panose="020B0604020202020204" pitchFamily="34" charset="0"/>
                <a:cs typeface="Arial" panose="020B0604020202020204" pitchFamily="34" charset="0"/>
              </a:rPr>
              <a:t>i podnoszenia swoich umiejętności w zakresie planowania, organizowania i prowadzenia działalności metodyczno-szkoleniowej.</a:t>
            </a:r>
          </a:p>
        </p:txBody>
      </p:sp>
      <p:sp>
        <p:nvSpPr>
          <p:cNvPr id="4" name="Podtytuł 2"/>
          <p:cNvSpPr txBox="1">
            <a:spLocks/>
          </p:cNvSpPr>
          <p:nvPr/>
        </p:nvSpPr>
        <p:spPr>
          <a:xfrm>
            <a:off x="194430" y="2805791"/>
            <a:ext cx="8762162" cy="745278"/>
          </a:xfrm>
          <a:prstGeom prst="rect">
            <a:avLst/>
          </a:prstGeom>
          <a:gradFill>
            <a:gsLst>
              <a:gs pos="86000">
                <a:srgbClr val="FFC000"/>
              </a:gs>
              <a:gs pos="7000">
                <a:schemeClr val="bg2">
                  <a:shade val="80000"/>
                </a:schemeClr>
              </a:gs>
            </a:gsLst>
            <a:path path="circle">
              <a:fillToRect l="43000" r="43000" b="100000"/>
            </a:path>
          </a:gradFill>
          <a:ln w="25400" cap="flat" cmpd="sng" algn="ctr">
            <a:solidFill>
              <a:srgbClr val="4F81BD"/>
            </a:solidFill>
            <a:prstDash val="solid"/>
          </a:ln>
          <a:effectLst/>
        </p:spPr>
        <p:txBody>
          <a:bodyPr>
            <a:noAutofit/>
          </a:bodyPr>
          <a:lstStyle/>
          <a:p>
            <a:pPr algn="just"/>
            <a:r>
              <a:rPr lang="pl-PL" sz="1400" dirty="0">
                <a:latin typeface="Arial" panose="020B0604020202020204" pitchFamily="34" charset="0"/>
                <a:cs typeface="Arial" panose="020B0604020202020204" pitchFamily="34" charset="0"/>
              </a:rPr>
              <a:t>Na organizatorach szkolenia spoczywa obowiązek doskonalenia procesu nauczania poszczególnych przedmiotów oraz dostosowania form i metod prowadzonej działalności szkoleniowo-metodycznej </a:t>
            </a:r>
            <a:br>
              <a:rPr lang="pl-PL" sz="1400" dirty="0">
                <a:latin typeface="Arial" panose="020B0604020202020204" pitchFamily="34" charset="0"/>
                <a:cs typeface="Arial" panose="020B0604020202020204" pitchFamily="34" charset="0"/>
              </a:rPr>
            </a:br>
            <a:r>
              <a:rPr lang="pl-PL" sz="1400" dirty="0">
                <a:latin typeface="Arial" panose="020B0604020202020204" pitchFamily="34" charset="0"/>
                <a:cs typeface="Arial" panose="020B0604020202020204" pitchFamily="34" charset="0"/>
              </a:rPr>
              <a:t>do wymogów obowiązujących i charakteru przyszłych zadań szkoleniowych.</a:t>
            </a:r>
          </a:p>
        </p:txBody>
      </p:sp>
    </p:spTree>
    <p:extLst>
      <p:ext uri="{BB962C8B-B14F-4D97-AF65-F5344CB8AC3E}">
        <p14:creationId xmlns:p14="http://schemas.microsoft.com/office/powerpoint/2010/main" val="2659607231"/>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0" name="Grupa 9"/>
          <p:cNvGrpSpPr/>
          <p:nvPr/>
        </p:nvGrpSpPr>
        <p:grpSpPr>
          <a:xfrm>
            <a:off x="477628" y="1809691"/>
            <a:ext cx="8298297" cy="4435834"/>
            <a:chOff x="539434" y="1777532"/>
            <a:chExt cx="8298297" cy="4104744"/>
          </a:xfrm>
          <a:solidFill>
            <a:sysClr val="window" lastClr="FFFFFF"/>
          </a:solidFill>
        </p:grpSpPr>
        <p:sp>
          <p:nvSpPr>
            <p:cNvPr id="11" name="Podtytuł 2"/>
            <p:cNvSpPr txBox="1">
              <a:spLocks/>
            </p:cNvSpPr>
            <p:nvPr/>
          </p:nvSpPr>
          <p:spPr>
            <a:xfrm>
              <a:off x="539669" y="1777532"/>
              <a:ext cx="8280809" cy="504056"/>
            </a:xfrm>
            <a:prstGeom prst="rect">
              <a:avLst/>
            </a:prstGeom>
            <a:gradFill>
              <a:gsLst>
                <a:gs pos="53000">
                  <a:schemeClr val="bg2">
                    <a:tint val="94000"/>
                    <a:satMod val="80000"/>
                    <a:lumMod val="106000"/>
                  </a:schemeClr>
                </a:gs>
                <a:gs pos="100000">
                  <a:schemeClr val="bg2">
                    <a:shade val="80000"/>
                  </a:schemeClr>
                </a:gs>
              </a:gsLst>
              <a:path path="circle">
                <a:fillToRect l="43000" r="43000" b="100000"/>
              </a:path>
            </a:gradFill>
            <a:ln w="25400" cap="flat" cmpd="sng" algn="ctr">
              <a:noFill/>
              <a:prstDash val="solid"/>
            </a:ln>
            <a:effectLst/>
          </p:spPr>
          <p:txBody>
            <a:bodyPr>
              <a:normAutofit/>
            </a:bodyPr>
            <a:lstStyle/>
            <a:p>
              <a:pPr marL="360000" marR="0" lvl="0" indent="-457200" defTabSz="914400" eaLnBrk="1" fontAlgn="auto" latinLnBrk="0" hangingPunct="1">
                <a:lnSpc>
                  <a:spcPct val="150000"/>
                </a:lnSpc>
                <a:spcBef>
                  <a:spcPts val="0"/>
                </a:spcBef>
                <a:spcAft>
                  <a:spcPts val="0"/>
                </a:spcAft>
                <a:buClrTx/>
                <a:buSzTx/>
                <a:buFontTx/>
                <a:buNone/>
                <a:tabLst/>
                <a:defRPr/>
              </a:pPr>
              <a:r>
                <a:rPr kumimoji="0" lang="pl-PL" sz="1800" b="1" i="0" u="none" strike="noStrike" kern="0" cap="none" spc="0" normalizeH="0" baseline="0" noProof="0" dirty="0">
                  <a:ln>
                    <a:noFill/>
                  </a:ln>
                  <a:solidFill>
                    <a:prstClr val="black"/>
                  </a:solidFill>
                  <a:effectLst/>
                  <a:uLnTx/>
                  <a:uFillTx/>
                  <a:latin typeface="Calibri"/>
                  <a:ea typeface="+mn-ea"/>
                  <a:cs typeface="+mn-cs"/>
                </a:rPr>
                <a:t>1. ZNAJOMOŚĆ </a:t>
              </a:r>
              <a:r>
                <a:rPr lang="pl-PL" b="1" kern="0" noProof="0" dirty="0">
                  <a:solidFill>
                    <a:prstClr val="black"/>
                  </a:solidFill>
                  <a:latin typeface="Calibri"/>
                </a:rPr>
                <a:t>DEFINICJI DZIAŁALNOŚCI SZKOLENIOWO - METODYCZNEJ</a:t>
              </a:r>
              <a:r>
                <a:rPr kumimoji="0" lang="pl-PL" sz="1800" b="1" i="0" u="none" strike="sngStrike" kern="0" cap="none" spc="0" normalizeH="0" baseline="0" noProof="0" dirty="0">
                  <a:ln>
                    <a:noFill/>
                  </a:ln>
                  <a:solidFill>
                    <a:prstClr val="black"/>
                  </a:solidFill>
                  <a:effectLst/>
                  <a:uLnTx/>
                  <a:uFillTx/>
                  <a:latin typeface="Calibri"/>
                  <a:ea typeface="+mn-ea"/>
                  <a:cs typeface="+mn-cs"/>
                </a:rPr>
                <a:t> </a:t>
              </a:r>
            </a:p>
          </p:txBody>
        </p:sp>
        <p:sp>
          <p:nvSpPr>
            <p:cNvPr id="12" name="Podtytuł 2"/>
            <p:cNvSpPr txBox="1">
              <a:spLocks/>
            </p:cNvSpPr>
            <p:nvPr/>
          </p:nvSpPr>
          <p:spPr>
            <a:xfrm>
              <a:off x="539552" y="2424885"/>
              <a:ext cx="8281044" cy="504825"/>
            </a:xfrm>
            <a:prstGeom prst="rect">
              <a:avLst/>
            </a:prstGeom>
            <a:gradFill>
              <a:gsLst>
                <a:gs pos="53000">
                  <a:schemeClr val="bg2">
                    <a:tint val="94000"/>
                    <a:satMod val="80000"/>
                    <a:lumMod val="106000"/>
                  </a:schemeClr>
                </a:gs>
                <a:gs pos="28000">
                  <a:schemeClr val="bg2">
                    <a:shade val="80000"/>
                  </a:schemeClr>
                </a:gs>
              </a:gsLst>
              <a:path path="circle">
                <a:fillToRect l="43000" r="43000" b="100000"/>
              </a:path>
            </a:gradFill>
            <a:ln w="25400" cap="flat" cmpd="sng" algn="ctr">
              <a:noFill/>
              <a:prstDash val="solid"/>
            </a:ln>
            <a:effectLst/>
          </p:spPr>
          <p:txBody>
            <a:bodyPr>
              <a:normAutofit/>
            </a:bodyPr>
            <a:lstStyle/>
            <a:p>
              <a:pPr marL="360000" marR="0" lvl="0" indent="-457200" defTabSz="914400" eaLnBrk="1" fontAlgn="auto" latinLnBrk="0" hangingPunct="1">
                <a:lnSpc>
                  <a:spcPct val="150000"/>
                </a:lnSpc>
                <a:spcBef>
                  <a:spcPts val="0"/>
                </a:spcBef>
                <a:spcAft>
                  <a:spcPts val="0"/>
                </a:spcAft>
                <a:buClrTx/>
                <a:buSzTx/>
                <a:buFontTx/>
                <a:buNone/>
                <a:tabLst/>
                <a:defRPr/>
              </a:pPr>
              <a:r>
                <a:rPr kumimoji="0" lang="pl-PL" sz="1800" b="1" i="0" u="none" strike="noStrike" kern="0" cap="none" spc="0" normalizeH="0" baseline="0" noProof="0" dirty="0">
                  <a:ln>
                    <a:noFill/>
                  </a:ln>
                  <a:solidFill>
                    <a:prstClr val="black"/>
                  </a:solidFill>
                  <a:effectLst/>
                  <a:uLnTx/>
                  <a:uFillTx/>
                  <a:latin typeface="Calibri"/>
                  <a:ea typeface="+mn-ea"/>
                  <a:cs typeface="+mn-cs"/>
                </a:rPr>
                <a:t>2.  </a:t>
              </a:r>
              <a:r>
                <a:rPr lang="pl-PL" b="1" kern="0" dirty="0">
                  <a:solidFill>
                    <a:prstClr val="black"/>
                  </a:solidFill>
                  <a:latin typeface="Calibri"/>
                </a:rPr>
                <a:t>ZNAJOMOŚĆ PODSTAWOWYCH ZASAD SZKOLENIA (KSZTAŁCENIA)</a:t>
              </a:r>
              <a:endParaRPr kumimoji="0" lang="pl-PL" sz="1800" b="1" i="0" u="none" strike="noStrike" kern="0" cap="none" spc="0" normalizeH="0" baseline="0" noProof="0" dirty="0">
                <a:ln>
                  <a:noFill/>
                </a:ln>
                <a:solidFill>
                  <a:prstClr val="black"/>
                </a:solidFill>
                <a:effectLst/>
                <a:uLnTx/>
                <a:uFillTx/>
                <a:latin typeface="Calibri"/>
                <a:ea typeface="+mn-ea"/>
                <a:cs typeface="+mn-cs"/>
              </a:endParaRPr>
            </a:p>
          </p:txBody>
        </p:sp>
        <p:sp>
          <p:nvSpPr>
            <p:cNvPr id="14" name="Podtytuł 2"/>
            <p:cNvSpPr txBox="1">
              <a:spLocks/>
            </p:cNvSpPr>
            <p:nvPr/>
          </p:nvSpPr>
          <p:spPr>
            <a:xfrm>
              <a:off x="539434" y="3108091"/>
              <a:ext cx="8281044" cy="810649"/>
            </a:xfrm>
            <a:prstGeom prst="rect">
              <a:avLst/>
            </a:prstGeom>
            <a:gradFill>
              <a:gsLst>
                <a:gs pos="22000">
                  <a:schemeClr val="bg2">
                    <a:tint val="94000"/>
                    <a:satMod val="80000"/>
                    <a:lumMod val="106000"/>
                  </a:schemeClr>
                </a:gs>
                <a:gs pos="59000">
                  <a:schemeClr val="bg2">
                    <a:shade val="80000"/>
                  </a:schemeClr>
                </a:gs>
              </a:gsLst>
              <a:path path="circle">
                <a:fillToRect l="43000" r="43000" b="100000"/>
              </a:path>
            </a:gradFill>
            <a:ln w="25400" cap="flat" cmpd="sng" algn="ctr">
              <a:noFill/>
              <a:prstDash val="solid"/>
            </a:ln>
            <a:effectLst/>
          </p:spPr>
          <p:txBody>
            <a:bodyPr>
              <a:normAutofit/>
            </a:bodyPr>
            <a:lstStyle/>
            <a:p>
              <a:pPr marL="360000" marR="0" lvl="0" indent="-457200" defTabSz="914400" eaLnBrk="1" fontAlgn="auto" latinLnBrk="0" hangingPunct="1">
                <a:lnSpc>
                  <a:spcPct val="150000"/>
                </a:lnSpc>
                <a:spcBef>
                  <a:spcPts val="0"/>
                </a:spcBef>
                <a:spcAft>
                  <a:spcPts val="0"/>
                </a:spcAft>
                <a:buClrTx/>
                <a:buSzTx/>
                <a:buFontTx/>
                <a:buNone/>
                <a:tabLst/>
                <a:defRPr/>
              </a:pPr>
              <a:r>
                <a:rPr kumimoji="0" lang="pl-PL" sz="1800" b="1" i="0" u="none" strike="noStrike" kern="0" cap="none" spc="0" normalizeH="0" baseline="0" noProof="0" dirty="0">
                  <a:ln>
                    <a:noFill/>
                  </a:ln>
                  <a:solidFill>
                    <a:prstClr val="black"/>
                  </a:solidFill>
                  <a:effectLst/>
                  <a:uLnTx/>
                  <a:uFillTx/>
                  <a:latin typeface="Calibri"/>
                  <a:ea typeface="+mn-ea"/>
                  <a:cs typeface="+mn-cs"/>
                </a:rPr>
                <a:t>3.  </a:t>
              </a:r>
              <a:r>
                <a:rPr lang="pl-PL" b="1" kern="0" dirty="0">
                  <a:solidFill>
                    <a:prstClr val="black"/>
                  </a:solidFill>
                  <a:latin typeface="Calibri"/>
                </a:rPr>
                <a:t>ZNAJOMOŚĆ FORM DZIAŁALNOŚCI SZKOLENIOWO – METODYCZNEJ DO SZCZEBLA PLUTONU </a:t>
              </a:r>
              <a:endParaRPr kumimoji="0" lang="pl-PL" sz="1800" b="1" i="0" u="none" strike="noStrike" kern="0" cap="none" spc="0" normalizeH="0" baseline="0" noProof="0" dirty="0">
                <a:ln>
                  <a:noFill/>
                </a:ln>
                <a:solidFill>
                  <a:prstClr val="black"/>
                </a:solidFill>
                <a:effectLst/>
                <a:uLnTx/>
                <a:uFillTx/>
                <a:latin typeface="Calibri"/>
                <a:ea typeface="+mn-ea"/>
                <a:cs typeface="+mn-cs"/>
              </a:endParaRPr>
            </a:p>
          </p:txBody>
        </p:sp>
        <p:sp>
          <p:nvSpPr>
            <p:cNvPr id="8" name="Podtytuł 2"/>
            <p:cNvSpPr txBox="1">
              <a:spLocks/>
            </p:cNvSpPr>
            <p:nvPr/>
          </p:nvSpPr>
          <p:spPr>
            <a:xfrm>
              <a:off x="556687" y="4082642"/>
              <a:ext cx="8281044" cy="810881"/>
            </a:xfrm>
            <a:prstGeom prst="rect">
              <a:avLst/>
            </a:prstGeom>
            <a:gradFill>
              <a:gsLst>
                <a:gs pos="71000">
                  <a:schemeClr val="bg2">
                    <a:tint val="94000"/>
                    <a:satMod val="80000"/>
                    <a:lumMod val="106000"/>
                  </a:schemeClr>
                </a:gs>
                <a:gs pos="15000">
                  <a:schemeClr val="bg2">
                    <a:shade val="80000"/>
                  </a:schemeClr>
                </a:gs>
              </a:gsLst>
              <a:path path="circle">
                <a:fillToRect l="43000" r="43000" b="100000"/>
              </a:path>
            </a:gradFill>
            <a:ln w="25400" cap="flat" cmpd="sng" algn="ctr">
              <a:noFill/>
              <a:prstDash val="solid"/>
            </a:ln>
            <a:effectLst/>
          </p:spPr>
          <p:txBody>
            <a:bodyPr>
              <a:normAutofit/>
            </a:bodyPr>
            <a:lstStyle/>
            <a:p>
              <a:pPr marL="360000" marR="0" lvl="0" indent="-457200" defTabSz="914400" eaLnBrk="1" fontAlgn="auto" latinLnBrk="0" hangingPunct="1">
                <a:lnSpc>
                  <a:spcPct val="150000"/>
                </a:lnSpc>
                <a:spcBef>
                  <a:spcPts val="0"/>
                </a:spcBef>
                <a:spcAft>
                  <a:spcPts val="0"/>
                </a:spcAft>
                <a:buClrTx/>
                <a:buSzTx/>
                <a:buFontTx/>
                <a:buNone/>
                <a:tabLst/>
                <a:defRPr/>
              </a:pPr>
              <a:r>
                <a:rPr lang="pl-PL" b="1" kern="0" dirty="0">
                  <a:solidFill>
                    <a:prstClr val="black"/>
                  </a:solidFill>
                  <a:latin typeface="Calibri"/>
                </a:rPr>
                <a:t>4</a:t>
              </a:r>
              <a:r>
                <a:rPr kumimoji="0" lang="pl-PL" sz="1800" b="1" i="0" u="none" strike="noStrike" kern="0" cap="none" spc="0" normalizeH="0" baseline="0" noProof="0" dirty="0">
                  <a:ln>
                    <a:noFill/>
                  </a:ln>
                  <a:solidFill>
                    <a:prstClr val="black"/>
                  </a:solidFill>
                  <a:effectLst/>
                  <a:uLnTx/>
                  <a:uFillTx/>
                  <a:latin typeface="Calibri"/>
                  <a:ea typeface="+mn-ea"/>
                  <a:cs typeface="+mn-cs"/>
                </a:rPr>
                <a:t>.  </a:t>
              </a:r>
              <a:r>
                <a:rPr lang="pl-PL" b="1" kern="0" dirty="0">
                  <a:solidFill>
                    <a:prstClr val="black"/>
                  </a:solidFill>
                  <a:latin typeface="Calibri"/>
                </a:rPr>
                <a:t>UMIEJĘTNOŚC WSKAZANIA RÓŻNICY MIĘDZY ZAJĘCIAMI </a:t>
              </a:r>
              <a:br>
                <a:rPr lang="pl-PL" b="1" kern="0" dirty="0">
                  <a:solidFill>
                    <a:prstClr val="black"/>
                  </a:solidFill>
                  <a:latin typeface="Calibri"/>
                </a:rPr>
              </a:br>
              <a:r>
                <a:rPr lang="pl-PL" b="1" kern="0" dirty="0">
                  <a:solidFill>
                    <a:prstClr val="black"/>
                  </a:solidFill>
                  <a:latin typeface="Calibri"/>
                </a:rPr>
                <a:t>INSTRUKTORSKO – METODYCZNYMI I INSTRUKTAŻÓWO – METODYCZNYMI.</a:t>
              </a:r>
              <a:endParaRPr kumimoji="0" lang="pl-PL" sz="1800" b="1" i="0" u="none" strike="noStrike" kern="0" cap="none" spc="0" normalizeH="0" baseline="0" noProof="0" dirty="0">
                <a:ln>
                  <a:noFill/>
                </a:ln>
                <a:solidFill>
                  <a:prstClr val="black"/>
                </a:solidFill>
                <a:effectLst/>
                <a:uLnTx/>
                <a:uFillTx/>
                <a:latin typeface="Calibri"/>
                <a:ea typeface="+mn-ea"/>
                <a:cs typeface="+mn-cs"/>
              </a:endParaRPr>
            </a:p>
          </p:txBody>
        </p:sp>
        <p:sp>
          <p:nvSpPr>
            <p:cNvPr id="9" name="Podtytuł 2"/>
            <p:cNvSpPr txBox="1">
              <a:spLocks/>
            </p:cNvSpPr>
            <p:nvPr/>
          </p:nvSpPr>
          <p:spPr>
            <a:xfrm>
              <a:off x="548061" y="5075002"/>
              <a:ext cx="8281044" cy="807274"/>
            </a:xfrm>
            <a:prstGeom prst="rect">
              <a:avLst/>
            </a:prstGeom>
            <a:gradFill>
              <a:gsLst>
                <a:gs pos="33000">
                  <a:schemeClr val="bg2">
                    <a:tint val="94000"/>
                    <a:satMod val="80000"/>
                    <a:lumMod val="106000"/>
                  </a:schemeClr>
                </a:gs>
                <a:gs pos="69000">
                  <a:schemeClr val="bg2">
                    <a:shade val="80000"/>
                  </a:schemeClr>
                </a:gs>
              </a:gsLst>
              <a:path path="circle">
                <a:fillToRect l="43000" r="43000" b="100000"/>
              </a:path>
            </a:gradFill>
            <a:ln w="25400" cap="flat" cmpd="sng" algn="ctr">
              <a:noFill/>
              <a:prstDash val="solid"/>
            </a:ln>
            <a:effectLst/>
          </p:spPr>
          <p:txBody>
            <a:bodyPr>
              <a:normAutofit/>
            </a:bodyPr>
            <a:lstStyle/>
            <a:p>
              <a:pPr marL="360000" marR="0" lvl="0" indent="-457200" defTabSz="914400" eaLnBrk="1" fontAlgn="auto" latinLnBrk="0" hangingPunct="1">
                <a:lnSpc>
                  <a:spcPct val="150000"/>
                </a:lnSpc>
                <a:spcBef>
                  <a:spcPts val="0"/>
                </a:spcBef>
                <a:spcAft>
                  <a:spcPts val="0"/>
                </a:spcAft>
                <a:buClrTx/>
                <a:buSzTx/>
                <a:buFontTx/>
                <a:buNone/>
                <a:tabLst/>
                <a:defRPr/>
              </a:pPr>
              <a:r>
                <a:rPr lang="pl-PL" b="1" kern="0" noProof="0" dirty="0">
                  <a:solidFill>
                    <a:prstClr val="black"/>
                  </a:solidFill>
                  <a:latin typeface="Calibri"/>
                </a:rPr>
                <a:t>5</a:t>
              </a:r>
              <a:r>
                <a:rPr kumimoji="0" lang="pl-PL" sz="1800" b="1" i="0" u="none" strike="noStrike" kern="0" cap="none" spc="0" normalizeH="0" baseline="0" noProof="0" dirty="0">
                  <a:ln>
                    <a:noFill/>
                  </a:ln>
                  <a:solidFill>
                    <a:prstClr val="black"/>
                  </a:solidFill>
                  <a:effectLst/>
                  <a:uLnTx/>
                  <a:uFillTx/>
                  <a:latin typeface="Calibri"/>
                  <a:ea typeface="+mn-ea"/>
                  <a:cs typeface="+mn-cs"/>
                </a:rPr>
                <a:t>.  UMIEJĘTNOŚĆ WSKAZANIA</a:t>
              </a:r>
              <a:r>
                <a:rPr kumimoji="0" lang="pl-PL" sz="1800" b="1" i="0" u="none" strike="noStrike" kern="0" cap="none" spc="0" normalizeH="0" noProof="0" dirty="0">
                  <a:ln>
                    <a:noFill/>
                  </a:ln>
                  <a:solidFill>
                    <a:prstClr val="black"/>
                  </a:solidFill>
                  <a:effectLst/>
                  <a:uLnTx/>
                  <a:uFillTx/>
                  <a:latin typeface="Calibri"/>
                  <a:ea typeface="+mn-ea"/>
                  <a:cs typeface="+mn-cs"/>
                </a:rPr>
                <a:t> ZAKRESU ODPOWIEDIALNOŚCI </a:t>
              </a:r>
              <a:br>
                <a:rPr kumimoji="0" lang="pl-PL" sz="1800" b="1" i="0" u="none" strike="noStrike" kern="0" cap="none" spc="0" normalizeH="0" noProof="0" dirty="0">
                  <a:ln>
                    <a:noFill/>
                  </a:ln>
                  <a:solidFill>
                    <a:prstClr val="black"/>
                  </a:solidFill>
                  <a:effectLst/>
                  <a:uLnTx/>
                  <a:uFillTx/>
                  <a:latin typeface="Calibri"/>
                  <a:ea typeface="+mn-ea"/>
                  <a:cs typeface="+mn-cs"/>
                </a:rPr>
              </a:br>
              <a:r>
                <a:rPr kumimoji="0" lang="pl-PL" sz="1800" b="1" i="0" u="none" strike="noStrike" kern="0" cap="none" spc="0" normalizeH="0" noProof="0" dirty="0">
                  <a:ln>
                    <a:noFill/>
                  </a:ln>
                  <a:solidFill>
                    <a:prstClr val="black"/>
                  </a:solidFill>
                  <a:effectLst/>
                  <a:uLnTx/>
                  <a:uFillTx/>
                  <a:latin typeface="Calibri"/>
                  <a:ea typeface="+mn-ea"/>
                  <a:cs typeface="+mn-cs"/>
                </a:rPr>
                <a:t>SZKOLENIOWO – METODYCZNEJ DOWÓDCY DRÓŻYNY.</a:t>
              </a:r>
              <a:endParaRPr kumimoji="0" lang="pl-PL" sz="1800" b="1" i="0" u="none" strike="noStrike" kern="0" cap="none" spc="0" normalizeH="0" baseline="0" noProof="0" dirty="0">
                <a:ln>
                  <a:noFill/>
                </a:ln>
                <a:solidFill>
                  <a:prstClr val="black"/>
                </a:solidFill>
                <a:effectLst/>
                <a:uLnTx/>
                <a:uFillTx/>
                <a:latin typeface="Calibri"/>
                <a:ea typeface="+mn-ea"/>
                <a:cs typeface="+mn-cs"/>
              </a:endParaRPr>
            </a:p>
          </p:txBody>
        </p:sp>
      </p:grpSp>
      <p:sp>
        <p:nvSpPr>
          <p:cNvPr id="15" name="pole tekstowe 14"/>
          <p:cNvSpPr txBox="1"/>
          <p:nvPr/>
        </p:nvSpPr>
        <p:spPr>
          <a:xfrm>
            <a:off x="1058697" y="863476"/>
            <a:ext cx="7560840" cy="523875"/>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2800" b="1" kern="0" dirty="0">
                <a:solidFill>
                  <a:prstClr val="black"/>
                </a:solidFill>
                <a:latin typeface="Calibri"/>
              </a:rPr>
              <a:t>CELE  KSZTAŁCENIA</a:t>
            </a:r>
            <a:endParaRPr kumimoji="0" lang="pl-PL" sz="2800" b="1" i="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86361551"/>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4" name="Podtytuł 2"/>
          <p:cNvSpPr txBox="1">
            <a:spLocks/>
          </p:cNvSpPr>
          <p:nvPr/>
        </p:nvSpPr>
        <p:spPr>
          <a:xfrm>
            <a:off x="190919" y="1822587"/>
            <a:ext cx="8762162" cy="3945167"/>
          </a:xfrm>
          <a:prstGeom prst="rect">
            <a:avLst/>
          </a:prstGeom>
          <a:ln w="25400" cap="flat" cmpd="sng" algn="ctr">
            <a:noFill/>
            <a:prstDash val="solid"/>
          </a:ln>
          <a:effectLst/>
        </p:spPr>
        <p:txBody>
          <a:bodyPr>
            <a:noAutofit/>
          </a:bodyPr>
          <a:lstStyle/>
          <a:p>
            <a:r>
              <a:rPr lang="pl-PL" sz="2400" b="1" dirty="0">
                <a:latin typeface="Arial" panose="020B0604020202020204" pitchFamily="34" charset="0"/>
                <a:cs typeface="Arial" panose="020B0604020202020204" pitchFamily="34" charset="0"/>
              </a:rPr>
              <a:t>Dowódcy plutonów odpowiadają za:</a:t>
            </a:r>
          </a:p>
          <a:p>
            <a:pPr marL="285750" lvl="0" indent="-285750" algn="just">
              <a:buFont typeface="Arial" panose="020B0604020202020204" pitchFamily="34" charset="0"/>
              <a:buChar char="•"/>
            </a:pPr>
            <a:r>
              <a:rPr lang="pl-PL" sz="2400" dirty="0">
                <a:latin typeface="Arial" panose="020B0604020202020204" pitchFamily="34" charset="0"/>
                <a:cs typeface="Arial" panose="020B0604020202020204" pitchFamily="34" charset="0"/>
              </a:rPr>
              <a:t>organizowanie i realizację działalności szkoleniowo-metodycznej na szczeblu plutonu;</a:t>
            </a:r>
          </a:p>
          <a:p>
            <a:pPr marL="285750" lvl="0" indent="-285750" algn="just">
              <a:buFont typeface="Arial" panose="020B0604020202020204" pitchFamily="34" charset="0"/>
              <a:buChar char="•"/>
            </a:pPr>
            <a:r>
              <a:rPr lang="pl-PL" sz="2400" dirty="0">
                <a:latin typeface="Arial" panose="020B0604020202020204" pitchFamily="34" charset="0"/>
                <a:cs typeface="Arial" panose="020B0604020202020204" pitchFamily="34" charset="0"/>
              </a:rPr>
              <a:t>poziom merytoryczny i metodyczny prowadzonych zajęć;</a:t>
            </a:r>
          </a:p>
          <a:p>
            <a:pPr marL="285750" lvl="0" indent="-285750" algn="just">
              <a:buFont typeface="Arial" panose="020B0604020202020204" pitchFamily="34" charset="0"/>
              <a:buChar char="•"/>
            </a:pPr>
            <a:r>
              <a:rPr lang="pl-PL" sz="2400" dirty="0">
                <a:latin typeface="Arial" panose="020B0604020202020204" pitchFamily="34" charset="0"/>
                <a:cs typeface="Arial" panose="020B0604020202020204" pitchFamily="34" charset="0"/>
              </a:rPr>
              <a:t>metodyczne przygotowanie dowódców drużyn/instruktorów do organizacji i prowadzenia szkolenia na punktach nauczania;</a:t>
            </a:r>
          </a:p>
          <a:p>
            <a:pPr marL="285750" indent="-285750" algn="just">
              <a:buFont typeface="Arial" panose="020B0604020202020204" pitchFamily="34" charset="0"/>
              <a:buChar char="•"/>
            </a:pPr>
            <a:r>
              <a:rPr lang="pl-PL" sz="2400" dirty="0">
                <a:latin typeface="Arial" panose="020B0604020202020204" pitchFamily="34" charset="0"/>
                <a:cs typeface="Arial" panose="020B0604020202020204" pitchFamily="34" charset="0"/>
              </a:rPr>
              <a:t>udzielanie pomocy w zakresie przygotowywania się dowódców drużyn do zajęć oraz sprawdzanie poziomu tego przygotowania.</a:t>
            </a:r>
          </a:p>
        </p:txBody>
      </p:sp>
    </p:spTree>
    <p:extLst>
      <p:ext uri="{BB962C8B-B14F-4D97-AF65-F5344CB8AC3E}">
        <p14:creationId xmlns:p14="http://schemas.microsoft.com/office/powerpoint/2010/main" val="537257047"/>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Podtytuł 2"/>
          <p:cNvSpPr txBox="1">
            <a:spLocks/>
          </p:cNvSpPr>
          <p:nvPr/>
        </p:nvSpPr>
        <p:spPr>
          <a:xfrm>
            <a:off x="150041" y="1349852"/>
            <a:ext cx="8762162" cy="3517570"/>
          </a:xfrm>
          <a:prstGeom prst="rect">
            <a:avLst/>
          </a:prstGeom>
          <a:ln w="25400" cap="flat" cmpd="sng" algn="ctr">
            <a:noFill/>
            <a:prstDash val="solid"/>
          </a:ln>
          <a:effectLst/>
        </p:spPr>
        <p:txBody>
          <a:bodyPr>
            <a:noAutofit/>
          </a:bodyPr>
          <a:lstStyle/>
          <a:p>
            <a:r>
              <a:rPr lang="pl-PL" sz="2400" b="1" dirty="0">
                <a:latin typeface="Arial" panose="020B0604020202020204" pitchFamily="34" charset="0"/>
                <a:cs typeface="Arial" panose="020B0604020202020204" pitchFamily="34" charset="0"/>
              </a:rPr>
              <a:t>Dowódcy drużyn/sekcji odpowiadają za:</a:t>
            </a:r>
          </a:p>
          <a:p>
            <a:pPr marL="285750" lvl="0" indent="-285750" algn="just">
              <a:buFont typeface="Arial" panose="020B0604020202020204" pitchFamily="34" charset="0"/>
              <a:buChar char="•"/>
            </a:pPr>
            <a:r>
              <a:rPr lang="pl-PL" sz="2400" dirty="0">
                <a:latin typeface="Arial" panose="020B0604020202020204" pitchFamily="34" charset="0"/>
                <a:cs typeface="Arial" panose="020B0604020202020204" pitchFamily="34" charset="0"/>
              </a:rPr>
              <a:t>poziom merytoryczny i metodyczny prowadzonych zajęć;</a:t>
            </a:r>
          </a:p>
          <a:p>
            <a:pPr marL="285750" lvl="0" indent="-285750" algn="just">
              <a:buFont typeface="Arial" panose="020B0604020202020204" pitchFamily="34" charset="0"/>
              <a:buChar char="•"/>
            </a:pPr>
            <a:r>
              <a:rPr lang="pl-PL" sz="2400" dirty="0">
                <a:latin typeface="Arial" panose="020B0604020202020204" pitchFamily="34" charset="0"/>
                <a:cs typeface="Arial" panose="020B0604020202020204" pitchFamily="34" charset="0"/>
              </a:rPr>
              <a:t>metodyczne przygotowanie podległych dowódców sekcji/instruktorów do organizacji i prowadzenia szkolenia na punktach nauczania;</a:t>
            </a:r>
          </a:p>
          <a:p>
            <a:pPr marL="285750" indent="-285750" algn="just">
              <a:buFont typeface="Arial" panose="020B0604020202020204" pitchFamily="34" charset="0"/>
              <a:buChar char="•"/>
            </a:pPr>
            <a:r>
              <a:rPr lang="pl-PL" sz="2400" dirty="0">
                <a:latin typeface="Arial" panose="020B0604020202020204" pitchFamily="34" charset="0"/>
                <a:cs typeface="Arial" panose="020B0604020202020204" pitchFamily="34" charset="0"/>
              </a:rPr>
              <a:t>udzielanie pomocy w zakresie przygotowywania się dowódców sekcji/instruktorów do zajęć oraz sprawdzanie poziomu tego przygotowania.</a:t>
            </a:r>
          </a:p>
        </p:txBody>
      </p:sp>
    </p:spTree>
    <p:extLst>
      <p:ext uri="{BB962C8B-B14F-4D97-AF65-F5344CB8AC3E}">
        <p14:creationId xmlns:p14="http://schemas.microsoft.com/office/powerpoint/2010/main" val="1029850507"/>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43A83E0D-2B9D-4CB1-96FF-D8EA112C9E71}"/>
              </a:ext>
            </a:extLst>
          </p:cNvPr>
          <p:cNvSpPr txBox="1"/>
          <p:nvPr/>
        </p:nvSpPr>
        <p:spPr>
          <a:xfrm>
            <a:off x="4934736" y="967167"/>
            <a:ext cx="3117644" cy="2362291"/>
          </a:xfrm>
          <a:prstGeom prst="rect">
            <a:avLst/>
          </a:prstGeom>
        </p:spPr>
        <p:txBody>
          <a:bodyPr vert="horz" lIns="91440" tIns="45720" rIns="91440" bIns="0" rtlCol="0" anchor="b">
            <a:normAutofit/>
          </a:bodyPr>
          <a:lstStyle/>
          <a:p>
            <a:pPr marL="360000" lvl="0" indent="-457200" defTabSz="914400">
              <a:lnSpc>
                <a:spcPct val="90000"/>
              </a:lnSpc>
              <a:spcBef>
                <a:spcPct val="0"/>
              </a:spcBef>
              <a:spcAft>
                <a:spcPts val="600"/>
              </a:spcAft>
              <a:defRPr/>
            </a:pPr>
            <a:r>
              <a:rPr lang="en-US" sz="2000" cap="all" dirty="0">
                <a:latin typeface="+mj-lt"/>
                <a:ea typeface="+mj-ea"/>
                <a:cs typeface="+mj-cs"/>
              </a:rPr>
              <a:t>6.  DOKUMENTACJA DOWÓDCY DRÓŻYNY (INSTRUKTORA) DO PROWADZENIA SZKOLENIA W PUNKCIE NAUCZANIA.  </a:t>
            </a:r>
          </a:p>
        </p:txBody>
      </p:sp>
      <p:pic>
        <p:nvPicPr>
          <p:cNvPr id="2" name="Obraz 1">
            <a:extLst>
              <a:ext uri="{FF2B5EF4-FFF2-40B4-BE49-F238E27FC236}">
                <a16:creationId xmlns:a16="http://schemas.microsoft.com/office/drawing/2014/main" id="{03869C70-D719-4EE5-8F5A-71C94022B2E7}"/>
              </a:ext>
            </a:extLst>
          </p:cNvPr>
          <p:cNvPicPr>
            <a:picLocks noChangeAspect="1"/>
          </p:cNvPicPr>
          <p:nvPr/>
        </p:nvPicPr>
        <p:blipFill>
          <a:blip r:embed="rId3"/>
          <a:stretch>
            <a:fillRect/>
          </a:stretch>
        </p:blipFill>
        <p:spPr>
          <a:xfrm>
            <a:off x="634454" y="299493"/>
            <a:ext cx="4056325" cy="5662764"/>
          </a:xfrm>
          <a:prstGeom prst="rect">
            <a:avLst/>
          </a:prstGeom>
        </p:spPr>
      </p:pic>
    </p:spTree>
    <p:extLst>
      <p:ext uri="{BB962C8B-B14F-4D97-AF65-F5344CB8AC3E}">
        <p14:creationId xmlns:p14="http://schemas.microsoft.com/office/powerpoint/2010/main" val="3764947728"/>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580A9585-6E63-4CC0-B1D0-54DFBA3D66D6}"/>
              </a:ext>
            </a:extLst>
          </p:cNvPr>
          <p:cNvPicPr>
            <a:picLocks noChangeAspect="1"/>
          </p:cNvPicPr>
          <p:nvPr/>
        </p:nvPicPr>
        <p:blipFill>
          <a:blip r:embed="rId2"/>
          <a:stretch>
            <a:fillRect/>
          </a:stretch>
        </p:blipFill>
        <p:spPr>
          <a:xfrm>
            <a:off x="1225505" y="1195753"/>
            <a:ext cx="6692990" cy="5430130"/>
          </a:xfrm>
          <a:prstGeom prst="rect">
            <a:avLst/>
          </a:prstGeom>
        </p:spPr>
      </p:pic>
      <p:sp>
        <p:nvSpPr>
          <p:cNvPr id="3" name="pole tekstowe 2">
            <a:extLst>
              <a:ext uri="{FF2B5EF4-FFF2-40B4-BE49-F238E27FC236}">
                <a16:creationId xmlns:a16="http://schemas.microsoft.com/office/drawing/2014/main" id="{2349EA6B-B895-4D0B-91B3-F27406694F43}"/>
              </a:ext>
            </a:extLst>
          </p:cNvPr>
          <p:cNvSpPr txBox="1"/>
          <p:nvPr/>
        </p:nvSpPr>
        <p:spPr>
          <a:xfrm>
            <a:off x="7137917" y="337336"/>
            <a:ext cx="1390262" cy="307777"/>
          </a:xfrm>
          <a:prstGeom prst="rect">
            <a:avLst/>
          </a:prstGeom>
          <a:noFill/>
        </p:spPr>
        <p:txBody>
          <a:bodyPr wrap="square" rtlCol="0">
            <a:spAutoFit/>
          </a:bodyPr>
          <a:lstStyle/>
          <a:p>
            <a:r>
              <a:rPr lang="pl-PL" sz="1400" i="1" dirty="0"/>
              <a:t>rewers</a:t>
            </a:r>
          </a:p>
        </p:txBody>
      </p:sp>
    </p:spTree>
    <p:extLst>
      <p:ext uri="{BB962C8B-B14F-4D97-AF65-F5344CB8AC3E}">
        <p14:creationId xmlns:p14="http://schemas.microsoft.com/office/powerpoint/2010/main" val="2905961468"/>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le tekstowe 1"/>
          <p:cNvSpPr txBox="1"/>
          <p:nvPr/>
        </p:nvSpPr>
        <p:spPr>
          <a:xfrm>
            <a:off x="755650" y="2638491"/>
            <a:ext cx="7704856" cy="923330"/>
          </a:xfrm>
          <a:prstGeom prst="rect">
            <a:avLst/>
          </a:prstGeom>
          <a:noFill/>
        </p:spPr>
        <p:txBody>
          <a:bodyPr>
            <a:spAutoFit/>
          </a:bodyPr>
          <a:lstStyle/>
          <a:p>
            <a:pPr algn="ctr">
              <a:defRPr/>
            </a:pPr>
            <a:r>
              <a:rPr lang="pl-PL" sz="5400" b="1" dirty="0">
                <a:ln w="10541" cmpd="sng">
                  <a:solidFill>
                    <a:srgbClr val="7D7D7D">
                      <a:tint val="100000"/>
                      <a:shade val="100000"/>
                      <a:satMod val="110000"/>
                    </a:srgbClr>
                  </a:solidFill>
                  <a:prstDash val="solid"/>
                </a:ln>
              </a:rPr>
              <a:t>DZIĘKUJĘ ZA UWAGĘ</a:t>
            </a:r>
          </a:p>
        </p:txBody>
      </p:sp>
    </p:spTree>
    <p:extLst>
      <p:ext uri="{BB962C8B-B14F-4D97-AF65-F5344CB8AC3E}">
        <p14:creationId xmlns:p14="http://schemas.microsoft.com/office/powerpoint/2010/main" val="211169108"/>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upa 1"/>
          <p:cNvGrpSpPr/>
          <p:nvPr/>
        </p:nvGrpSpPr>
        <p:grpSpPr>
          <a:xfrm>
            <a:off x="477746" y="1809690"/>
            <a:ext cx="8298179" cy="4030394"/>
            <a:chOff x="539552" y="1777532"/>
            <a:chExt cx="8298179" cy="1848619"/>
          </a:xfrm>
          <a:gradFill>
            <a:gsLst>
              <a:gs pos="0">
                <a:schemeClr val="bg2">
                  <a:tint val="94000"/>
                  <a:satMod val="80000"/>
                  <a:lumMod val="106000"/>
                </a:schemeClr>
              </a:gs>
              <a:gs pos="100000">
                <a:schemeClr val="bg2">
                  <a:shade val="80000"/>
                </a:schemeClr>
              </a:gs>
            </a:gsLst>
            <a:path path="circle">
              <a:fillToRect l="43000" r="43000" b="100000"/>
            </a:path>
          </a:gradFill>
        </p:grpSpPr>
        <p:sp>
          <p:nvSpPr>
            <p:cNvPr id="3" name="Podtytuł 2"/>
            <p:cNvSpPr txBox="1">
              <a:spLocks/>
            </p:cNvSpPr>
            <p:nvPr/>
          </p:nvSpPr>
          <p:spPr>
            <a:xfrm>
              <a:off x="539669" y="1777532"/>
              <a:ext cx="8280809" cy="504056"/>
            </a:xfrm>
            <a:prstGeom prst="rect">
              <a:avLst/>
            </a:prstGeom>
            <a:grpFill/>
            <a:ln w="25400" cap="flat" cmpd="sng" algn="ctr">
              <a:solidFill>
                <a:srgbClr val="4F81BD"/>
              </a:solidFill>
              <a:prstDash val="solid"/>
            </a:ln>
            <a:effectLst/>
          </p:spPr>
          <p:txBody>
            <a:bodyPr>
              <a:normAutofit/>
            </a:bodyPr>
            <a:lstStyle/>
            <a:p>
              <a:pPr marL="360000" marR="0" lvl="0" indent="-457200" defTabSz="914400" eaLnBrk="1" fontAlgn="auto" latinLnBrk="0" hangingPunct="1">
                <a:lnSpc>
                  <a:spcPct val="150000"/>
                </a:lnSpc>
                <a:spcBef>
                  <a:spcPts val="0"/>
                </a:spcBef>
                <a:spcAft>
                  <a:spcPts val="0"/>
                </a:spcAft>
                <a:buClrTx/>
                <a:buSzTx/>
                <a:buFontTx/>
                <a:buNone/>
                <a:tabLst/>
                <a:defRPr/>
              </a:pPr>
              <a:r>
                <a:rPr kumimoji="0" lang="pl-PL" sz="1800" b="1" i="0" u="none" strike="noStrike" kern="0" cap="none" spc="0" normalizeH="0" baseline="0" noProof="0" dirty="0">
                  <a:ln>
                    <a:noFill/>
                  </a:ln>
                  <a:solidFill>
                    <a:prstClr val="black"/>
                  </a:solidFill>
                  <a:effectLst/>
                  <a:uLnTx/>
                  <a:uFillTx/>
                  <a:latin typeface="Calibri"/>
                  <a:ea typeface="+mn-ea"/>
                  <a:cs typeface="+mn-cs"/>
                </a:rPr>
                <a:t>1. CELE,</a:t>
              </a:r>
              <a:r>
                <a:rPr kumimoji="0" lang="pl-PL" sz="1800" b="1" i="0" u="none" strike="noStrike" kern="0" cap="none" spc="0" normalizeH="0" noProof="0" dirty="0">
                  <a:ln>
                    <a:noFill/>
                  </a:ln>
                  <a:solidFill>
                    <a:prstClr val="black"/>
                  </a:solidFill>
                  <a:effectLst/>
                  <a:uLnTx/>
                  <a:uFillTx/>
                  <a:latin typeface="Calibri"/>
                  <a:ea typeface="+mn-ea"/>
                  <a:cs typeface="+mn-cs"/>
                </a:rPr>
                <a:t> ISTOTA I TREŚĆ DZIAŁALNOSCI SZKOLENIOWO – METODYCZNEJ.</a:t>
              </a:r>
              <a:endParaRPr kumimoji="0" lang="pl-PL" sz="1800" b="1" i="0" u="none" strike="sngStrike" kern="0" cap="none" spc="0" normalizeH="0" baseline="0" noProof="0" dirty="0">
                <a:ln>
                  <a:noFill/>
                </a:ln>
                <a:solidFill>
                  <a:prstClr val="black"/>
                </a:solidFill>
                <a:effectLst/>
                <a:uLnTx/>
                <a:uFillTx/>
                <a:latin typeface="Calibri"/>
                <a:ea typeface="+mn-ea"/>
                <a:cs typeface="+mn-cs"/>
              </a:endParaRPr>
            </a:p>
          </p:txBody>
        </p:sp>
        <p:sp>
          <p:nvSpPr>
            <p:cNvPr id="4" name="Podtytuł 2"/>
            <p:cNvSpPr txBox="1">
              <a:spLocks/>
            </p:cNvSpPr>
            <p:nvPr/>
          </p:nvSpPr>
          <p:spPr>
            <a:xfrm>
              <a:off x="539552" y="2424885"/>
              <a:ext cx="8281044" cy="580068"/>
            </a:xfrm>
            <a:prstGeom prst="rect">
              <a:avLst/>
            </a:prstGeom>
            <a:grpFill/>
            <a:ln w="25400" cap="flat" cmpd="sng" algn="ctr">
              <a:solidFill>
                <a:srgbClr val="4F81BD"/>
              </a:solidFill>
              <a:prstDash val="solid"/>
            </a:ln>
            <a:effectLst/>
          </p:spPr>
          <p:txBody>
            <a:bodyPr>
              <a:normAutofit/>
            </a:bodyPr>
            <a:lstStyle/>
            <a:p>
              <a:pPr marL="360000" marR="0" lvl="0" indent="-457200" defTabSz="914400" eaLnBrk="1" fontAlgn="auto" latinLnBrk="0" hangingPunct="1">
                <a:lnSpc>
                  <a:spcPct val="150000"/>
                </a:lnSpc>
                <a:spcBef>
                  <a:spcPts val="0"/>
                </a:spcBef>
                <a:spcAft>
                  <a:spcPts val="0"/>
                </a:spcAft>
                <a:buClrTx/>
                <a:buSzTx/>
                <a:buFontTx/>
                <a:buNone/>
                <a:tabLst/>
                <a:defRPr/>
              </a:pPr>
              <a:r>
                <a:rPr kumimoji="0" lang="pl-PL" sz="1800" b="1" i="0" u="none" strike="noStrike" kern="0" cap="none" spc="0" normalizeH="0" baseline="0" noProof="0" dirty="0">
                  <a:ln>
                    <a:noFill/>
                  </a:ln>
                  <a:solidFill>
                    <a:prstClr val="black"/>
                  </a:solidFill>
                  <a:effectLst/>
                  <a:uLnTx/>
                  <a:uFillTx/>
                  <a:latin typeface="Calibri"/>
                  <a:ea typeface="+mn-ea"/>
                  <a:cs typeface="+mn-cs"/>
                </a:rPr>
                <a:t>2.  </a:t>
              </a:r>
              <a:r>
                <a:rPr lang="pl-PL" b="1" kern="0" dirty="0">
                  <a:solidFill>
                    <a:prstClr val="black"/>
                  </a:solidFill>
                  <a:latin typeface="Calibri"/>
                </a:rPr>
                <a:t>OGÓLNA CHARAKERYSTYKA FORM DZIAŁALNOŚCI SZKOLENIOWO – METODYCZNEJ PROWADZONEJ NA SZCZEBLU PLUTONU.</a:t>
              </a:r>
              <a:endParaRPr kumimoji="0" lang="pl-PL" sz="1800" b="1" i="0" u="none" strike="noStrike" kern="0" cap="none" spc="0" normalizeH="0" baseline="0" noProof="0" dirty="0">
                <a:ln>
                  <a:noFill/>
                </a:ln>
                <a:solidFill>
                  <a:prstClr val="black"/>
                </a:solidFill>
                <a:effectLst/>
                <a:uLnTx/>
                <a:uFillTx/>
                <a:latin typeface="Calibri"/>
                <a:ea typeface="+mn-ea"/>
                <a:cs typeface="+mn-cs"/>
              </a:endParaRPr>
            </a:p>
          </p:txBody>
        </p:sp>
        <p:sp>
          <p:nvSpPr>
            <p:cNvPr id="5" name="Podtytuł 2"/>
            <p:cNvSpPr txBox="1">
              <a:spLocks/>
            </p:cNvSpPr>
            <p:nvPr/>
          </p:nvSpPr>
          <p:spPr>
            <a:xfrm>
              <a:off x="556687" y="3181121"/>
              <a:ext cx="8281044" cy="445030"/>
            </a:xfrm>
            <a:prstGeom prst="rect">
              <a:avLst/>
            </a:prstGeom>
            <a:grpFill/>
            <a:ln w="25400" cap="flat" cmpd="sng" algn="ctr">
              <a:solidFill>
                <a:srgbClr val="4F81BD"/>
              </a:solidFill>
              <a:prstDash val="solid"/>
            </a:ln>
            <a:effectLst/>
          </p:spPr>
          <p:txBody>
            <a:bodyPr>
              <a:normAutofit/>
            </a:bodyPr>
            <a:lstStyle/>
            <a:p>
              <a:pPr marL="360000" marR="0" lvl="0" indent="-457200" defTabSz="914400" eaLnBrk="1" fontAlgn="auto" latinLnBrk="0" hangingPunct="1">
                <a:lnSpc>
                  <a:spcPct val="150000"/>
                </a:lnSpc>
                <a:spcBef>
                  <a:spcPts val="0"/>
                </a:spcBef>
                <a:spcAft>
                  <a:spcPts val="0"/>
                </a:spcAft>
                <a:buClrTx/>
                <a:buSzTx/>
                <a:buFontTx/>
                <a:buNone/>
                <a:tabLst/>
                <a:defRPr/>
              </a:pPr>
              <a:r>
                <a:rPr kumimoji="0" lang="pl-PL" sz="1800" b="1" i="0" u="none" strike="noStrike" kern="0" cap="none" spc="0" normalizeH="0" baseline="0" noProof="0" dirty="0">
                  <a:ln>
                    <a:noFill/>
                  </a:ln>
                  <a:solidFill>
                    <a:prstClr val="black"/>
                  </a:solidFill>
                  <a:effectLst/>
                  <a:uLnTx/>
                  <a:uFillTx/>
                  <a:latin typeface="Calibri"/>
                  <a:ea typeface="+mn-ea"/>
                  <a:cs typeface="+mn-cs"/>
                </a:rPr>
                <a:t>3.  </a:t>
              </a:r>
              <a:r>
                <a:rPr lang="pl-PL" b="1" kern="0" dirty="0">
                  <a:solidFill>
                    <a:prstClr val="black"/>
                  </a:solidFill>
                  <a:latin typeface="Calibri"/>
                </a:rPr>
                <a:t>ROLA INSTRUKTORA (DOWÓDCY DRUŻYNY) W REALIZACJI KURSU </a:t>
              </a:r>
              <a:br>
                <a:rPr lang="pl-PL" b="1" kern="0" dirty="0">
                  <a:solidFill>
                    <a:prstClr val="black"/>
                  </a:solidFill>
                  <a:latin typeface="Calibri"/>
                </a:rPr>
              </a:br>
              <a:r>
                <a:rPr lang="pl-PL" b="1" kern="0" dirty="0">
                  <a:solidFill>
                    <a:prstClr val="black"/>
                  </a:solidFill>
                  <a:latin typeface="Calibri"/>
                </a:rPr>
                <a:t>SZKOLENIOWO – METODYCZNEGO. </a:t>
              </a:r>
              <a:endParaRPr kumimoji="0" lang="pl-PL" sz="1800" b="1" i="0" u="none" strike="noStrike" kern="0" cap="none" spc="0" normalizeH="0" baseline="0" noProof="0" dirty="0">
                <a:ln>
                  <a:noFill/>
                </a:ln>
                <a:solidFill>
                  <a:prstClr val="black"/>
                </a:solidFill>
                <a:effectLst/>
                <a:uLnTx/>
                <a:uFillTx/>
                <a:latin typeface="Calibri"/>
                <a:ea typeface="+mn-ea"/>
                <a:cs typeface="+mn-cs"/>
              </a:endParaRPr>
            </a:p>
          </p:txBody>
        </p:sp>
      </p:grpSp>
      <p:sp>
        <p:nvSpPr>
          <p:cNvPr id="8" name="pole tekstowe 7"/>
          <p:cNvSpPr txBox="1"/>
          <p:nvPr/>
        </p:nvSpPr>
        <p:spPr>
          <a:xfrm>
            <a:off x="1058697" y="863476"/>
            <a:ext cx="7560840" cy="523875"/>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2800" b="1" kern="0" noProof="0" dirty="0">
                <a:solidFill>
                  <a:prstClr val="black"/>
                </a:solidFill>
                <a:latin typeface="Calibri"/>
              </a:rPr>
              <a:t>ZAGADNIENIA</a:t>
            </a:r>
            <a:endParaRPr kumimoji="0" lang="pl-PL" sz="2800" b="1" i="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9977960"/>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2" name="Obraz 1"/>
          <p:cNvPicPr>
            <a:picLocks noChangeAspect="1"/>
          </p:cNvPicPr>
          <p:nvPr/>
        </p:nvPicPr>
        <p:blipFill>
          <a:blip r:embed="rId2"/>
          <a:stretch>
            <a:fillRect/>
          </a:stretch>
        </p:blipFill>
        <p:spPr>
          <a:xfrm>
            <a:off x="563892" y="2536819"/>
            <a:ext cx="8346147" cy="981541"/>
          </a:xfrm>
          <a:prstGeom prst="rect">
            <a:avLst/>
          </a:prstGeom>
        </p:spPr>
      </p:pic>
      <p:sp>
        <p:nvSpPr>
          <p:cNvPr id="4" name="pole tekstowe 3"/>
          <p:cNvSpPr txBox="1"/>
          <p:nvPr/>
        </p:nvSpPr>
        <p:spPr>
          <a:xfrm>
            <a:off x="1058697" y="863476"/>
            <a:ext cx="7560840" cy="523875"/>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2800" b="1" kern="0" noProof="0" dirty="0">
                <a:solidFill>
                  <a:prstClr val="black"/>
                </a:solidFill>
                <a:latin typeface="Calibri"/>
              </a:rPr>
              <a:t>ZAGADNIENIA</a:t>
            </a:r>
            <a:endParaRPr kumimoji="0" lang="pl-PL" sz="2800" b="1" i="0" u="none" strike="noStrike" kern="0" cap="none" spc="0" normalizeH="0" baseline="0" noProof="0" dirty="0">
              <a:ln>
                <a:noFill/>
              </a:ln>
              <a:solidFill>
                <a:prstClr val="black"/>
              </a:solidFill>
              <a:effectLst/>
              <a:uLnTx/>
              <a:uFillTx/>
              <a:latin typeface="Calibri"/>
              <a:ea typeface="+mn-ea"/>
              <a:cs typeface="+mn-cs"/>
            </a:endParaRPr>
          </a:p>
        </p:txBody>
      </p:sp>
      <p:sp>
        <p:nvSpPr>
          <p:cNvPr id="6" name="Podtytuł 2"/>
          <p:cNvSpPr txBox="1">
            <a:spLocks/>
          </p:cNvSpPr>
          <p:nvPr/>
        </p:nvSpPr>
        <p:spPr>
          <a:xfrm>
            <a:off x="563892" y="4321181"/>
            <a:ext cx="8281044" cy="970263"/>
          </a:xfrm>
          <a:prstGeom prst="rect">
            <a:avLst/>
          </a:prstGeom>
          <a:gradFill>
            <a:gsLst>
              <a:gs pos="0">
                <a:schemeClr val="bg2">
                  <a:tint val="94000"/>
                  <a:satMod val="80000"/>
                  <a:lumMod val="106000"/>
                </a:schemeClr>
              </a:gs>
              <a:gs pos="100000">
                <a:schemeClr val="bg2">
                  <a:shade val="80000"/>
                </a:schemeClr>
              </a:gs>
            </a:gsLst>
            <a:path path="circle">
              <a:fillToRect l="43000" r="43000" b="100000"/>
            </a:path>
          </a:gradFill>
          <a:ln w="25400" cap="flat" cmpd="sng" algn="ctr">
            <a:noFill/>
            <a:prstDash val="solid"/>
          </a:ln>
          <a:effectLst/>
        </p:spPr>
        <p:txBody>
          <a:bodyPr>
            <a:normAutofit/>
          </a:bodyPr>
          <a:lstStyle/>
          <a:p>
            <a:pPr marL="360000" marR="0" lvl="0" indent="-457200" defTabSz="914400" eaLnBrk="1" fontAlgn="auto" latinLnBrk="0" hangingPunct="1">
              <a:lnSpc>
                <a:spcPct val="150000"/>
              </a:lnSpc>
              <a:spcBef>
                <a:spcPts val="0"/>
              </a:spcBef>
              <a:spcAft>
                <a:spcPts val="0"/>
              </a:spcAft>
              <a:buClrTx/>
              <a:buSzTx/>
              <a:buFontTx/>
              <a:buNone/>
              <a:tabLst/>
              <a:defRPr/>
            </a:pPr>
            <a:r>
              <a:rPr kumimoji="0" lang="pl-PL" sz="1800" b="1" i="0" u="none" strike="noStrike" kern="0" cap="none" spc="0" normalizeH="0" baseline="0" noProof="0" dirty="0">
                <a:ln>
                  <a:noFill/>
                </a:ln>
                <a:solidFill>
                  <a:prstClr val="black"/>
                </a:solidFill>
                <a:effectLst/>
                <a:uLnTx/>
                <a:uFillTx/>
                <a:latin typeface="Calibri"/>
                <a:ea typeface="+mn-ea"/>
                <a:cs typeface="+mn-cs"/>
              </a:rPr>
              <a:t>6.  DOKUMENTACJA DOWÓDCY DRUŻYNY (INSTRUKTORA)</a:t>
            </a:r>
            <a:r>
              <a:rPr kumimoji="0" lang="pl-PL" sz="1800" b="1" i="0" u="none" strike="noStrike" kern="0" cap="none" spc="0" normalizeH="0" noProof="0" dirty="0">
                <a:ln>
                  <a:noFill/>
                </a:ln>
                <a:solidFill>
                  <a:prstClr val="black"/>
                </a:solidFill>
                <a:effectLst/>
                <a:uLnTx/>
                <a:uFillTx/>
                <a:latin typeface="Calibri"/>
                <a:ea typeface="+mn-ea"/>
                <a:cs typeface="+mn-cs"/>
              </a:rPr>
              <a:t> DO PROWADZENIA SZKOLENIA W PUNKCIE NAUCZANIA. </a:t>
            </a:r>
            <a:r>
              <a:rPr lang="pl-PL" b="1" kern="0" dirty="0">
                <a:solidFill>
                  <a:prstClr val="black"/>
                </a:solidFill>
                <a:latin typeface="Calibri"/>
              </a:rPr>
              <a:t> </a:t>
            </a:r>
            <a:endParaRPr kumimoji="0" lang="pl-PL" sz="1800" b="1" i="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48504697"/>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pole tekstowe 7"/>
          <p:cNvSpPr txBox="1"/>
          <p:nvPr/>
        </p:nvSpPr>
        <p:spPr>
          <a:xfrm>
            <a:off x="1073038" y="816040"/>
            <a:ext cx="7488832" cy="954107"/>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800" b="1" i="0" u="none" strike="noStrike" kern="0" cap="none" spc="0" normalizeH="0" baseline="0" noProof="0" dirty="0">
                <a:ln>
                  <a:noFill/>
                </a:ln>
                <a:solidFill>
                  <a:prstClr val="black"/>
                </a:solidFill>
                <a:effectLst/>
                <a:uLnTx/>
                <a:uFillTx/>
                <a:latin typeface="Calibri"/>
                <a:ea typeface="+mn-ea"/>
                <a:cs typeface="+mn-cs"/>
              </a:rPr>
              <a:t>1.  </a:t>
            </a:r>
            <a:r>
              <a:rPr lang="pl-PL" sz="2800" b="1" kern="0" dirty="0">
                <a:solidFill>
                  <a:prstClr val="black"/>
                </a:solidFill>
                <a:latin typeface="Calibri"/>
              </a:rPr>
              <a:t>CELE, </a:t>
            </a:r>
            <a:r>
              <a:rPr kumimoji="0" lang="pl-PL" sz="2800" b="1" i="0" u="none" strike="noStrike" kern="0" cap="none" spc="0" normalizeH="0" baseline="0" noProof="0" dirty="0">
                <a:ln>
                  <a:noFill/>
                </a:ln>
                <a:solidFill>
                  <a:prstClr val="black"/>
                </a:solidFill>
                <a:effectLst/>
                <a:uLnTx/>
                <a:uFillTx/>
                <a:latin typeface="Calibri"/>
                <a:ea typeface="+mn-ea"/>
                <a:cs typeface="+mn-cs"/>
              </a:rPr>
              <a:t>ISTOTA I TREŚĆ DZIAŁALNOŚCI SZKOL.</a:t>
            </a:r>
            <a:r>
              <a:rPr kumimoji="0" lang="pl-PL" sz="2800" b="1" i="0" u="none" strike="noStrike" kern="0" cap="none" spc="0" normalizeH="0" noProof="0" dirty="0">
                <a:ln>
                  <a:noFill/>
                </a:ln>
                <a:solidFill>
                  <a:prstClr val="black"/>
                </a:solidFill>
                <a:effectLst/>
                <a:uLnTx/>
                <a:uFillTx/>
                <a:latin typeface="Calibri"/>
                <a:ea typeface="+mn-ea"/>
                <a:cs typeface="+mn-cs"/>
              </a:rPr>
              <a:t> </a:t>
            </a:r>
            <a:r>
              <a:rPr lang="pl-PL" sz="2800" b="1" kern="0" dirty="0">
                <a:solidFill>
                  <a:prstClr val="black"/>
                </a:solidFill>
                <a:latin typeface="Calibri"/>
              </a:rPr>
              <a:t>– METOD.</a:t>
            </a:r>
            <a:r>
              <a:rPr kumimoji="0" lang="pl-PL" sz="2800" b="1" i="0" u="none" strike="sngStrike" kern="0" cap="none" spc="0" normalizeH="0" baseline="0" noProof="0" dirty="0">
                <a:ln>
                  <a:noFill/>
                </a:ln>
                <a:solidFill>
                  <a:prstClr val="black"/>
                </a:solidFill>
                <a:effectLst/>
                <a:uLnTx/>
                <a:uFillTx/>
                <a:latin typeface="Calibri"/>
                <a:ea typeface="+mn-ea"/>
                <a:cs typeface="+mn-cs"/>
              </a:rPr>
              <a:t> </a:t>
            </a:r>
          </a:p>
        </p:txBody>
      </p:sp>
      <p:sp>
        <p:nvSpPr>
          <p:cNvPr id="5" name="Podtytuł 2"/>
          <p:cNvSpPr txBox="1">
            <a:spLocks/>
          </p:cNvSpPr>
          <p:nvPr/>
        </p:nvSpPr>
        <p:spPr>
          <a:xfrm>
            <a:off x="203811" y="1840214"/>
            <a:ext cx="8762162" cy="914835"/>
          </a:xfrm>
          <a:prstGeom prst="rect">
            <a:avLst/>
          </a:prstGeom>
          <a:noFill/>
          <a:ln w="25400" cap="flat" cmpd="sng" algn="ctr">
            <a:noFill/>
            <a:prstDash val="solid"/>
          </a:ln>
          <a:effectLst/>
        </p:spPr>
        <p:txBody>
          <a:bodyPr>
            <a:noAutofit/>
          </a:bodyPr>
          <a:lstStyle/>
          <a:p>
            <a:pPr algn="just"/>
            <a:r>
              <a:rPr lang="pl-PL" sz="1600" b="1" dirty="0">
                <a:latin typeface="Arial" panose="020B0604020202020204" pitchFamily="34" charset="0"/>
                <a:cs typeface="Arial" panose="020B0604020202020204" pitchFamily="34" charset="0"/>
              </a:rPr>
              <a:t>Działalność szkoleniowo-metodyczna </a:t>
            </a:r>
            <a:r>
              <a:rPr lang="pl-PL" sz="1600" dirty="0">
                <a:latin typeface="Arial" panose="020B0604020202020204" pitchFamily="34" charset="0"/>
                <a:cs typeface="Arial" panose="020B0604020202020204" pitchFamily="34" charset="0"/>
              </a:rPr>
              <a:t>jest zespołem przedsięwzięć organizacyjnych </a:t>
            </a:r>
            <a:br>
              <a:rPr lang="pl-PL" sz="1600" dirty="0">
                <a:latin typeface="Arial" panose="020B0604020202020204" pitchFamily="34" charset="0"/>
                <a:cs typeface="Arial" panose="020B0604020202020204" pitchFamily="34" charset="0"/>
              </a:rPr>
            </a:br>
            <a:r>
              <a:rPr lang="pl-PL" sz="1600" dirty="0">
                <a:latin typeface="Arial" panose="020B0604020202020204" pitchFamily="34" charset="0"/>
                <a:cs typeface="Arial" panose="020B0604020202020204" pitchFamily="34" charset="0"/>
              </a:rPr>
              <a:t>i szkoleniowych, umożliwiających dowódcom wszystkich szczebli nabycie wiedzy oraz praktycznych umiejętności metodycznych w zakresie prowadzenia szkolenia wojskowego.</a:t>
            </a:r>
          </a:p>
        </p:txBody>
      </p:sp>
      <p:sp useBgFill="1">
        <p:nvSpPr>
          <p:cNvPr id="7" name="Podtytuł 2"/>
          <p:cNvSpPr txBox="1">
            <a:spLocks/>
          </p:cNvSpPr>
          <p:nvPr/>
        </p:nvSpPr>
        <p:spPr>
          <a:xfrm>
            <a:off x="229690" y="2926670"/>
            <a:ext cx="8762162" cy="1588074"/>
          </a:xfrm>
          <a:prstGeom prst="rect">
            <a:avLst/>
          </a:prstGeom>
          <a:ln w="25400" cap="flat" cmpd="sng" algn="ctr">
            <a:noFill/>
            <a:prstDash val="solid"/>
          </a:ln>
          <a:effectLst/>
        </p:spPr>
        <p:txBody>
          <a:bodyPr>
            <a:noAutofit/>
          </a:bodyPr>
          <a:lstStyle/>
          <a:p>
            <a:pPr algn="just"/>
            <a:r>
              <a:rPr lang="pl-PL" sz="1600" b="1" dirty="0">
                <a:latin typeface="Arial" panose="020B0604020202020204" pitchFamily="34" charset="0"/>
                <a:cs typeface="Arial" panose="020B0604020202020204" pitchFamily="34" charset="0"/>
              </a:rPr>
              <a:t>Istotą działalności szkoleniowo-metodycznej </a:t>
            </a:r>
            <a:r>
              <a:rPr lang="pl-PL" sz="1600" dirty="0">
                <a:latin typeface="Arial" panose="020B0604020202020204" pitchFamily="34" charset="0"/>
                <a:cs typeface="Arial" panose="020B0604020202020204" pitchFamily="34" charset="0"/>
              </a:rPr>
              <a:t>jest przygotowanie i doskonalenie bezpośrednio podległych dowódców, do prowadzenia działalności szkoleniowej z podległymi komórkami organizacyjnymi (jednostkami, pododdziałami) poprzez precyzyjną analizę celu, dobór treści szkolenia wynikających z zadań i przeznaczenia, właściwe zastosowanie form i metod przy wykorzystaniu dostępnej bazy szkoleniowej i zabezpieczenia materiałowo-technicznego.</a:t>
            </a:r>
            <a:endParaRPr lang="pl-PL" sz="1400" dirty="0">
              <a:latin typeface="Arial" panose="020B0604020202020204" pitchFamily="34" charset="0"/>
              <a:cs typeface="Arial" panose="020B0604020202020204" pitchFamily="34" charset="0"/>
            </a:endParaRPr>
          </a:p>
        </p:txBody>
      </p:sp>
      <p:sp useBgFill="1">
        <p:nvSpPr>
          <p:cNvPr id="10" name="Podtytuł 2"/>
          <p:cNvSpPr txBox="1">
            <a:spLocks/>
          </p:cNvSpPr>
          <p:nvPr/>
        </p:nvSpPr>
        <p:spPr>
          <a:xfrm>
            <a:off x="221064" y="4702195"/>
            <a:ext cx="8762162" cy="1186139"/>
          </a:xfrm>
          <a:prstGeom prst="rect">
            <a:avLst/>
          </a:prstGeom>
          <a:ln w="25400" cap="flat" cmpd="sng" algn="ctr">
            <a:noFill/>
            <a:prstDash val="solid"/>
          </a:ln>
          <a:effectLst/>
        </p:spPr>
        <p:txBody>
          <a:bodyPr>
            <a:noAutofit/>
          </a:bodyPr>
          <a:lstStyle/>
          <a:p>
            <a:pPr algn="just"/>
            <a:r>
              <a:rPr lang="pl-PL" sz="1600" b="1" dirty="0">
                <a:latin typeface="Arial" panose="020B0604020202020204" pitchFamily="34" charset="0"/>
                <a:cs typeface="Arial" panose="020B0604020202020204" pitchFamily="34" charset="0"/>
              </a:rPr>
              <a:t>Zasadniczym celem działalności szkoleniowo-metodycznej </a:t>
            </a:r>
            <a:r>
              <a:rPr lang="pl-PL" sz="1600" dirty="0">
                <a:latin typeface="Arial" panose="020B0604020202020204" pitchFamily="34" charset="0"/>
                <a:cs typeface="Arial" panose="020B0604020202020204" pitchFamily="34" charset="0"/>
              </a:rPr>
              <a:t>w SZ RP jest przygotowanie dowódców  wszystkich szczebli dowodzenia, wykładowców, instruktorów, kandydatów na żołnierzy zawodowych w korpusie oficerów i podoficerów do kierowania i realizacji szkolenia oraz wdrażanie najskuteczniejszych form i metod w realizacji przedsięwzięć szkoleniowych.</a:t>
            </a:r>
            <a:endParaRPr lang="pl-PL" sz="1200" dirty="0">
              <a:latin typeface="Arial" panose="020B0604020202020204" pitchFamily="34" charset="0"/>
              <a:cs typeface="Arial" panose="020B0604020202020204" pitchFamily="34" charset="0"/>
            </a:endParaRPr>
          </a:p>
        </p:txBody>
      </p:sp>
      <p:sp useBgFill="1">
        <p:nvSpPr>
          <p:cNvPr id="11" name="Podtytuł 2"/>
          <p:cNvSpPr txBox="1">
            <a:spLocks/>
          </p:cNvSpPr>
          <p:nvPr/>
        </p:nvSpPr>
        <p:spPr>
          <a:xfrm>
            <a:off x="221064" y="5989458"/>
            <a:ext cx="8762162" cy="606652"/>
          </a:xfrm>
          <a:prstGeom prst="rect">
            <a:avLst/>
          </a:prstGeom>
          <a:ln w="25400" cap="flat" cmpd="sng" algn="ctr">
            <a:noFill/>
            <a:prstDash val="solid"/>
          </a:ln>
          <a:effectLst/>
        </p:spPr>
        <p:txBody>
          <a:bodyPr>
            <a:noAutofit/>
          </a:bodyPr>
          <a:lstStyle/>
          <a:p>
            <a:pPr algn="ctr"/>
            <a:r>
              <a:rPr lang="pl-PL" sz="1600" b="1" dirty="0">
                <a:solidFill>
                  <a:srgbClr val="FF0000"/>
                </a:solidFill>
                <a:latin typeface="Arial" panose="020B0604020202020204" pitchFamily="34" charset="0"/>
                <a:cs typeface="Arial" panose="020B0604020202020204" pitchFamily="34" charset="0"/>
              </a:rPr>
              <a:t>Za właściwy dobór celów prowadzenia działalności szkoleniowo-metodycznej na danym szczeblu dowodzenia i kształcenia odpowiada dowódca.</a:t>
            </a:r>
            <a:endParaRPr lang="pl-PL" sz="11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238562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Podtytuł 2"/>
          <p:cNvSpPr txBox="1">
            <a:spLocks/>
          </p:cNvSpPr>
          <p:nvPr/>
        </p:nvSpPr>
        <p:spPr>
          <a:xfrm>
            <a:off x="673958" y="1408922"/>
            <a:ext cx="7443676" cy="4040155"/>
          </a:xfrm>
          <a:prstGeom prst="rect">
            <a:avLst/>
          </a:prstGeom>
          <a:ln w="25400" cap="flat" cmpd="sng" algn="ctr">
            <a:noFill/>
            <a:prstDash val="solid"/>
          </a:ln>
          <a:effectLst/>
        </p:spPr>
        <p:txBody>
          <a:bodyPr>
            <a:noAutofit/>
          </a:bodyPr>
          <a:lstStyle/>
          <a:p>
            <a:endParaRPr lang="pl-PL" sz="2000" b="1" dirty="0">
              <a:latin typeface="Arial" panose="020B0604020202020204" pitchFamily="34" charset="0"/>
              <a:cs typeface="Arial" panose="020B0604020202020204" pitchFamily="34" charset="0"/>
            </a:endParaRPr>
          </a:p>
          <a:p>
            <a:r>
              <a:rPr lang="pl-PL" sz="2000" dirty="0">
                <a:latin typeface="Arial" panose="020B0604020202020204" pitchFamily="34" charset="0"/>
                <a:cs typeface="Arial" panose="020B0604020202020204" pitchFamily="34" charset="0"/>
              </a:rPr>
              <a:t>a) zasada świadomego i aktywnego udziału,</a:t>
            </a:r>
          </a:p>
          <a:p>
            <a:r>
              <a:rPr lang="pl-PL" sz="2000" dirty="0">
                <a:latin typeface="Arial" panose="020B0604020202020204" pitchFamily="34" charset="0"/>
                <a:cs typeface="Arial" panose="020B0604020202020204" pitchFamily="34" charset="0"/>
              </a:rPr>
              <a:t>b) zasada wiązania teorii z praktyką,</a:t>
            </a:r>
          </a:p>
          <a:p>
            <a:r>
              <a:rPr lang="pl-PL" sz="2000" dirty="0">
                <a:latin typeface="Arial" panose="020B0604020202020204" pitchFamily="34" charset="0"/>
                <a:cs typeface="Arial" panose="020B0604020202020204" pitchFamily="34" charset="0"/>
              </a:rPr>
              <a:t>c) zasada realizmu,</a:t>
            </a:r>
          </a:p>
          <a:p>
            <a:r>
              <a:rPr lang="pl-PL" sz="2000" dirty="0">
                <a:latin typeface="Arial" panose="020B0604020202020204" pitchFamily="34" charset="0"/>
                <a:cs typeface="Arial" panose="020B0604020202020204" pitchFamily="34" charset="0"/>
              </a:rPr>
              <a:t>d) zasada poglądowości,</a:t>
            </a:r>
          </a:p>
          <a:p>
            <a:r>
              <a:rPr lang="pl-PL" sz="2000" dirty="0">
                <a:latin typeface="Arial" panose="020B0604020202020204" pitchFamily="34" charset="0"/>
                <a:cs typeface="Arial" panose="020B0604020202020204" pitchFamily="34" charset="0"/>
              </a:rPr>
              <a:t>e) zasada jedności kształcenia indywidualnego i zespołowego,</a:t>
            </a:r>
          </a:p>
          <a:p>
            <a:r>
              <a:rPr lang="pl-PL" sz="2000" dirty="0">
                <a:latin typeface="Arial" panose="020B0604020202020204" pitchFamily="34" charset="0"/>
                <a:cs typeface="Arial" panose="020B0604020202020204" pitchFamily="34" charset="0"/>
              </a:rPr>
              <a:t>f) zasada przystępności</a:t>
            </a:r>
          </a:p>
          <a:p>
            <a:r>
              <a:rPr lang="pl-PL" sz="2000" dirty="0">
                <a:latin typeface="Arial" panose="020B0604020202020204" pitchFamily="34" charset="0"/>
                <a:cs typeface="Arial" panose="020B0604020202020204" pitchFamily="34" charset="0"/>
              </a:rPr>
              <a:t>g) zasada stopniowania trudności,</a:t>
            </a:r>
          </a:p>
          <a:p>
            <a:r>
              <a:rPr lang="pl-PL" sz="2000" dirty="0">
                <a:latin typeface="Arial" panose="020B0604020202020204" pitchFamily="34" charset="0"/>
                <a:cs typeface="Arial" panose="020B0604020202020204" pitchFamily="34" charset="0"/>
              </a:rPr>
              <a:t>h) zasada systematyczności,</a:t>
            </a:r>
          </a:p>
          <a:p>
            <a:r>
              <a:rPr lang="pl-PL" sz="2000" dirty="0">
                <a:latin typeface="Arial" panose="020B0604020202020204" pitchFamily="34" charset="0"/>
                <a:cs typeface="Arial" panose="020B0604020202020204" pitchFamily="34" charset="0"/>
              </a:rPr>
              <a:t>i) zasada operatywności,</a:t>
            </a:r>
          </a:p>
          <a:p>
            <a:r>
              <a:rPr lang="pl-PL" sz="2000" dirty="0">
                <a:latin typeface="Arial" panose="020B0604020202020204" pitchFamily="34" charset="0"/>
                <a:cs typeface="Arial" panose="020B0604020202020204" pitchFamily="34" charset="0"/>
              </a:rPr>
              <a:t>j) zasada trwałości.</a:t>
            </a:r>
          </a:p>
        </p:txBody>
      </p:sp>
      <p:sp>
        <p:nvSpPr>
          <p:cNvPr id="3" name="pole tekstowe 2">
            <a:extLst>
              <a:ext uri="{FF2B5EF4-FFF2-40B4-BE49-F238E27FC236}">
                <a16:creationId xmlns:a16="http://schemas.microsoft.com/office/drawing/2014/main" id="{0D5DAB53-0011-4749-A34E-9ED9A378D277}"/>
              </a:ext>
            </a:extLst>
          </p:cNvPr>
          <p:cNvSpPr txBox="1"/>
          <p:nvPr/>
        </p:nvSpPr>
        <p:spPr>
          <a:xfrm>
            <a:off x="1250303" y="485191"/>
            <a:ext cx="6867330" cy="461665"/>
          </a:xfrm>
          <a:prstGeom prst="rect">
            <a:avLst/>
          </a:prstGeom>
          <a:noFill/>
        </p:spPr>
        <p:txBody>
          <a:bodyPr wrap="square" rtlCol="0">
            <a:spAutoFit/>
          </a:bodyPr>
          <a:lstStyle/>
          <a:p>
            <a:pPr lvl="0"/>
            <a:r>
              <a:rPr lang="pl-PL" sz="2400" b="1" dirty="0">
                <a:solidFill>
                  <a:prstClr val="black"/>
                </a:solidFill>
                <a:latin typeface="Arial" panose="020B0604020202020204" pitchFamily="34" charset="0"/>
                <a:cs typeface="Arial" panose="020B0604020202020204" pitchFamily="34" charset="0"/>
              </a:rPr>
              <a:t>Zasady szkolenia (kształcenia) wojskowego:</a:t>
            </a:r>
          </a:p>
        </p:txBody>
      </p:sp>
    </p:spTree>
    <p:extLst>
      <p:ext uri="{BB962C8B-B14F-4D97-AF65-F5344CB8AC3E}">
        <p14:creationId xmlns:p14="http://schemas.microsoft.com/office/powerpoint/2010/main" val="1154962902"/>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le tekstowe 1"/>
          <p:cNvSpPr txBox="1"/>
          <p:nvPr/>
        </p:nvSpPr>
        <p:spPr>
          <a:xfrm>
            <a:off x="1073038" y="816040"/>
            <a:ext cx="7488832" cy="2610843"/>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wrap="square">
            <a:spAutoFit/>
          </a:bodyPr>
          <a:lstStyle/>
          <a:p>
            <a:pPr marL="360000" lvl="0" indent="-457200">
              <a:lnSpc>
                <a:spcPct val="150000"/>
              </a:lnSpc>
              <a:defRPr/>
            </a:pPr>
            <a:r>
              <a:rPr lang="pl-PL" sz="2800" b="1" kern="0" dirty="0">
                <a:solidFill>
                  <a:prstClr val="black"/>
                </a:solidFill>
              </a:rPr>
              <a:t>2.  OGÓLNA CHARAKERYSTYKA FORM DZIAŁALNOŚCI SZKOLENIOWO – METODYCZNEJ PROWADZONEJ NA SZCZEBLU PLUTONU.</a:t>
            </a:r>
          </a:p>
        </p:txBody>
      </p:sp>
      <p:sp>
        <p:nvSpPr>
          <p:cNvPr id="3" name="Podtytuł 2"/>
          <p:cNvSpPr txBox="1">
            <a:spLocks/>
          </p:cNvSpPr>
          <p:nvPr/>
        </p:nvSpPr>
        <p:spPr>
          <a:xfrm>
            <a:off x="238317" y="3812651"/>
            <a:ext cx="8762162" cy="2192338"/>
          </a:xfrm>
          <a:prstGeom prst="rect">
            <a:avLst/>
          </a:prstGeom>
          <a:noFill/>
          <a:ln w="25400" cap="flat" cmpd="sng" algn="ctr">
            <a:noFill/>
            <a:prstDash val="solid"/>
          </a:ln>
          <a:effectLst/>
        </p:spPr>
        <p:txBody>
          <a:bodyPr>
            <a:noAutofit/>
          </a:bodyPr>
          <a:lstStyle/>
          <a:p>
            <a:pPr algn="just"/>
            <a:r>
              <a:rPr lang="pl-PL" sz="1600" b="1" dirty="0">
                <a:latin typeface="Arial" panose="020B0604020202020204" pitchFamily="34" charset="0"/>
                <a:cs typeface="Arial" panose="020B0604020202020204" pitchFamily="34" charset="0"/>
              </a:rPr>
              <a:t>Forma działalności szkoleniowo-metodycznej</a:t>
            </a:r>
            <a:r>
              <a:rPr lang="pl-PL" sz="1600" dirty="0">
                <a:latin typeface="Arial" panose="020B0604020202020204" pitchFamily="34" charset="0"/>
                <a:cs typeface="Arial" panose="020B0604020202020204" pitchFamily="34" charset="0"/>
              </a:rPr>
              <a:t>, to zewnętrzna, organizacyjna strona przedsięwzięcia szkoleniowego realizowanego w ramach procesu szkolenia, określająca jego charakter i warunki przebiegu. </a:t>
            </a:r>
          </a:p>
          <a:p>
            <a:pPr algn="just"/>
            <a:endParaRPr lang="pl-PL" sz="1600" dirty="0">
              <a:latin typeface="Arial" panose="020B0604020202020204" pitchFamily="34" charset="0"/>
              <a:cs typeface="Arial" panose="020B0604020202020204" pitchFamily="34" charset="0"/>
            </a:endParaRPr>
          </a:p>
          <a:p>
            <a:pPr algn="just"/>
            <a:r>
              <a:rPr lang="pl-PL" sz="1600" b="1" dirty="0">
                <a:latin typeface="Arial" panose="020B0604020202020204" pitchFamily="34" charset="0"/>
                <a:cs typeface="Arial" panose="020B0604020202020204" pitchFamily="34" charset="0"/>
              </a:rPr>
              <a:t>Odpowiada ona na pytanie</a:t>
            </a:r>
            <a:r>
              <a:rPr lang="pl-PL" sz="1600" dirty="0">
                <a:latin typeface="Arial" panose="020B0604020202020204" pitchFamily="34" charset="0"/>
                <a:cs typeface="Arial" panose="020B0604020202020204" pitchFamily="34" charset="0"/>
              </a:rPr>
              <a:t>: kto, gdzie, kiedy, w jakim układzie ma szkolić, aby osiągnąć zakładany cel. </a:t>
            </a:r>
          </a:p>
          <a:p>
            <a:pPr algn="just"/>
            <a:endParaRPr lang="pl-PL" sz="1600" dirty="0">
              <a:latin typeface="Arial" panose="020B0604020202020204" pitchFamily="34" charset="0"/>
              <a:cs typeface="Arial" panose="020B0604020202020204" pitchFamily="34" charset="0"/>
            </a:endParaRPr>
          </a:p>
          <a:p>
            <a:pPr algn="just"/>
            <a:r>
              <a:rPr lang="pl-PL" sz="1600" b="1" dirty="0">
                <a:latin typeface="Arial" panose="020B0604020202020204" pitchFamily="34" charset="0"/>
                <a:cs typeface="Arial" panose="020B0604020202020204" pitchFamily="34" charset="0"/>
              </a:rPr>
              <a:t>Forma określa </a:t>
            </a:r>
            <a:r>
              <a:rPr lang="pl-PL" sz="1600" dirty="0">
                <a:latin typeface="Arial" panose="020B0604020202020204" pitchFamily="34" charset="0"/>
                <a:cs typeface="Arial" panose="020B0604020202020204" pitchFamily="34" charset="0"/>
              </a:rPr>
              <a:t>zewnętrzny model zajęcia, nie wyjaśniając jak szkolić.</a:t>
            </a:r>
            <a:endParaRPr lang="pl-PL"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2788060"/>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4016389829"/>
              </p:ext>
            </p:extLst>
          </p:nvPr>
        </p:nvGraphicFramePr>
        <p:xfrm>
          <a:off x="133165" y="1357403"/>
          <a:ext cx="8859915" cy="4410984"/>
        </p:xfrm>
        <a:graphic>
          <a:graphicData uri="http://schemas.openxmlformats.org/drawingml/2006/table">
            <a:tbl>
              <a:tblPr firstRow="1" firstCol="1" bandRow="1">
                <a:tableStyleId>{5940675A-B579-460E-94D1-54222C63F5DA}</a:tableStyleId>
              </a:tblPr>
              <a:tblGrid>
                <a:gridCol w="363986">
                  <a:extLst>
                    <a:ext uri="{9D8B030D-6E8A-4147-A177-3AD203B41FA5}">
                      <a16:colId xmlns:a16="http://schemas.microsoft.com/office/drawing/2014/main" val="35473402"/>
                    </a:ext>
                  </a:extLst>
                </a:gridCol>
                <a:gridCol w="1888400">
                  <a:extLst>
                    <a:ext uri="{9D8B030D-6E8A-4147-A177-3AD203B41FA5}">
                      <a16:colId xmlns:a16="http://schemas.microsoft.com/office/drawing/2014/main" val="2703863504"/>
                    </a:ext>
                  </a:extLst>
                </a:gridCol>
                <a:gridCol w="506756">
                  <a:extLst>
                    <a:ext uri="{9D8B030D-6E8A-4147-A177-3AD203B41FA5}">
                      <a16:colId xmlns:a16="http://schemas.microsoft.com/office/drawing/2014/main" val="2382253236"/>
                    </a:ext>
                  </a:extLst>
                </a:gridCol>
                <a:gridCol w="436561">
                  <a:extLst>
                    <a:ext uri="{9D8B030D-6E8A-4147-A177-3AD203B41FA5}">
                      <a16:colId xmlns:a16="http://schemas.microsoft.com/office/drawing/2014/main" val="1596749222"/>
                    </a:ext>
                  </a:extLst>
                </a:gridCol>
                <a:gridCol w="559551">
                  <a:extLst>
                    <a:ext uri="{9D8B030D-6E8A-4147-A177-3AD203B41FA5}">
                      <a16:colId xmlns:a16="http://schemas.microsoft.com/office/drawing/2014/main" val="3540626225"/>
                    </a:ext>
                  </a:extLst>
                </a:gridCol>
                <a:gridCol w="745725">
                  <a:extLst>
                    <a:ext uri="{9D8B030D-6E8A-4147-A177-3AD203B41FA5}">
                      <a16:colId xmlns:a16="http://schemas.microsoft.com/office/drawing/2014/main" val="3654695357"/>
                    </a:ext>
                  </a:extLst>
                </a:gridCol>
                <a:gridCol w="834501">
                  <a:extLst>
                    <a:ext uri="{9D8B030D-6E8A-4147-A177-3AD203B41FA5}">
                      <a16:colId xmlns:a16="http://schemas.microsoft.com/office/drawing/2014/main" val="3501033928"/>
                    </a:ext>
                  </a:extLst>
                </a:gridCol>
                <a:gridCol w="852256">
                  <a:extLst>
                    <a:ext uri="{9D8B030D-6E8A-4147-A177-3AD203B41FA5}">
                      <a16:colId xmlns:a16="http://schemas.microsoft.com/office/drawing/2014/main" val="1162763298"/>
                    </a:ext>
                  </a:extLst>
                </a:gridCol>
                <a:gridCol w="781235">
                  <a:extLst>
                    <a:ext uri="{9D8B030D-6E8A-4147-A177-3AD203B41FA5}">
                      <a16:colId xmlns:a16="http://schemas.microsoft.com/office/drawing/2014/main" val="828509190"/>
                    </a:ext>
                  </a:extLst>
                </a:gridCol>
                <a:gridCol w="790114">
                  <a:extLst>
                    <a:ext uri="{9D8B030D-6E8A-4147-A177-3AD203B41FA5}">
                      <a16:colId xmlns:a16="http://schemas.microsoft.com/office/drawing/2014/main" val="4154222703"/>
                    </a:ext>
                  </a:extLst>
                </a:gridCol>
                <a:gridCol w="1100830">
                  <a:extLst>
                    <a:ext uri="{9D8B030D-6E8A-4147-A177-3AD203B41FA5}">
                      <a16:colId xmlns:a16="http://schemas.microsoft.com/office/drawing/2014/main" val="229378716"/>
                    </a:ext>
                  </a:extLst>
                </a:gridCol>
              </a:tblGrid>
              <a:tr h="151277">
                <a:tc rowSpan="2">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LP.</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rowSpan="2">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FORMA</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gridSpan="8">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SZCZEBEL DOWODZENIA</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rowSpan="2">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SZKOLNICTWO</a:t>
                      </a:r>
                    </a:p>
                    <a:p>
                      <a:pPr algn="ctr">
                        <a:lnSpc>
                          <a:spcPct val="115000"/>
                        </a:lnSpc>
                        <a:spcAft>
                          <a:spcPts val="0"/>
                        </a:spcAft>
                      </a:pPr>
                      <a:r>
                        <a:rPr lang="pl-PL" sz="1000" b="1" dirty="0">
                          <a:effectLst/>
                          <a:latin typeface="Arial" panose="020B0604020202020204" pitchFamily="34" charset="0"/>
                          <a:cs typeface="Arial" panose="020B0604020202020204" pitchFamily="34" charset="0"/>
                        </a:rPr>
                        <a:t>WOJSKOWE</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1301869195"/>
                  </a:ext>
                </a:extLst>
              </a:tr>
              <a:tr h="302555">
                <a:tc vMerge="1">
                  <a:txBody>
                    <a:bodyPr/>
                    <a:lstStyle/>
                    <a:p>
                      <a:endParaRPr lang="pl-PL"/>
                    </a:p>
                  </a:txBody>
                  <a:tcPr/>
                </a:tc>
                <a:tc vMerge="1">
                  <a:txBody>
                    <a:bodyPr/>
                    <a:lstStyle/>
                    <a:p>
                      <a:endParaRPr lang="pl-PL"/>
                    </a:p>
                  </a:txBody>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SG WP</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RSZ</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ZT</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ODDZIAŁ</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BATALION</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KOMPANIA</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PLUTON</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DRUŻYNA</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vMerge="1">
                  <a:txBody>
                    <a:bodyPr/>
                    <a:lstStyle/>
                    <a:p>
                      <a:endParaRPr lang="pl-PL"/>
                    </a:p>
                  </a:txBody>
                  <a:tcPr/>
                </a:tc>
                <a:extLst>
                  <a:ext uri="{0D108BD9-81ED-4DB2-BD59-A6C34878D82A}">
                    <a16:rowId xmlns:a16="http://schemas.microsoft.com/office/drawing/2014/main" val="1077087422"/>
                  </a:ext>
                </a:extLst>
              </a:tr>
              <a:tr h="302555">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1.</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Konferencja</a:t>
                      </a:r>
                    </a:p>
                    <a:p>
                      <a:pPr algn="ctr">
                        <a:lnSpc>
                          <a:spcPct val="115000"/>
                        </a:lnSpc>
                        <a:spcAft>
                          <a:spcPts val="0"/>
                        </a:spcAft>
                      </a:pPr>
                      <a:r>
                        <a:rPr lang="pl-PL" sz="1000" b="1" dirty="0">
                          <a:effectLst/>
                          <a:latin typeface="Arial" panose="020B0604020202020204" pitchFamily="34" charset="0"/>
                          <a:cs typeface="Arial" panose="020B0604020202020204" pitchFamily="34" charset="0"/>
                        </a:rPr>
                        <a:t>szkoleniowo-metodyczna</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2761777528"/>
                  </a:ext>
                </a:extLst>
              </a:tr>
              <a:tr h="302555">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2.</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a:effectLst/>
                          <a:latin typeface="Arial" panose="020B0604020202020204" pitchFamily="34" charset="0"/>
                          <a:cs typeface="Arial" panose="020B0604020202020204" pitchFamily="34" charset="0"/>
                        </a:rPr>
                        <a:t>Narada</a:t>
                      </a:r>
                    </a:p>
                    <a:p>
                      <a:pPr algn="ctr">
                        <a:lnSpc>
                          <a:spcPct val="115000"/>
                        </a:lnSpc>
                        <a:spcAft>
                          <a:spcPts val="0"/>
                        </a:spcAft>
                      </a:pPr>
                      <a:r>
                        <a:rPr lang="pl-PL" sz="1000" b="1">
                          <a:effectLst/>
                          <a:latin typeface="Arial" panose="020B0604020202020204" pitchFamily="34" charset="0"/>
                          <a:cs typeface="Arial" panose="020B0604020202020204" pitchFamily="34" charset="0"/>
                        </a:rPr>
                        <a:t>szkoleniowo-metodyczna</a:t>
                      </a:r>
                      <a:endParaRPr lang="pl-PL" sz="1000" b="1">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3066252191"/>
                  </a:ext>
                </a:extLst>
              </a:tr>
              <a:tr h="302555">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3.</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Opracowanie materiałów</a:t>
                      </a:r>
                    </a:p>
                    <a:p>
                      <a:pPr algn="ctr">
                        <a:lnSpc>
                          <a:spcPct val="115000"/>
                        </a:lnSpc>
                        <a:spcAft>
                          <a:spcPts val="0"/>
                        </a:spcAft>
                      </a:pPr>
                      <a:r>
                        <a:rPr lang="pl-PL" sz="1000" b="1" dirty="0">
                          <a:effectLst/>
                          <a:latin typeface="Arial" panose="020B0604020202020204" pitchFamily="34" charset="0"/>
                          <a:cs typeface="Arial" panose="020B0604020202020204" pitchFamily="34" charset="0"/>
                        </a:rPr>
                        <a:t>szkoleniowo-metodycznych</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441648557"/>
                  </a:ext>
                </a:extLst>
              </a:tr>
              <a:tr h="302555">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4.</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Kurs</a:t>
                      </a:r>
                    </a:p>
                    <a:p>
                      <a:pPr algn="ctr">
                        <a:lnSpc>
                          <a:spcPct val="115000"/>
                        </a:lnSpc>
                        <a:spcAft>
                          <a:spcPts val="0"/>
                        </a:spcAft>
                      </a:pPr>
                      <a:r>
                        <a:rPr lang="pl-PL" sz="1000" b="1" dirty="0">
                          <a:effectLst/>
                          <a:latin typeface="Arial" panose="020B0604020202020204" pitchFamily="34" charset="0"/>
                          <a:cs typeface="Arial" panose="020B0604020202020204" pitchFamily="34" charset="0"/>
                        </a:rPr>
                        <a:t>szkoleniowo-metodyczny</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109594787"/>
                  </a:ext>
                </a:extLst>
              </a:tr>
              <a:tr h="302555">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5.</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Kurs</a:t>
                      </a:r>
                    </a:p>
                    <a:p>
                      <a:pPr algn="ctr">
                        <a:lnSpc>
                          <a:spcPct val="115000"/>
                        </a:lnSpc>
                        <a:spcAft>
                          <a:spcPts val="0"/>
                        </a:spcAft>
                      </a:pPr>
                      <a:r>
                        <a:rPr lang="pl-PL" sz="1000" b="1" dirty="0">
                          <a:effectLst/>
                          <a:latin typeface="Arial" panose="020B0604020202020204" pitchFamily="34" charset="0"/>
                          <a:cs typeface="Arial" panose="020B0604020202020204" pitchFamily="34" charset="0"/>
                        </a:rPr>
                        <a:t>instruktorsko-metodyczny</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3973172979"/>
                  </a:ext>
                </a:extLst>
              </a:tr>
              <a:tr h="302555">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6.</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Ćwiczenie</a:t>
                      </a:r>
                    </a:p>
                    <a:p>
                      <a:pPr algn="ctr">
                        <a:lnSpc>
                          <a:spcPct val="115000"/>
                        </a:lnSpc>
                        <a:spcAft>
                          <a:spcPts val="0"/>
                        </a:spcAft>
                      </a:pPr>
                      <a:r>
                        <a:rPr lang="pl-PL" sz="1000" b="1" dirty="0">
                          <a:effectLst/>
                          <a:latin typeface="Arial" panose="020B0604020202020204" pitchFamily="34" charset="0"/>
                          <a:cs typeface="Arial" panose="020B0604020202020204" pitchFamily="34" charset="0"/>
                        </a:rPr>
                        <a:t>instruktażowo-metodyczne</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953496962"/>
                  </a:ext>
                </a:extLst>
              </a:tr>
              <a:tr h="302555">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7.</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Zajęcia</a:t>
                      </a:r>
                    </a:p>
                    <a:p>
                      <a:pPr algn="ctr">
                        <a:lnSpc>
                          <a:spcPct val="115000"/>
                        </a:lnSpc>
                        <a:spcAft>
                          <a:spcPts val="0"/>
                        </a:spcAft>
                      </a:pPr>
                      <a:r>
                        <a:rPr lang="pl-PL" sz="1000" b="1" dirty="0">
                          <a:effectLst/>
                          <a:latin typeface="Arial" panose="020B0604020202020204" pitchFamily="34" charset="0"/>
                          <a:cs typeface="Arial" panose="020B0604020202020204" pitchFamily="34" charset="0"/>
                        </a:rPr>
                        <a:t>instruktażowo-metodyczne</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874284586"/>
                  </a:ext>
                </a:extLst>
              </a:tr>
              <a:tr h="302555">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8.</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Zajęcia</a:t>
                      </a:r>
                    </a:p>
                    <a:p>
                      <a:pPr algn="ctr">
                        <a:lnSpc>
                          <a:spcPct val="115000"/>
                        </a:lnSpc>
                        <a:spcAft>
                          <a:spcPts val="0"/>
                        </a:spcAft>
                      </a:pPr>
                      <a:r>
                        <a:rPr lang="pl-PL" sz="1000" b="1" dirty="0">
                          <a:effectLst/>
                          <a:latin typeface="Arial" panose="020B0604020202020204" pitchFamily="34" charset="0"/>
                          <a:cs typeface="Arial" panose="020B0604020202020204" pitchFamily="34" charset="0"/>
                        </a:rPr>
                        <a:t>instruktorsko-metodyczne</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 </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1120468752"/>
                  </a:ext>
                </a:extLst>
              </a:tr>
              <a:tr h="302555">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9.</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Metodyczne</a:t>
                      </a:r>
                    </a:p>
                    <a:p>
                      <a:pPr algn="ctr">
                        <a:lnSpc>
                          <a:spcPct val="115000"/>
                        </a:lnSpc>
                        <a:spcAft>
                          <a:spcPts val="0"/>
                        </a:spcAft>
                      </a:pPr>
                      <a:r>
                        <a:rPr lang="pl-PL" sz="1000" b="1" dirty="0">
                          <a:effectLst/>
                          <a:latin typeface="Arial" panose="020B0604020202020204" pitchFamily="34" charset="0"/>
                          <a:cs typeface="Arial" panose="020B0604020202020204" pitchFamily="34" charset="0"/>
                        </a:rPr>
                        <a:t>zajęcia grupowe</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3671480946"/>
                  </a:ext>
                </a:extLst>
              </a:tr>
              <a:tr h="302555">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10.</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Metodyczne</a:t>
                      </a:r>
                    </a:p>
                    <a:p>
                      <a:pPr algn="ctr">
                        <a:lnSpc>
                          <a:spcPct val="115000"/>
                        </a:lnSpc>
                        <a:spcAft>
                          <a:spcPts val="0"/>
                        </a:spcAft>
                      </a:pPr>
                      <a:r>
                        <a:rPr lang="pl-PL" sz="1000" b="1" dirty="0">
                          <a:effectLst/>
                          <a:latin typeface="Arial" panose="020B0604020202020204" pitchFamily="34" charset="0"/>
                          <a:cs typeface="Arial" panose="020B0604020202020204" pitchFamily="34" charset="0"/>
                        </a:rPr>
                        <a:t>zajęcia pokazowe</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 </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 </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365344853"/>
                  </a:ext>
                </a:extLst>
              </a:tr>
              <a:tr h="258158">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11.</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Instruktaż</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3824056762"/>
                  </a:ext>
                </a:extLst>
              </a:tr>
              <a:tr h="300910">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12.</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Samokształcenie</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a:effectLst/>
                          <a:latin typeface="Arial" panose="020B0604020202020204" pitchFamily="34" charset="0"/>
                          <a:cs typeface="Arial" panose="020B0604020202020204" pitchFamily="34" charset="0"/>
                        </a:rPr>
                        <a:t>X</a:t>
                      </a:r>
                      <a:endParaRPr lang="pl-PL" sz="100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b="1" dirty="0">
                          <a:effectLst/>
                          <a:latin typeface="Arial" panose="020B0604020202020204" pitchFamily="34" charset="0"/>
                          <a:cs typeface="Arial" panose="020B0604020202020204" pitchFamily="34" charset="0"/>
                        </a:rPr>
                        <a:t>X</a:t>
                      </a:r>
                      <a:endParaRPr lang="pl-PL" sz="1000" b="1"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solidFill>
                      <a:srgbClr val="FFFF00"/>
                    </a:solidFill>
                  </a:tcPr>
                </a:tc>
                <a:tc>
                  <a:txBody>
                    <a:bodyPr/>
                    <a:lstStyle/>
                    <a:p>
                      <a:pPr algn="ctr">
                        <a:lnSpc>
                          <a:spcPct val="115000"/>
                        </a:lnSpc>
                        <a:spcAft>
                          <a:spcPts val="0"/>
                        </a:spcAft>
                      </a:pPr>
                      <a:r>
                        <a:rPr lang="pl-PL" sz="1000" dirty="0">
                          <a:effectLst/>
                          <a:latin typeface="Arial" panose="020B0604020202020204" pitchFamily="34" charset="0"/>
                          <a:cs typeface="Arial" panose="020B0604020202020204" pitchFamily="34" charset="0"/>
                        </a:rPr>
                        <a:t>X</a:t>
                      </a:r>
                      <a:endParaRPr lang="pl-PL" sz="1000" dirty="0">
                        <a:effectLst/>
                        <a:latin typeface="Arial" panose="020B0604020202020204" pitchFamily="34" charset="0"/>
                        <a:ea typeface="Calibri" panose="020F0502020204030204" pitchFamily="34" charset="0"/>
                        <a:cs typeface="Arial" panose="020B0604020202020204" pitchFamily="34" charset="0"/>
                      </a:endParaRPr>
                    </a:p>
                  </a:txBody>
                  <a:tcPr marL="59195" marR="59195" marT="0" marB="0" anchor="ctr"/>
                </a:tc>
                <a:extLst>
                  <a:ext uri="{0D108BD9-81ED-4DB2-BD59-A6C34878D82A}">
                    <a16:rowId xmlns:a16="http://schemas.microsoft.com/office/drawing/2014/main" val="1343658090"/>
                  </a:ext>
                </a:extLst>
              </a:tr>
            </a:tbl>
          </a:graphicData>
        </a:graphic>
      </p:graphicFrame>
      <p:sp>
        <p:nvSpPr>
          <p:cNvPr id="4" name="Rectangle 1"/>
          <p:cNvSpPr>
            <a:spLocks noChangeArrowheads="1"/>
          </p:cNvSpPr>
          <p:nvPr/>
        </p:nvSpPr>
        <p:spPr bwMode="auto">
          <a:xfrm>
            <a:off x="628650" y="1908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a:ln>
                  <a:noFill/>
                </a:ln>
                <a:solidFill>
                  <a:schemeClr val="tx1"/>
                </a:solidFill>
                <a:effectLst/>
                <a:latin typeface="Arial" panose="020B0604020202020204" pitchFamily="34" charset="0"/>
              </a:rPr>
              <a:t/>
            </a:r>
            <a:br>
              <a:rPr kumimoji="0" lang="pl-PL" altLang="pl-PL" sz="1800" b="0" i="0" u="none" strike="noStrike" cap="none" normalizeH="0" baseline="0">
                <a:ln>
                  <a:noFill/>
                </a:ln>
                <a:solidFill>
                  <a:schemeClr val="tx1"/>
                </a:solidFill>
                <a:effectLst/>
                <a:latin typeface="Arial" panose="020B0604020202020204" pitchFamily="34" charset="0"/>
              </a:rPr>
            </a:br>
            <a:endParaRPr kumimoji="0" lang="pl-PL" altLang="pl-P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35605993"/>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odtytuł 2"/>
          <p:cNvSpPr txBox="1">
            <a:spLocks/>
          </p:cNvSpPr>
          <p:nvPr/>
        </p:nvSpPr>
        <p:spPr>
          <a:xfrm>
            <a:off x="194431" y="1411996"/>
            <a:ext cx="8762162" cy="1899375"/>
          </a:xfrm>
          <a:prstGeom prst="rect">
            <a:avLst/>
          </a:prstGeom>
          <a:blipFill dpi="0" rotWithShape="1">
            <a:blip r:embed="rId2">
              <a:alphaModFix amt="70000"/>
            </a:blip>
            <a:srcRect/>
            <a:tile tx="0" ty="0" sx="100000" sy="100000" flip="none" algn="tl"/>
          </a:blipFill>
          <a:ln w="25400" cap="flat" cmpd="sng" algn="ctr">
            <a:solidFill>
              <a:srgbClr val="4F81BD"/>
            </a:solidFill>
            <a:prstDash val="solid"/>
          </a:ln>
          <a:effectLst/>
        </p:spPr>
        <p:txBody>
          <a:bodyPr>
            <a:noAutofit/>
          </a:bodyPr>
          <a:lstStyle/>
          <a:p>
            <a:pPr algn="just"/>
            <a:r>
              <a:rPr lang="pl-PL" sz="1600" b="1" dirty="0">
                <a:latin typeface="Arial" panose="020B0604020202020204" pitchFamily="34" charset="0"/>
                <a:cs typeface="Arial" panose="020B0604020202020204" pitchFamily="34" charset="0"/>
              </a:rPr>
              <a:t>Kurs instruktorsko-metodyczny </a:t>
            </a:r>
            <a:r>
              <a:rPr lang="pl-PL" sz="1600" dirty="0">
                <a:latin typeface="Arial" panose="020B0604020202020204" pitchFamily="34" charset="0"/>
                <a:cs typeface="Arial" panose="020B0604020202020204" pitchFamily="34" charset="0"/>
              </a:rPr>
              <a:t>jest formą grupowego szkolenia (doskonalenia) dowódców plutonów i drużyn (równorzędnych) oraz formą stosowaną w szkolnictwie wojskowym. Organizowany jest w batalionie (równorzędnym). Jeżeli warunki na to pozwalają organizowany jest jako oddzielne przedsięwzięcie dla każdego szczebla dowodzenia/korpusów osobowych </a:t>
            </a:r>
            <a:br>
              <a:rPr lang="pl-PL" sz="1600" dirty="0">
                <a:latin typeface="Arial" panose="020B0604020202020204" pitchFamily="34" charset="0"/>
                <a:cs typeface="Arial" panose="020B0604020202020204" pitchFamily="34" charset="0"/>
              </a:rPr>
            </a:br>
            <a:r>
              <a:rPr lang="pl-PL" sz="1600" dirty="0">
                <a:latin typeface="Arial" panose="020B0604020202020204" pitchFamily="34" charset="0"/>
                <a:cs typeface="Arial" panose="020B0604020202020204" pitchFamily="34" charset="0"/>
              </a:rPr>
              <a:t>(w innym wypadku należy prowadzić zajęcia w ramach kursu w kilku jednolitych grupach szkoleniowych, oddzielnie dla poszczególnych szczebli dowodzenia tj. dowódców plutonów, dowódców drużyn). </a:t>
            </a:r>
          </a:p>
        </p:txBody>
      </p:sp>
      <p:sp>
        <p:nvSpPr>
          <p:cNvPr id="3" name="Podtytuł 2"/>
          <p:cNvSpPr txBox="1">
            <a:spLocks/>
          </p:cNvSpPr>
          <p:nvPr/>
        </p:nvSpPr>
        <p:spPr>
          <a:xfrm>
            <a:off x="194431" y="3462738"/>
            <a:ext cx="2300194" cy="1988151"/>
          </a:xfrm>
          <a:prstGeom prst="rect">
            <a:avLst/>
          </a:prstGeom>
          <a:blipFill dpi="0" rotWithShape="1">
            <a:blip r:embed="rId2">
              <a:alphaModFix amt="48000"/>
            </a:blip>
            <a:srcRect/>
            <a:tile tx="0" ty="0" sx="100000" sy="100000" flip="none" algn="tl"/>
          </a:blipFill>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Istotą </a:t>
            </a:r>
            <a:r>
              <a:rPr lang="pl-PL" sz="1200" dirty="0">
                <a:latin typeface="Arial" panose="020B0604020202020204" pitchFamily="34" charset="0"/>
                <a:cs typeface="Arial" panose="020B0604020202020204" pitchFamily="34" charset="0"/>
              </a:rPr>
              <a:t>jest realizacja w czasie jego trwania kilku zajęć w różnych formach, np. instruktorsko-metodycznych, metodycznych zajęć pokazowych, metodycznych zajęć grupowych, instruktażu, itp.</a:t>
            </a:r>
          </a:p>
        </p:txBody>
      </p:sp>
      <p:sp>
        <p:nvSpPr>
          <p:cNvPr id="4" name="Podtytuł 2"/>
          <p:cNvSpPr txBox="1">
            <a:spLocks/>
          </p:cNvSpPr>
          <p:nvPr/>
        </p:nvSpPr>
        <p:spPr>
          <a:xfrm>
            <a:off x="2573646" y="3462738"/>
            <a:ext cx="3054797" cy="1988151"/>
          </a:xfrm>
          <a:prstGeom prst="rect">
            <a:avLst/>
          </a:prstGeom>
          <a:blipFill dpi="0" rotWithShape="1">
            <a:blip r:embed="rId2">
              <a:alphaModFix amt="43000"/>
            </a:blip>
            <a:srcRect/>
            <a:tile tx="0" ty="0" sx="100000" sy="100000" flip="none" algn="tl"/>
          </a:blipFill>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Celem </a:t>
            </a:r>
            <a:r>
              <a:rPr lang="pl-PL" sz="1200" dirty="0">
                <a:latin typeface="Arial" panose="020B0604020202020204" pitchFamily="34" charset="0"/>
                <a:cs typeface="Arial" panose="020B0604020202020204" pitchFamily="34" charset="0"/>
              </a:rPr>
              <a:t>jest:</a:t>
            </a:r>
          </a:p>
          <a:p>
            <a:r>
              <a:rPr lang="pl-PL" sz="1200" dirty="0">
                <a:latin typeface="Arial" panose="020B0604020202020204" pitchFamily="34" charset="0"/>
                <a:cs typeface="Arial" panose="020B0604020202020204" pitchFamily="34" charset="0"/>
              </a:rPr>
              <a:t>- przygotowanie instruktorów do organizowania i prowadzenia zajęć programowych, instruowania na punkcie nauczania podczas zajęć;</a:t>
            </a:r>
          </a:p>
          <a:p>
            <a:r>
              <a:rPr lang="pl-PL" sz="1200" dirty="0">
                <a:latin typeface="Arial" panose="020B0604020202020204" pitchFamily="34" charset="0"/>
                <a:cs typeface="Arial" panose="020B0604020202020204" pitchFamily="34" charset="0"/>
              </a:rPr>
              <a:t>- podniesienie poziomu wiedzy instruktorów, utrwalenie umiejętności instruktorskich, zapoznanie z właściwą organizacją i metodyką szkolenia.</a:t>
            </a:r>
          </a:p>
        </p:txBody>
      </p:sp>
      <p:sp>
        <p:nvSpPr>
          <p:cNvPr id="5" name="Podtytuł 2"/>
          <p:cNvSpPr txBox="1">
            <a:spLocks/>
          </p:cNvSpPr>
          <p:nvPr/>
        </p:nvSpPr>
        <p:spPr>
          <a:xfrm>
            <a:off x="5796239" y="3462738"/>
            <a:ext cx="3160353" cy="1988151"/>
          </a:xfrm>
          <a:prstGeom prst="rect">
            <a:avLst/>
          </a:prstGeom>
          <a:blipFill dpi="0" rotWithShape="1">
            <a:blip r:embed="rId2">
              <a:alphaModFix amt="47000"/>
            </a:blip>
            <a:srcRect/>
            <a:tile tx="0" ty="0" sx="100000" sy="100000" flip="none" algn="tl"/>
          </a:blipFill>
          <a:ln w="25400" cap="flat" cmpd="sng" algn="ctr">
            <a:solidFill>
              <a:srgbClr val="4F81BD"/>
            </a:solidFill>
            <a:prstDash val="solid"/>
          </a:ln>
          <a:effectLst/>
        </p:spPr>
        <p:txBody>
          <a:bodyPr>
            <a:noAutofit/>
          </a:bodyPr>
          <a:lstStyle/>
          <a:p>
            <a:r>
              <a:rPr lang="pl-PL" sz="1200" b="1" dirty="0">
                <a:latin typeface="Arial" panose="020B0604020202020204" pitchFamily="34" charset="0"/>
                <a:cs typeface="Arial" panose="020B0604020202020204" pitchFamily="34" charset="0"/>
              </a:rPr>
              <a:t>Treścią </a:t>
            </a:r>
            <a:r>
              <a:rPr lang="pl-PL" sz="1200" dirty="0">
                <a:latin typeface="Arial" panose="020B0604020202020204" pitchFamily="34" charset="0"/>
                <a:cs typeface="Arial" panose="020B0604020202020204" pitchFamily="34" charset="0"/>
              </a:rPr>
              <a:t>jest:</a:t>
            </a:r>
          </a:p>
          <a:p>
            <a:r>
              <a:rPr lang="pl-PL" sz="1200" dirty="0">
                <a:latin typeface="Arial" panose="020B0604020202020204" pitchFamily="34" charset="0"/>
                <a:cs typeface="Arial" panose="020B0604020202020204" pitchFamily="34" charset="0"/>
              </a:rPr>
              <a:t>- udzielenie praktycznych wskazówek metodycznych co do sposobów planowania, organizacji i przygotowania zajęć;</a:t>
            </a:r>
          </a:p>
          <a:p>
            <a:r>
              <a:rPr lang="pl-PL" sz="1200" dirty="0">
                <a:latin typeface="Arial" panose="020B0604020202020204" pitchFamily="34" charset="0"/>
                <a:cs typeface="Arial" panose="020B0604020202020204" pitchFamily="34" charset="0"/>
              </a:rPr>
              <a:t>- uczenie określonych czynności oraz postępowania dowódców w czasie realizacji zajęć;</a:t>
            </a:r>
          </a:p>
          <a:p>
            <a:r>
              <a:rPr lang="pl-PL" sz="1200" dirty="0">
                <a:latin typeface="Arial" panose="020B0604020202020204" pitchFamily="34" charset="0"/>
                <a:cs typeface="Arial" panose="020B0604020202020204" pitchFamily="34" charset="0"/>
              </a:rPr>
              <a:t>- pokazanie najlepszych form organizacyjnych i metod szkolenia.</a:t>
            </a:r>
          </a:p>
        </p:txBody>
      </p:sp>
    </p:spTree>
    <p:extLst>
      <p:ext uri="{BB962C8B-B14F-4D97-AF65-F5344CB8AC3E}">
        <p14:creationId xmlns:p14="http://schemas.microsoft.com/office/powerpoint/2010/main" val="864464725"/>
      </p:ext>
    </p:extLst>
  </p:cSld>
  <p:clrMapOvr>
    <a:masterClrMapping/>
  </p:clrMapOvr>
  <p:transition spd="med">
    <p:fade/>
  </p:transition>
</p:sld>
</file>

<file path=ppt/theme/theme1.xml><?xml version="1.0" encoding="utf-8"?>
<a:theme xmlns:a="http://schemas.openxmlformats.org/drawingml/2006/main" name="Galeria">
  <a:themeElements>
    <a:clrScheme name="Gale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43</TotalTime>
  <Words>2110</Words>
  <Application>Microsoft Office PowerPoint</Application>
  <PresentationFormat>Pokaz na ekranie (4:3)</PresentationFormat>
  <Paragraphs>286</Paragraphs>
  <Slides>24</Slides>
  <Notes>3</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24</vt:i4>
      </vt:variant>
    </vt:vector>
  </HeadingPairs>
  <TitlesOfParts>
    <vt:vector size="29" baseType="lpstr">
      <vt:lpstr>Arial</vt:lpstr>
      <vt:lpstr>Calibri</vt:lpstr>
      <vt:lpstr>Gill Sans MT</vt:lpstr>
      <vt:lpstr>Times New Roman</vt:lpstr>
      <vt:lpstr>Galeria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S2</dc:creator>
  <cp:lastModifiedBy>Admin</cp:lastModifiedBy>
  <cp:revision>9</cp:revision>
  <dcterms:created xsi:type="dcterms:W3CDTF">2020-03-17T20:29:43Z</dcterms:created>
  <dcterms:modified xsi:type="dcterms:W3CDTF">2020-03-20T17:41:30Z</dcterms:modified>
</cp:coreProperties>
</file>