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3" r:id="rId7"/>
    <p:sldId id="261" r:id="rId8"/>
    <p:sldId id="279" r:id="rId9"/>
    <p:sldId id="262" r:id="rId10"/>
    <p:sldId id="284" r:id="rId11"/>
    <p:sldId id="263" r:id="rId12"/>
    <p:sldId id="281" r:id="rId13"/>
    <p:sldId id="264" r:id="rId14"/>
    <p:sldId id="282"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E2118029-E15E-4201-8D7B-D291DCB9E155}" type="datetimeFigureOut">
              <a:rPr lang="pl-PL" smtClean="0"/>
              <a:pPr/>
              <a:t>20.05.2021</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E922BACC-5572-44CA-931B-49EE2DA69C0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922BACC-5572-44CA-931B-49EE2DA69C0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922BACC-5572-44CA-931B-49EE2DA69C0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922BACC-5572-44CA-931B-49EE2DA69C05}" type="slidenum">
              <a:rPr lang="pl-PL" smtClean="0"/>
              <a:pPr/>
              <a:t>‹#›</a:t>
            </a:fld>
            <a:endParaRPr lang="pl-PL"/>
          </a:p>
        </p:txBody>
      </p:sp>
      <p:sp>
        <p:nvSpPr>
          <p:cNvPr id="7" name="Tytuł 6"/>
          <p:cNvSpPr>
            <a:spLocks noGrp="1"/>
          </p:cNvSpPr>
          <p:nvPr>
            <p:ph type="title"/>
          </p:nvPr>
        </p:nvSpPr>
        <p:spPr/>
        <p:txBody>
          <a:bodyPr rtlCol="0"/>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922BACC-5572-44CA-931B-49EE2DA69C05}" type="slidenum">
              <a:rPr lang="pl-PL" smtClean="0"/>
              <a:pPr/>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922BACC-5572-44CA-931B-49EE2DA69C05}" type="slidenum">
              <a:rPr lang="pl-PL" smtClean="0"/>
              <a:pPr/>
              <a:t>‹#›</a:t>
            </a:fld>
            <a:endParaRPr lang="pl-PL"/>
          </a:p>
        </p:txBody>
      </p:sp>
      <p:sp>
        <p:nvSpPr>
          <p:cNvPr id="8" name="Tytuł 7"/>
          <p:cNvSpPr>
            <a:spLocks noGrp="1"/>
          </p:cNvSpPr>
          <p:nvPr>
            <p:ph type="title"/>
          </p:nvPr>
        </p:nvSpPr>
        <p:spPr/>
        <p:txBody>
          <a:bodyPr rtlCol="0"/>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922BACC-5572-44CA-931B-49EE2DA69C05}"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922BACC-5572-44CA-931B-49EE2DA69C05}" type="slidenum">
              <a:rPr lang="pl-PL" smtClean="0"/>
              <a:pPr/>
              <a:t>‹#›</a:t>
            </a:fld>
            <a:endParaRPr lang="pl-PL"/>
          </a:p>
        </p:txBody>
      </p:sp>
      <p:sp>
        <p:nvSpPr>
          <p:cNvPr id="6" name="Tytuł 5"/>
          <p:cNvSpPr>
            <a:spLocks noGrp="1"/>
          </p:cNvSpPr>
          <p:nvPr>
            <p:ph type="title"/>
          </p:nvPr>
        </p:nvSpPr>
        <p:spPr/>
        <p:txBody>
          <a:bodyPr rtlCol="0"/>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2118029-E15E-4201-8D7B-D291DCB9E155}" type="datetimeFigureOut">
              <a:rPr lang="pl-PL" smtClean="0"/>
              <a:pPr/>
              <a:t>20.05.2021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922BACC-5572-44CA-931B-49EE2DA69C0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p>
            <a:fld id="{E2118029-E15E-4201-8D7B-D291DCB9E155}" type="datetimeFigureOut">
              <a:rPr lang="pl-PL" smtClean="0"/>
              <a:pPr/>
              <a:t>20.05.2021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922BACC-5572-44CA-931B-49EE2DA69C05}"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E2118029-E15E-4201-8D7B-D291DCB9E155}" type="datetimeFigureOut">
              <a:rPr lang="pl-PL" smtClean="0"/>
              <a:pPr/>
              <a:t>20.05.2021</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E922BACC-5572-44CA-931B-49EE2DA69C05}" type="slidenum">
              <a:rPr lang="pl-PL" smtClean="0"/>
              <a:pPr/>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owolny kształt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2118029-E15E-4201-8D7B-D291DCB9E155}" type="datetimeFigureOut">
              <a:rPr lang="pl-PL" smtClean="0"/>
              <a:pPr/>
              <a:t>20.05.2021</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22BACC-5572-44CA-931B-49EE2DA69C05}"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ORIENTOWANIE SIĘ W TERENIE BEZ MAPY </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gwiazda.jpg"/>
          <p:cNvPicPr>
            <a:picLocks noGrp="1" noChangeAspect="1"/>
          </p:cNvPicPr>
          <p:nvPr>
            <p:ph idx="1"/>
          </p:nvPr>
        </p:nvPicPr>
        <p:blipFill>
          <a:blip r:embed="rId2"/>
          <a:stretch>
            <a:fillRect/>
          </a:stretch>
        </p:blipFill>
        <p:spPr>
          <a:xfrm>
            <a:off x="428596" y="1571612"/>
            <a:ext cx="3500462" cy="2853543"/>
          </a:xfrm>
        </p:spPr>
      </p:pic>
      <p:pic>
        <p:nvPicPr>
          <p:cNvPr id="2050" name="Picture 2" descr="C:\Users\user\Desktop\gwi.jpg"/>
          <p:cNvPicPr>
            <a:picLocks noChangeAspect="1" noChangeArrowheads="1"/>
          </p:cNvPicPr>
          <p:nvPr/>
        </p:nvPicPr>
        <p:blipFill>
          <a:blip r:embed="rId3"/>
          <a:srcRect/>
          <a:stretch>
            <a:fillRect/>
          </a:stretch>
        </p:blipFill>
        <p:spPr bwMode="auto">
          <a:xfrm>
            <a:off x="4000496" y="3571876"/>
            <a:ext cx="4286280" cy="257176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dirty="0"/>
              <a:t>Określając własne położenie w terenie, należy podać rejon, w którym się znajdujemy, a następnie odległości i kierunki od charakterystycznych przedmiotów terenowych do miejsca naszego znajdowania </a:t>
            </a:r>
            <a:r>
              <a:rPr lang="pl-PL" dirty="0" smtClean="0"/>
              <a:t>się. </a:t>
            </a:r>
            <a:r>
              <a:rPr lang="pl-PL" dirty="0"/>
              <a:t>Aby zachować ciągłość w orientacji, należy systematycznie w miarę przemieszczania się rozpoznawać otaczające przedmioty terenowe i w stosunku do nich określać swoje położenie. </a:t>
            </a:r>
          </a:p>
          <a:p>
            <a:pPr>
              <a:buNone/>
            </a:pPr>
            <a:endParaRPr lang="pl-PL" dirty="0"/>
          </a:p>
        </p:txBody>
      </p:sp>
      <p:sp>
        <p:nvSpPr>
          <p:cNvPr id="2" name="Tytuł 1"/>
          <p:cNvSpPr>
            <a:spLocks noGrp="1"/>
          </p:cNvSpPr>
          <p:nvPr>
            <p:ph type="title"/>
          </p:nvPr>
        </p:nvSpPr>
        <p:spPr/>
        <p:txBody>
          <a:bodyPr>
            <a:normAutofit fontScale="90000"/>
          </a:bodyPr>
          <a:lstStyle/>
          <a:p>
            <a:r>
              <a:rPr lang="pl-PL" b="1" dirty="0"/>
              <a:t>OKREŚLANIE SWOJEGO POŁOŻENIA W TERENIE</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5" descr="pobrane.jpg"/>
          <p:cNvPicPr>
            <a:picLocks noGrp="1" noChangeAspect="1"/>
          </p:cNvPicPr>
          <p:nvPr>
            <p:ph idx="1"/>
          </p:nvPr>
        </p:nvPicPr>
        <p:blipFill>
          <a:blip r:embed="rId2"/>
          <a:stretch>
            <a:fillRect/>
          </a:stretch>
        </p:blipFill>
        <p:spPr>
          <a:xfrm>
            <a:off x="1928794" y="1571612"/>
            <a:ext cx="4143404" cy="392909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pPr>
              <a:buNone/>
            </a:pPr>
            <a:r>
              <a:rPr lang="pl-PL" dirty="0"/>
              <a:t>W busoli </a:t>
            </a:r>
            <a:r>
              <a:rPr lang="pl-PL" dirty="0" err="1"/>
              <a:t>Ak</a:t>
            </a:r>
            <a:r>
              <a:rPr lang="pl-PL" dirty="0"/>
              <a:t> podziałka na limbusie podana jest w tysięcznych. Wartość każdej działki wynosi 100 tysięcznych, co w mierze stopniowej odpowiada 6 stopniom . Działki opisane są co 500 tysięcznych, zgodnie z ruchem wskazówek zegara. W busoli AK </a:t>
            </a:r>
            <a:r>
              <a:rPr lang="pl-PL" dirty="0" err="1"/>
              <a:t>obravca</a:t>
            </a:r>
            <a:r>
              <a:rPr lang="pl-PL" dirty="0"/>
              <a:t> się limbus, co umożliwia nie zmieniając położenia busoli zgrywania nastawy zerowej podziałki z północnym końcem strzałki magnetycznej. Ta właściwość busoli </a:t>
            </a:r>
            <a:r>
              <a:rPr lang="pl-PL" dirty="0" err="1"/>
              <a:t>ulatwia</a:t>
            </a:r>
            <a:r>
              <a:rPr lang="pl-PL" dirty="0"/>
              <a:t> pomiar azymutu magnetycznego i wyznaczenie </a:t>
            </a:r>
            <a:r>
              <a:rPr lang="pl-PL" dirty="0" err="1"/>
              <a:t>kierunkow</a:t>
            </a:r>
            <a:r>
              <a:rPr lang="pl-PL" dirty="0"/>
              <a:t> w terenie. Ustawienie busoli w takim położeniu przy zwolnionej igle magnetycznej nazywa się orientowanie się wg busoli. Busola AK posiada pokrywkę ochronną, wewnątrz której znajduje się lustro. Podczas celowania pod takim kątem ustawia się lustro, by móc w nim widzieć igłę magnetyczną oraz pierścień z podziałką w tysięcznych. </a:t>
            </a:r>
          </a:p>
        </p:txBody>
      </p:sp>
      <p:sp>
        <p:nvSpPr>
          <p:cNvPr id="2" name="Tytuł 1"/>
          <p:cNvSpPr>
            <a:spLocks noGrp="1"/>
          </p:cNvSpPr>
          <p:nvPr>
            <p:ph type="title"/>
          </p:nvPr>
        </p:nvSpPr>
        <p:spPr/>
        <p:txBody>
          <a:bodyPr>
            <a:normAutofit fontScale="90000"/>
          </a:bodyPr>
          <a:lstStyle/>
          <a:p>
            <a:r>
              <a:rPr lang="pl-PL" b="1" dirty="0"/>
              <a:t>BUSOLA AK </a:t>
            </a:r>
            <a:r>
              <a:rPr lang="pl-PL" dirty="0"/>
              <a:t/>
            </a:r>
            <a:br>
              <a:rPr lang="pl-PL" dirty="0"/>
            </a:b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brane.jpg"/>
          <p:cNvPicPr>
            <a:picLocks noGrp="1" noChangeAspect="1" noChangeArrowheads="1"/>
          </p:cNvPicPr>
          <p:nvPr>
            <p:ph idx="1"/>
          </p:nvPr>
        </p:nvPicPr>
        <p:blipFill>
          <a:blip r:embed="rId2"/>
          <a:srcRect/>
          <a:stretch>
            <a:fillRect/>
          </a:stretch>
        </p:blipFill>
        <p:spPr bwMode="auto">
          <a:xfrm>
            <a:off x="571472" y="2643182"/>
            <a:ext cx="4357718" cy="3643338"/>
          </a:xfrm>
          <a:prstGeom prst="rect">
            <a:avLst/>
          </a:prstGeom>
          <a:noFill/>
        </p:spPr>
      </p:pic>
      <p:pic>
        <p:nvPicPr>
          <p:cNvPr id="1028" name="Picture 4" descr="C:\Users\user\Desktop\pobrane 3.jpg"/>
          <p:cNvPicPr>
            <a:picLocks noChangeAspect="1" noChangeArrowheads="1"/>
          </p:cNvPicPr>
          <p:nvPr/>
        </p:nvPicPr>
        <p:blipFill>
          <a:blip r:embed="rId3"/>
          <a:srcRect/>
          <a:stretch>
            <a:fillRect/>
          </a:stretch>
        </p:blipFill>
        <p:spPr bwMode="auto">
          <a:xfrm>
            <a:off x="4643438" y="1571612"/>
            <a:ext cx="4000528" cy="250033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28604"/>
            <a:ext cx="8229600" cy="5697559"/>
          </a:xfrm>
        </p:spPr>
        <p:txBody>
          <a:bodyPr>
            <a:normAutofit fontScale="85000" lnSpcReduction="20000"/>
          </a:bodyPr>
          <a:lstStyle/>
          <a:p>
            <a:pPr>
              <a:buNone/>
            </a:pPr>
            <a:r>
              <a:rPr lang="pl-PL" dirty="0"/>
              <a:t>Przy celowaniu na przedmiot w terenie, pozwala to na jednoczesne sprawdzenie orientacji busoli oraz odczytanie kątów. Urządzenia celownicze (muszka i przeziernik) są nieruchome i umocowane na stałe do pudełka busoli. Zacisk igły magnetycznej działa automatycznie przy zamykaniu i otwieraniu ochronnej przykrywki busoli. Na ochronnym szkle busoli naniesiona jest biała linia  (luminescencyjna), przechodząca przez środek </a:t>
            </a:r>
            <a:r>
              <a:rPr lang="pl-PL" dirty="0" err="1"/>
              <a:t>limbusa</a:t>
            </a:r>
            <a:r>
              <a:rPr lang="pl-PL" dirty="0"/>
              <a:t> i służąca do ułatwienia orientacji wg busoli w nocy. Jeden bok pudełka posiada naniesioną podziałkę milimetrową. Bok ten ścięty ukośnie pozwala bardziej dokładnie ustawić busolę wzdłuż linii na mapie oraz zmierzyć odległości. W celu przygotowania busoli do pracy należy przede wszystkim sprawdzić czułość igły magnetycznej. W </a:t>
            </a:r>
            <a:r>
              <a:rPr lang="pl-PL" dirty="0" err="1"/>
              <a:t>jtym</a:t>
            </a:r>
            <a:r>
              <a:rPr lang="pl-PL" dirty="0"/>
              <a:t> celu zwalniamy zacisk igły i ustawiamy busolę w położeniu poziomym.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483245"/>
          </a:xfrm>
        </p:spPr>
        <p:txBody>
          <a:bodyPr>
            <a:normAutofit lnSpcReduction="10000"/>
          </a:bodyPr>
          <a:lstStyle/>
          <a:p>
            <a:pPr>
              <a:buNone/>
            </a:pPr>
            <a:r>
              <a:rPr lang="pl-PL" dirty="0"/>
              <a:t>Po uspokojeniu się igły należy kilkakrotnie wyprowadzić ją z położenia północ południe przez zbliżenie metalowego przedmiotu jeżeli po każdym wyprowadzeniu igła szybko powraca na ten sam odczyt na podziałce oznacza to że czułość jej jest dostateczne. Jeżeli odczyty będą różne albo igła powraca do swego położenia zbyt wolno znaczy to że czułość igły jest niedostateczna. Busolę taką należy oddać do naprawy. </a:t>
            </a:r>
            <a:r>
              <a:rPr lang="pl-PL" dirty="0" smtClean="0"/>
              <a:t>Aby </a:t>
            </a:r>
            <a:r>
              <a:rPr lang="pl-PL" dirty="0"/>
              <a:t>określić kierunek za pomocą busoli należy zwolnić igłę magnetyczną i zaczekać aż się uspokoi.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483245"/>
          </a:xfrm>
        </p:spPr>
        <p:txBody>
          <a:bodyPr/>
          <a:lstStyle/>
          <a:p>
            <a:pPr>
              <a:buNone/>
            </a:pPr>
            <a:r>
              <a:rPr lang="pl-PL" dirty="0"/>
              <a:t>W busoli AK północ wskaże koniec igły pokryty żółtą fosforyzującą masą. Ściśle biorąc igła magnetyczna busoli prawie nigdzie i nigdy nie wskazuje rzeczywistego kierunku północy, </a:t>
            </a:r>
            <a:r>
              <a:rPr lang="pl-PL" dirty="0" err="1"/>
              <a:t>tzn</a:t>
            </a:r>
            <a:r>
              <a:rPr lang="pl-PL" dirty="0"/>
              <a:t> północy geograficznej (na biegun geograficzny ziemi) lecz wskazuje tylko kierunek północy magnetycznej (na biegun magnetyczny ziemi), o ile nie ulega wpływom ubocznym zmieniającym jej właściwe położenie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r>
              <a:rPr lang="pl-PL" dirty="0"/>
              <a:t>Dowódca pododdziału rozpoczynając pracę w terenie zazwyczaj będzie przeprowadzał tzw. </a:t>
            </a:r>
            <a:r>
              <a:rPr lang="pl-PL" i="1" dirty="0"/>
              <a:t>orientowanie topograficzne</a:t>
            </a:r>
            <a:r>
              <a:rPr lang="pl-PL" dirty="0"/>
              <a:t>. Stanowi ono punkt wyjściowy do pracy i stwarza  podstawy wzajemnego porozumiewania się przełożonego z podwładnymi w czasie walki. </a:t>
            </a:r>
          </a:p>
          <a:p>
            <a:r>
              <a:rPr lang="pl-PL" dirty="0"/>
              <a:t>	Zorientowanie podwładnych w terenie umożliwia im zapoznanie się z warunkami terenowymi przyszłego pola walki oraz zidentyfikowanie przedmiotów terenowych przedstawionych na mapie. Podczas orientowania topograficznego należy wskazać podwładnym głównie te przedmioty terenowe, które w określonej sytuacji taktycznej będą miały zasadnicze znaczenie z punktu widzenia planowania, stawiania zadań i dowodzenia pododdziałem w czasie walki. </a:t>
            </a:r>
          </a:p>
          <a:p>
            <a:r>
              <a:rPr lang="pl-PL" dirty="0" smtClean="0"/>
              <a:t>Orientowanie </a:t>
            </a:r>
            <a:r>
              <a:rPr lang="pl-PL" dirty="0"/>
              <a:t>topograficzne powinno być prowadzone na głębokość zasięgu posiadanych środków ogniowych (własnych i przeciwnika) , oraz według zasady : </a:t>
            </a:r>
          </a:p>
          <a:p>
            <a:pPr lvl="0"/>
            <a:r>
              <a:rPr lang="pl-PL" dirty="0"/>
              <a:t>dokładnie – na kierunku prawdopodobnego działania przeciwnika i w rejonie punktu oporu ; </a:t>
            </a:r>
          </a:p>
          <a:p>
            <a:pPr lvl="0"/>
            <a:r>
              <a:rPr lang="pl-PL" dirty="0"/>
              <a:t>ogólnie – na pozostałych kierunkach .</a:t>
            </a:r>
          </a:p>
          <a:p>
            <a:pPr>
              <a:buNone/>
            </a:pPr>
            <a:endParaRPr lang="pl-PL" dirty="0"/>
          </a:p>
        </p:txBody>
      </p:sp>
      <p:sp>
        <p:nvSpPr>
          <p:cNvPr id="2" name="Tytuł 1"/>
          <p:cNvSpPr>
            <a:spLocks noGrp="1"/>
          </p:cNvSpPr>
          <p:nvPr>
            <p:ph type="title"/>
          </p:nvPr>
        </p:nvSpPr>
        <p:spPr/>
        <p:txBody>
          <a:bodyPr>
            <a:normAutofit fontScale="90000"/>
          </a:bodyPr>
          <a:lstStyle/>
          <a:p>
            <a:r>
              <a:rPr lang="pl-PL" dirty="0"/>
              <a:t>ORIENTOWANIE TOPOGRAFICZNE</a:t>
            </a:r>
            <a:br>
              <a:rPr lang="pl-PL" dirty="0"/>
            </a:b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85794"/>
            <a:ext cx="8229600" cy="5340369"/>
          </a:xfrm>
        </p:spPr>
        <p:txBody>
          <a:bodyPr>
            <a:normAutofit/>
          </a:bodyPr>
          <a:lstStyle/>
          <a:p>
            <a:r>
              <a:rPr lang="pl-PL" dirty="0"/>
              <a:t>Orientacja topograficzna :</a:t>
            </a:r>
          </a:p>
          <a:p>
            <a:pPr lvl="0"/>
            <a:r>
              <a:rPr lang="pl-PL" dirty="0"/>
              <a:t>Wskazanie kierunku zasadniczego (północnego lub kierunku prawdopodobnego podejścia przeciwnika, ewentualnie kierunku działania własnego pododdziału).</a:t>
            </a:r>
          </a:p>
          <a:p>
            <a:pPr lvl="0"/>
            <a:r>
              <a:rPr lang="pl-PL" dirty="0"/>
              <a:t>Określenie miejsca stania (w terenie i na mapie) w stosunku do otaczających przedmiotów terenowych (metodą wcięć do dwóch punktów).</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71480"/>
            <a:ext cx="8229600" cy="5554683"/>
          </a:xfrm>
        </p:spPr>
        <p:txBody>
          <a:bodyPr>
            <a:normAutofit/>
          </a:bodyPr>
          <a:lstStyle/>
          <a:p>
            <a:pPr>
              <a:buNone/>
            </a:pPr>
            <a:r>
              <a:rPr lang="pl-PL" dirty="0"/>
              <a:t>Ma to na celu nauczenie was wskazywania stron świata oraz określenie własnego położenia w stosunku do charakterystycznych przedmiotów </a:t>
            </a:r>
            <a:r>
              <a:rPr lang="pl-PL" dirty="0" smtClean="0"/>
              <a:t>terenowych</a:t>
            </a:r>
          </a:p>
          <a:p>
            <a:pPr algn="ctr">
              <a:buNone/>
            </a:pPr>
            <a:r>
              <a:rPr lang="pl-PL" b="1" dirty="0"/>
              <a:t>ISTOTA ORIENTOWANIA SIĘ W </a:t>
            </a:r>
            <a:r>
              <a:rPr lang="pl-PL" b="1" dirty="0" smtClean="0"/>
              <a:t>TERENIE</a:t>
            </a:r>
          </a:p>
          <a:p>
            <a:pPr>
              <a:buNone/>
            </a:pPr>
            <a:r>
              <a:rPr lang="pl-PL" dirty="0"/>
              <a:t> </a:t>
            </a:r>
            <a:r>
              <a:rPr lang="pl-PL" dirty="0" smtClean="0"/>
              <a:t>Istotą </a:t>
            </a:r>
            <a:r>
              <a:rPr lang="pl-PL" dirty="0"/>
              <a:t>orientowania się w terenie </a:t>
            </a:r>
            <a:r>
              <a:rPr lang="pl-PL" dirty="0" smtClean="0"/>
              <a:t>jest: poprawne </a:t>
            </a:r>
            <a:r>
              <a:rPr lang="pl-PL" dirty="0"/>
              <a:t>określanie </a:t>
            </a:r>
            <a:r>
              <a:rPr lang="pl-PL" dirty="0" smtClean="0"/>
              <a:t> </a:t>
            </a:r>
            <a:r>
              <a:rPr lang="pl-PL" dirty="0"/>
              <a:t>kierunków stron </a:t>
            </a:r>
            <a:r>
              <a:rPr lang="pl-PL" dirty="0" smtClean="0"/>
              <a:t>świata, </a:t>
            </a:r>
            <a:r>
              <a:rPr lang="pl-PL" dirty="0"/>
              <a:t>własnego położenia w stosunku do otaczających przedmiotów terenowych, utrzymywanie nakazanego kierunku marszu.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85992"/>
            <a:ext cx="8229600" cy="3840171"/>
          </a:xfrm>
        </p:spPr>
        <p:txBody>
          <a:bodyPr>
            <a:normAutofit fontScale="55000" lnSpcReduction="20000"/>
          </a:bodyPr>
          <a:lstStyle/>
          <a:p>
            <a:pPr lvl="0">
              <a:buNone/>
            </a:pPr>
            <a:r>
              <a:rPr lang="pl-PL" dirty="0" smtClean="0"/>
              <a:t>Charakterystyka </a:t>
            </a:r>
            <a:r>
              <a:rPr lang="pl-PL" dirty="0"/>
              <a:t>terenu (od obiektów , przedmiotów najbliższych do najdalszych, z</a:t>
            </a:r>
            <a:r>
              <a:rPr lang="pl-PL" u="sng" dirty="0"/>
              <a:t> </a:t>
            </a:r>
            <a:r>
              <a:rPr lang="pl-PL" dirty="0"/>
              <a:t>lewa na prawo) wraz z jego oceną , w zakresie przydatności do prowadzenia działań taktycznych po stronie przeciwnika i własnej, podając dodatnie i ujemne jego cechy. </a:t>
            </a:r>
          </a:p>
          <a:p>
            <a:r>
              <a:rPr lang="pl-PL" dirty="0" smtClean="0"/>
              <a:t>W </a:t>
            </a:r>
            <a:r>
              <a:rPr lang="pl-PL" dirty="0"/>
              <a:t>zależności od rodzaju walki dowódca pododdziału charakteryzując teren zazwyczaj podaje (w stosunku do przeciwnika lub własnego pododdziału):</a:t>
            </a:r>
          </a:p>
          <a:p>
            <a:pPr lvl="0"/>
            <a:r>
              <a:rPr lang="pl-PL" dirty="0"/>
              <a:t>rejony i kierunki zapewniające wykonanie skrytego podejścia pododdziałów do linii ataku;</a:t>
            </a:r>
          </a:p>
          <a:p>
            <a:pPr lvl="0"/>
            <a:r>
              <a:rPr lang="pl-PL" dirty="0"/>
              <a:t>dogodne kierunki ataku i wykonania manewru pododdziałami i sprzętem; </a:t>
            </a:r>
          </a:p>
          <a:p>
            <a:pPr lvl="0"/>
            <a:r>
              <a:rPr lang="pl-PL" dirty="0"/>
              <a:t>wskazanie terenu o kluczowym znaczeniu;</a:t>
            </a:r>
          </a:p>
          <a:p>
            <a:pPr lvl="0"/>
            <a:r>
              <a:rPr lang="pl-PL" dirty="0"/>
              <a:t>dogodne lub trudne do pokonania pieszo i wozami bojowymi odcinki terenu;</a:t>
            </a:r>
          </a:p>
          <a:p>
            <a:pPr lvl="0"/>
            <a:r>
              <a:rPr lang="pl-PL" dirty="0"/>
              <a:t>stan i ilość dróg na kierunku ataku i ich wpływ na tempo działania, dowozu zaopatrzenia, itp.</a:t>
            </a:r>
          </a:p>
          <a:p>
            <a:pPr>
              <a:buNone/>
            </a:pPr>
            <a:endParaRPr lang="pl-PL" dirty="0"/>
          </a:p>
        </p:txBody>
      </p:sp>
      <p:sp>
        <p:nvSpPr>
          <p:cNvPr id="2" name="Tytuł 1"/>
          <p:cNvSpPr>
            <a:spLocks noGrp="1"/>
          </p:cNvSpPr>
          <p:nvPr>
            <p:ph type="title"/>
          </p:nvPr>
        </p:nvSpPr>
        <p:spPr>
          <a:xfrm>
            <a:off x="357158" y="357166"/>
            <a:ext cx="8229600" cy="1571628"/>
          </a:xfrm>
        </p:spPr>
        <p:txBody>
          <a:bodyPr>
            <a:noAutofit/>
          </a:bodyPr>
          <a:lstStyle/>
          <a:p>
            <a:r>
              <a:rPr lang="pl-PL" sz="2000" b="1" dirty="0"/>
              <a:t>Przykład: </a:t>
            </a:r>
            <a:r>
              <a:rPr lang="pl-PL" sz="2000" i="1" dirty="0"/>
              <a:t>znajdujemy się</a:t>
            </a:r>
            <a:r>
              <a:rPr lang="pl-PL" sz="2000" b="1" i="1" dirty="0"/>
              <a:t> </a:t>
            </a:r>
            <a:r>
              <a:rPr lang="pl-PL" sz="2000" i="1" dirty="0"/>
              <a:t>na skrzyżowaniu dróg polnych w kwadracie ........... (podać należy współrzędne z mapy według siatki UTM), 700 m na południowy wschód od wzgórza 130.1 i 900 m na południowy zachód od pojedynczego budynku</a:t>
            </a:r>
            <a:endParaRPr lang="pl-PL"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endParaRPr lang="pl-PL" dirty="0"/>
          </a:p>
          <a:p>
            <a:pPr lvl="0">
              <a:buNone/>
            </a:pPr>
            <a:r>
              <a:rPr lang="pl-PL" i="1" dirty="0" smtClean="0"/>
              <a:t>1.Pojedyncze </a:t>
            </a:r>
            <a:r>
              <a:rPr lang="pl-PL" i="1" dirty="0"/>
              <a:t>drzewo (wskazać w terenie), lewy skraj budynku (wskazać w terenie) – PÓŁNOC.</a:t>
            </a:r>
            <a:endParaRPr lang="pl-PL" dirty="0"/>
          </a:p>
          <a:p>
            <a:pPr lvl="0">
              <a:buNone/>
            </a:pPr>
            <a:r>
              <a:rPr lang="pl-PL" i="1" dirty="0" smtClean="0"/>
              <a:t>2.Znajdujemy </a:t>
            </a:r>
            <a:r>
              <a:rPr lang="pl-PL" i="1" dirty="0"/>
              <a:t>się na wzgórzu bezimiennym w kwadracie ........ (podać należy współrzędne z mapy według siatki UTM), 500 m na wschód od lasu DŁUGIEGO i 400 m na południe od skrzyżowania dróg OLSZYNA, WOJNÓW, JAŚKI.</a:t>
            </a:r>
            <a:endParaRPr lang="pl-PL" dirty="0"/>
          </a:p>
          <a:p>
            <a:pPr>
              <a:buNone/>
            </a:pPr>
            <a:endParaRPr lang="pl-PL" dirty="0"/>
          </a:p>
        </p:txBody>
      </p:sp>
      <p:sp>
        <p:nvSpPr>
          <p:cNvPr id="2" name="Tytuł 1"/>
          <p:cNvSpPr>
            <a:spLocks noGrp="1"/>
          </p:cNvSpPr>
          <p:nvPr>
            <p:ph type="title"/>
          </p:nvPr>
        </p:nvSpPr>
        <p:spPr/>
        <p:txBody>
          <a:bodyPr>
            <a:normAutofit fontScale="90000"/>
          </a:bodyPr>
          <a:lstStyle/>
          <a:p>
            <a:r>
              <a:rPr lang="pl-PL" sz="3600" b="1" dirty="0"/>
              <a:t>PRZYKŁAD ORIENTOWANIA TOPOGRAFICZNEGO</a:t>
            </a:r>
            <a:r>
              <a:rPr lang="pl-PL" b="1" dirty="0"/>
              <a:t/>
            </a:r>
            <a:br>
              <a:rPr lang="pl-PL" b="1" dirty="0"/>
            </a:b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42918"/>
            <a:ext cx="8229600" cy="5483245"/>
          </a:xfrm>
        </p:spPr>
        <p:txBody>
          <a:bodyPr>
            <a:normAutofit fontScale="85000" lnSpcReduction="10000"/>
          </a:bodyPr>
          <a:lstStyle/>
          <a:p>
            <a:pPr>
              <a:buNone/>
            </a:pPr>
            <a:r>
              <a:rPr lang="pl-PL" i="1" dirty="0" smtClean="0"/>
              <a:t>3. W </a:t>
            </a:r>
            <a:r>
              <a:rPr lang="pl-PL" i="1" dirty="0"/>
              <a:t>kierunku zachodnim las DŁUGI, mieszany, o szerokości 2 km i długości 3km, podmokły, nie przejezdny dla wozów bojowych Przez las przepływa strumień w kierunku południowym. Wschodni skraj lasu - 500 m. Od skrzyżowania znajdującego się przed nami w kierunku zachodnim biegnie droga o nawierzchni bitumicznej w kierunku m. OLSZYNA. Przy drodze kępa krzaków – 450 m, dalej 800 m zachodni skraj m. MAKI. Na północnym skraju miejscowości dominujące wzgórze 111. Bezpośrednio za wzgórzem przebiega linia kolejowa dwutorowa WOJNÓW-OLSZYNA. Od skrzyżowania dróg w kierunku północno-wschodnim biegnie droga w kierunku m. WOJNÓW. W prawo od skrzyżowania wzgórze 112 z wiatrakiem – 900 m.</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57232"/>
            <a:ext cx="8229600" cy="5268931"/>
          </a:xfrm>
        </p:spPr>
        <p:txBody>
          <a:bodyPr>
            <a:normAutofit fontScale="92500" lnSpcReduction="20000"/>
          </a:bodyPr>
          <a:lstStyle/>
          <a:p>
            <a:pPr>
              <a:buNone/>
            </a:pPr>
            <a:r>
              <a:rPr lang="pl-PL" i="1" dirty="0"/>
              <a:t>Za wzgórzem kompleks leśny z przewagą drzew iglastych o wysokości 16 m, grubości pni 20 cm, ze średnią odległością między drzewami 3 m rozciągający się pomiędzy drogą w kierunku m. WOJNÓW, a rzeką NYSA płynącą w kierunku południowym. W prawo od wzgórza z wiatrakiem na wzniesieniu za rzeką NYSA  kościół – 1400 m. W kierunku wschodnim na południe od zagajnika widać filary mostu drogowego żelbetowego na rzece NYSA – 800 m. Przez most biegnie droga w kierunku m. TOREZ. W prawo przy pojedynczym drzewie skrzyżowanie dróg prowadzących do m. TOREZ i JAŚKI – 400 m. Za skrzyżowaniem m. POGORA – 600 m.</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14356"/>
            <a:ext cx="8229600" cy="5411807"/>
          </a:xfrm>
        </p:spPr>
        <p:txBody>
          <a:bodyPr/>
          <a:lstStyle/>
          <a:p>
            <a:pPr lvl="0">
              <a:buNone/>
            </a:pPr>
            <a:r>
              <a:rPr lang="pl-PL" i="1" dirty="0"/>
              <a:t>W kierunku południowym za drogą m. MAŁKI – 450 m., dalej 500 m w pobliżu skrzyżowania dróg polnych – wieża obserwacyjna. W prawo od wieży wzgórze 113 – 700 m. W kierunku południowo-zachodnim jezioro BIAŁE – 450 m. Od strony północnej wpływa do niego strumień płynący z lasu DŁUGIEGO.  Północno-wschodni brzeg jeziora bagnisty uniemożliwiający przejście ludzi i sprzętu.</a:t>
            </a:r>
            <a:endParaRPr lang="pl-PL" dirty="0"/>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14356"/>
            <a:ext cx="8229600" cy="5411807"/>
          </a:xfrm>
        </p:spPr>
        <p:txBody>
          <a:bodyPr>
            <a:normAutofit fontScale="85000" lnSpcReduction="10000"/>
          </a:bodyPr>
          <a:lstStyle/>
          <a:p>
            <a:pPr>
              <a:buNone/>
            </a:pPr>
            <a:r>
              <a:rPr lang="pl-PL" dirty="0"/>
              <a:t>Na kierunku ataku przeciwnika teren jest równinny i drożny, co umożliwi mu szybkie tempo działania. Najdogodniejszy kierunek podejścia wzdłuż drogi z WOJNOWA i w lewo od niej. Teren częściowo zakryty wzgórzami 111 i 112, a także kompleksem leśnym na północ od wzg. 112 umożliwi przeciwnikowi na skryte podejście na odległość około 1 km od miejsca stania. Przejście przeciwnika przez las jest utrudnione ze względu na jego gęstość, ale nie należy wykluczać jego przejścia wzdłuż duktów i przesiek. Rzeka NYSA o szerokości 7 m z prędkością nurtu 1,5 m/s oraz ze stromymi brzegami w znaczącym stopniu utrudni przeciwnikowi podejście z kierunku północno-wschodniego bez przygotowania.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a:buNone/>
            </a:pPr>
            <a:r>
              <a:rPr lang="pl-PL" dirty="0"/>
              <a:t>Mapa zorientowana to taka, na której kierunki zgadzają się z kierunkami w terenie. Podczas marszu powinieneś zawsze trzymać mapę zorientowaną. Nawet jeśli będzie to oznaczać, że idąc z północy na południe będziesz trzymał mapę "do góry nogami". Nie przejmuj się czytelnością napisów - dzięki zorientowaniu mapy, droga w lewo na mapie będzie zawsze oznaczała drogę w lewo w terenie. Łatwiej w ten sposób porównać mapę z terenem oraz (co ważniejsze) uniknąć pomyłek typu "na wschód czyli w prawo?".</a:t>
            </a:r>
          </a:p>
          <a:p>
            <a:endParaRPr lang="pl-PL" dirty="0"/>
          </a:p>
        </p:txBody>
      </p:sp>
      <p:sp>
        <p:nvSpPr>
          <p:cNvPr id="2" name="Tytuł 1"/>
          <p:cNvSpPr>
            <a:spLocks noGrp="1"/>
          </p:cNvSpPr>
          <p:nvPr>
            <p:ph type="title"/>
          </p:nvPr>
        </p:nvSpPr>
        <p:spPr/>
        <p:txBody>
          <a:bodyPr>
            <a:normAutofit fontScale="90000"/>
          </a:bodyPr>
          <a:lstStyle/>
          <a:p>
            <a:pPr lvl="0"/>
            <a:r>
              <a:rPr lang="pl-PL" b="1" dirty="0"/>
              <a:t>Orientowanie mapy</a:t>
            </a:r>
            <a:r>
              <a:rPr lang="pl-PL" dirty="0"/>
              <a:t/>
            </a:r>
            <a:br>
              <a:rPr lang="pl-PL" dirty="0"/>
            </a:b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28670"/>
            <a:ext cx="8229600" cy="5197493"/>
          </a:xfrm>
        </p:spPr>
        <p:txBody>
          <a:bodyPr>
            <a:normAutofit fontScale="77500" lnSpcReduction="20000"/>
          </a:bodyPr>
          <a:lstStyle/>
          <a:p>
            <a:r>
              <a:rPr lang="pl-PL" b="1" dirty="0"/>
              <a:t>Umiejętność określania własnej pozycji za pomocą siatki UTM, ma kluczowe znaczenie podczas działań na współczesnym polu walki. Precyzyjny namiar decyduje o skutecznym wsparciu ogniowym, powodzeniu akcji ratunkowej, czy też koordynacji działań pomiędzy zespołami bojowymi. Zachęcamy do ciągłego doskonalenia tej umiejętności w czym powinien pomóc artykuł autorstwa naszego dyżurnego specjalisty od nawigacji.</a:t>
            </a:r>
            <a:endParaRPr lang="pl-PL" dirty="0"/>
          </a:p>
          <a:p>
            <a:r>
              <a:rPr lang="pl-PL" dirty="0"/>
              <a:t>Na naszych mapach, oprócz umownych znaków graficznych, za pomocą których przedstawiono obraz powierzchni ziemi, zauważamy też siatkę, którą nazywa się </a:t>
            </a:r>
            <a:r>
              <a:rPr lang="pl-PL" b="1" dirty="0"/>
              <a:t>siatką kilometrową</a:t>
            </a:r>
            <a:r>
              <a:rPr lang="pl-PL" dirty="0"/>
              <a:t>, ponieważ </a:t>
            </a:r>
            <a:r>
              <a:rPr lang="pl-PL" b="1" dirty="0"/>
              <a:t>dzieli cały obszar przedstawiony na mapie na kwadraty o wymiarach 1 km na 1 km</a:t>
            </a:r>
            <a:r>
              <a:rPr lang="pl-PL" dirty="0"/>
              <a:t> w celu ułatwienia określania położenia za pomocą współrzędnych prostokątnych.</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None/>
            </a:pPr>
            <a:r>
              <a:rPr lang="pl-PL" sz="2400" dirty="0" smtClean="0"/>
              <a:t>Literatura: </a:t>
            </a:r>
          </a:p>
          <a:p>
            <a:pPr>
              <a:buNone/>
            </a:pPr>
            <a:r>
              <a:rPr lang="pl-PL" sz="2400" dirty="0" smtClean="0"/>
              <a:t>1. Wprowadzenie </a:t>
            </a:r>
            <a:r>
              <a:rPr lang="pl-PL" sz="2400" dirty="0"/>
              <a:t>do kartografii i topografii</a:t>
            </a:r>
          </a:p>
          <a:p>
            <a:pPr>
              <a:buNone/>
            </a:pPr>
            <a:r>
              <a:rPr lang="pl-PL" sz="2400" i="1" dirty="0" smtClean="0"/>
              <a:t>2. Poradnik </a:t>
            </a:r>
            <a:r>
              <a:rPr lang="pl-PL" sz="2400" i="1" dirty="0"/>
              <a:t>Dowódcy drużyny, załogi </a:t>
            </a:r>
            <a:r>
              <a:rPr lang="pl-PL" sz="2400" i="1" dirty="0" err="1"/>
              <a:t>DWLąd</a:t>
            </a:r>
            <a:r>
              <a:rPr lang="pl-PL" sz="2400" i="1" dirty="0"/>
              <a:t>. </a:t>
            </a:r>
            <a:r>
              <a:rPr lang="pl-PL" sz="2400" i="1" dirty="0" err="1"/>
              <a:t>Wewn</a:t>
            </a:r>
            <a:r>
              <a:rPr lang="pl-PL" sz="2400" i="1" dirty="0"/>
              <a:t>. 190/2011</a:t>
            </a:r>
            <a:endParaRPr lang="pl-PL" sz="2400" dirty="0"/>
          </a:p>
          <a:p>
            <a:pPr>
              <a:buNone/>
            </a:pPr>
            <a:r>
              <a:rPr lang="pl-PL" sz="2400" dirty="0" smtClean="0"/>
              <a:t>3. </a:t>
            </a:r>
            <a:r>
              <a:rPr lang="pl-PL" sz="2400" dirty="0"/>
              <a:t>T. Rawski</a:t>
            </a:r>
            <a:r>
              <a:rPr lang="pl-PL" sz="2400" i="1" dirty="0"/>
              <a:t>, Terenoznawstwo materiał </a:t>
            </a:r>
            <a:r>
              <a:rPr lang="pl-PL" sz="2400" i="1" dirty="0" smtClean="0"/>
              <a:t>metodyczny</a:t>
            </a:r>
          </a:p>
          <a:p>
            <a:pPr>
              <a:buNone/>
            </a:pPr>
            <a:r>
              <a:rPr lang="pl-PL" sz="2400" dirty="0" smtClean="0"/>
              <a:t>4. Poradnik metodyczny  do szkolenia z terenoznawstwa, Szkol. 898/2014  </a:t>
            </a:r>
            <a:endParaRPr lang="pl-P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smtClean="0"/>
              <a:t>wskazanie </a:t>
            </a:r>
            <a:r>
              <a:rPr lang="pl-PL" dirty="0"/>
              <a:t>w terenie kierunków stron świata;</a:t>
            </a:r>
          </a:p>
          <a:p>
            <a:r>
              <a:rPr lang="pl-PL" dirty="0" smtClean="0"/>
              <a:t>określenie </a:t>
            </a:r>
            <a:r>
              <a:rPr lang="pl-PL" dirty="0"/>
              <a:t>swojego miejsca stania (położenia) względem charakterystycznych przedmiotów terenowych;</a:t>
            </a:r>
          </a:p>
          <a:p>
            <a:r>
              <a:rPr lang="pl-PL" dirty="0" smtClean="0"/>
              <a:t>utrzymywanie </a:t>
            </a:r>
            <a:r>
              <a:rPr lang="pl-PL" dirty="0"/>
              <a:t>nakazanego kierunku marszu.</a:t>
            </a:r>
          </a:p>
          <a:p>
            <a:endParaRPr lang="pl-PL" dirty="0"/>
          </a:p>
        </p:txBody>
      </p:sp>
      <p:sp>
        <p:nvSpPr>
          <p:cNvPr id="2" name="Tytuł 1"/>
          <p:cNvSpPr>
            <a:spLocks noGrp="1"/>
          </p:cNvSpPr>
          <p:nvPr>
            <p:ph type="title"/>
          </p:nvPr>
        </p:nvSpPr>
        <p:spPr/>
        <p:txBody>
          <a:bodyPr>
            <a:normAutofit fontScale="90000"/>
          </a:bodyPr>
          <a:lstStyle/>
          <a:p>
            <a:r>
              <a:rPr lang="pl-PL" sz="4000" b="1" dirty="0" smtClean="0"/>
              <a:t/>
            </a:r>
            <a:br>
              <a:rPr lang="pl-PL" sz="4000" b="1" dirty="0" smtClean="0"/>
            </a:br>
            <a:r>
              <a:rPr lang="pl-PL" sz="4000" b="1" dirty="0" smtClean="0"/>
              <a:t>ORIENTOWANIE </a:t>
            </a:r>
            <a:r>
              <a:rPr lang="pl-PL" sz="4000" b="1" dirty="0"/>
              <a:t>SIĘ W TERENIE BEZ MAPY </a:t>
            </a:r>
            <a:r>
              <a:rPr lang="pl-PL" sz="4000" dirty="0"/>
              <a:t>obejmuje:</a:t>
            </a:r>
            <a:r>
              <a:rPr lang="pl-PL" dirty="0"/>
              <a:t/>
            </a:r>
            <a:br>
              <a:rPr lang="pl-PL" dirty="0"/>
            </a:b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43050"/>
            <a:ext cx="8229600" cy="4483113"/>
          </a:xfrm>
        </p:spPr>
        <p:txBody>
          <a:bodyPr>
            <a:normAutofit fontScale="77500" lnSpcReduction="20000"/>
          </a:bodyPr>
          <a:lstStyle/>
          <a:p>
            <a:pPr>
              <a:buNone/>
            </a:pPr>
            <a:r>
              <a:rPr lang="pl-PL" dirty="0"/>
              <a:t>Jest sposób bardzo prosty, jednak mało dokładny i jeżeli jest możliwość należy go sprawdzić innym sposobem.</a:t>
            </a:r>
          </a:p>
          <a:p>
            <a:pPr>
              <a:buNone/>
            </a:pPr>
            <a:r>
              <a:rPr lang="pl-PL" dirty="0"/>
              <a:t>Cechy przedmiotów terenowych:</a:t>
            </a:r>
          </a:p>
          <a:p>
            <a:r>
              <a:rPr lang="pl-PL" dirty="0" smtClean="0"/>
              <a:t> </a:t>
            </a:r>
            <a:r>
              <a:rPr lang="pl-PL" dirty="0"/>
              <a:t>duże kamienie i skały od strony północnej pokryte są mchem;</a:t>
            </a:r>
          </a:p>
          <a:p>
            <a:r>
              <a:rPr lang="pl-PL" dirty="0" smtClean="0"/>
              <a:t>mrowiska </a:t>
            </a:r>
            <a:r>
              <a:rPr lang="pl-PL" dirty="0"/>
              <a:t>niemal zawsze znajdują się z południowej strony drzewa, pnia lub </a:t>
            </a:r>
            <a:r>
              <a:rPr lang="pl-PL" dirty="0" smtClean="0"/>
              <a:t>  </a:t>
            </a:r>
            <a:r>
              <a:rPr lang="pl-PL" dirty="0"/>
              <a:t>krzaków;</a:t>
            </a:r>
          </a:p>
          <a:p>
            <a:r>
              <a:rPr lang="pl-PL" dirty="0" smtClean="0"/>
              <a:t> </a:t>
            </a:r>
            <a:r>
              <a:rPr lang="pl-PL" dirty="0"/>
              <a:t>trawa na północnych skrajach polan leśnych bywa gęstsza;</a:t>
            </a:r>
          </a:p>
          <a:p>
            <a:r>
              <a:rPr lang="pl-PL" dirty="0" smtClean="0"/>
              <a:t> </a:t>
            </a:r>
            <a:r>
              <a:rPr lang="pl-PL" dirty="0"/>
              <a:t>kora pojedynczo rosnących drzew od północy jest grubsza i może być pokryta </a:t>
            </a:r>
            <a:r>
              <a:rPr lang="pl-PL" dirty="0" smtClean="0"/>
              <a:t>mchem</a:t>
            </a:r>
            <a:r>
              <a:rPr lang="pl-PL" dirty="0"/>
              <a:t>;</a:t>
            </a:r>
          </a:p>
          <a:p>
            <a:r>
              <a:rPr lang="pl-PL" dirty="0" smtClean="0"/>
              <a:t>korony </a:t>
            </a:r>
            <a:r>
              <a:rPr lang="pl-PL" dirty="0"/>
              <a:t>pojedynczo rosnących drzew są bardziej rozrośnięte od południa;</a:t>
            </a:r>
          </a:p>
          <a:p>
            <a:r>
              <a:rPr lang="pl-PL" dirty="0" smtClean="0"/>
              <a:t>słoje </a:t>
            </a:r>
            <a:r>
              <a:rPr lang="pl-PL" dirty="0"/>
              <a:t>ściętych pni są szersze od strony południowej;</a:t>
            </a:r>
          </a:p>
          <a:p>
            <a:r>
              <a:rPr lang="pl-PL" dirty="0" smtClean="0"/>
              <a:t>śnieg </a:t>
            </a:r>
            <a:r>
              <a:rPr lang="pl-PL" dirty="0"/>
              <a:t>dłużej zachowuje się na zboczach północnych.</a:t>
            </a:r>
          </a:p>
          <a:p>
            <a:endParaRPr lang="pl-PL" dirty="0"/>
          </a:p>
        </p:txBody>
      </p:sp>
      <p:sp>
        <p:nvSpPr>
          <p:cNvPr id="2" name="Tytuł 1"/>
          <p:cNvSpPr>
            <a:spLocks noGrp="1"/>
          </p:cNvSpPr>
          <p:nvPr>
            <p:ph type="title"/>
          </p:nvPr>
        </p:nvSpPr>
        <p:spPr>
          <a:xfrm>
            <a:off x="500034" y="785794"/>
            <a:ext cx="8229600" cy="1143000"/>
          </a:xfrm>
        </p:spPr>
        <p:txBody>
          <a:bodyPr>
            <a:normAutofit fontScale="90000"/>
          </a:bodyPr>
          <a:lstStyle/>
          <a:p>
            <a:r>
              <a:rPr lang="pl-PL" sz="4000" cap="small" dirty="0"/>
              <a:t>1. </a:t>
            </a:r>
            <a:r>
              <a:rPr lang="pl-PL" sz="4000" b="1" cap="small" dirty="0"/>
              <a:t>OKREŚLENIE STRON ŚWIATA WG. PRZEDMIOTÓW TERENOWYCH</a:t>
            </a:r>
            <a:r>
              <a:rPr lang="pl-PL" sz="4000" dirty="0"/>
              <a:t/>
            </a:r>
            <a:br>
              <a:rPr lang="pl-PL" sz="4000" dirty="0"/>
            </a:br>
            <a:r>
              <a:rPr lang="pl-PL" sz="4000" dirty="0"/>
              <a:t> </a:t>
            </a:r>
            <a:r>
              <a:rPr lang="pl-PL" dirty="0"/>
              <a:t/>
            </a:r>
            <a:br>
              <a:rPr lang="pl-PL" dirty="0"/>
            </a:b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a:buNone/>
            </a:pPr>
            <a:r>
              <a:rPr lang="pl-PL" dirty="0"/>
              <a:t>W dni słoneczne można określić kierunek stron świata </a:t>
            </a:r>
            <a:r>
              <a:rPr lang="pl-PL" dirty="0" err="1"/>
              <a:t>wg</a:t>
            </a:r>
            <a:r>
              <a:rPr lang="pl-PL" dirty="0"/>
              <a:t>. położenia słońca. Po odnalezieniu jednej ze stron świata </a:t>
            </a:r>
            <a:r>
              <a:rPr lang="pl-PL" dirty="0" err="1"/>
              <a:t>wg</a:t>
            </a:r>
            <a:r>
              <a:rPr lang="pl-PL" dirty="0"/>
              <a:t>. słońca należy ustalić gdzie jest północ, a gdzie południe.</a:t>
            </a:r>
          </a:p>
          <a:p>
            <a:pPr algn="ctr">
              <a:buNone/>
            </a:pPr>
            <a:r>
              <a:rPr lang="pl-PL" u="sng" dirty="0" smtClean="0"/>
              <a:t>Kierunek </a:t>
            </a:r>
            <a:r>
              <a:rPr lang="pl-PL" u="sng" dirty="0"/>
              <a:t>położenia słońca na terytorium Polski, w zależności od pory roku i czasu dnia:</a:t>
            </a:r>
          </a:p>
          <a:p>
            <a:pPr>
              <a:buNone/>
            </a:pPr>
            <a:r>
              <a:rPr lang="pl-PL" dirty="0" smtClean="0"/>
              <a:t>Należy </a:t>
            </a:r>
            <a:r>
              <a:rPr lang="pl-PL" dirty="0"/>
              <a:t>pamiętać, że słońce wschodzi dokładnie na wschodzie i zachodzi dokładnie na zachodzie tylko w drugiej połowie marca i w drugiej połowie września (22.03. i 22.09.) W okresie letnim i zimowym słońce wschodzi z kierunku północno-wschodniego, a zachodzi w kierunku </a:t>
            </a:r>
            <a:r>
              <a:rPr lang="pl-PL" dirty="0" err="1"/>
              <a:t>pólnocno-zachodnim</a:t>
            </a:r>
            <a:endParaRPr lang="pl-PL" dirty="0"/>
          </a:p>
        </p:txBody>
      </p:sp>
      <p:sp>
        <p:nvSpPr>
          <p:cNvPr id="2" name="Tytuł 1"/>
          <p:cNvSpPr>
            <a:spLocks noGrp="1"/>
          </p:cNvSpPr>
          <p:nvPr>
            <p:ph type="title"/>
          </p:nvPr>
        </p:nvSpPr>
        <p:spPr/>
        <p:txBody>
          <a:bodyPr>
            <a:noAutofit/>
          </a:bodyPr>
          <a:lstStyle/>
          <a:p>
            <a:r>
              <a:rPr lang="pl-PL" sz="3600" dirty="0"/>
              <a:t>2. </a:t>
            </a:r>
            <a:r>
              <a:rPr lang="pl-PL" sz="3600" b="1" dirty="0"/>
              <a:t>OKREŚLANIE STRON WG. SŁOŃCA</a:t>
            </a:r>
            <a:r>
              <a:rPr lang="pl-PL" sz="3600" dirty="0"/>
              <a:t/>
            </a:r>
            <a:br>
              <a:rPr lang="pl-PL" sz="3600" dirty="0"/>
            </a:br>
            <a:endParaRPr lang="pl-PL"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unnamed.jpg"/>
          <p:cNvPicPr>
            <a:picLocks noGrp="1" noChangeAspect="1"/>
          </p:cNvPicPr>
          <p:nvPr>
            <p:ph idx="1"/>
          </p:nvPr>
        </p:nvPicPr>
        <p:blipFill>
          <a:blip r:embed="rId2"/>
          <a:stretch>
            <a:fillRect/>
          </a:stretch>
        </p:blipFill>
        <p:spPr>
          <a:xfrm>
            <a:off x="1214414" y="1071546"/>
            <a:ext cx="5929354" cy="492922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r>
              <a:rPr lang="pl-PL" dirty="0"/>
              <a:t>Posługując się zegarkiem można bardzo dokładnie określić kierunek północ, południe. W tym celu małą wskazówkę kierujemy ku słońcu, dokładność skierowania małej wskazówki można sprawdzić przez ustawienie w środku tarczy zapałki, a wówczas cień zapałki winien być przedłużeniem wskazówki.</a:t>
            </a:r>
          </a:p>
          <a:p>
            <a:r>
              <a:rPr lang="pl-PL" dirty="0" smtClean="0"/>
              <a:t>Dwusieczna </a:t>
            </a:r>
            <a:r>
              <a:rPr lang="pl-PL" dirty="0"/>
              <a:t>kąta zawartego między małą wskazówką i kierunkiem na godzinę 12.00 tarczy wskazuje w przybliżeniu kierunek południe.</a:t>
            </a:r>
          </a:p>
          <a:p>
            <a:r>
              <a:rPr lang="pl-PL" dirty="0" smtClean="0"/>
              <a:t>Przedłużenie </a:t>
            </a:r>
            <a:r>
              <a:rPr lang="pl-PL" dirty="0"/>
              <a:t>tej linii w przeciwną stronę wskaże kierunek północy. Wyjaśnienie tego sposobu jest łatwe. Pozorny ruch dookoła Ziemi trwa 24 godziny. Mała wskazówka wyprzedza słońce dwukrotnie. Dlatego bierzemy dwusieczną kąta. Sposób ten daje wyniki mniej dokładne na wiosnę i w lecie.</a:t>
            </a:r>
          </a:p>
          <a:p>
            <a:pPr>
              <a:buNone/>
            </a:pPr>
            <a:endParaRPr lang="pl-PL" dirty="0"/>
          </a:p>
        </p:txBody>
      </p:sp>
      <p:sp>
        <p:nvSpPr>
          <p:cNvPr id="2" name="Tytuł 1"/>
          <p:cNvSpPr>
            <a:spLocks noGrp="1"/>
          </p:cNvSpPr>
          <p:nvPr>
            <p:ph type="title"/>
          </p:nvPr>
        </p:nvSpPr>
        <p:spPr>
          <a:xfrm>
            <a:off x="571472" y="357166"/>
            <a:ext cx="8286808" cy="1143000"/>
          </a:xfrm>
        </p:spPr>
        <p:txBody>
          <a:bodyPr>
            <a:normAutofit fontScale="90000"/>
          </a:bodyPr>
          <a:lstStyle/>
          <a:p>
            <a:r>
              <a:rPr lang="pl-PL" sz="3100" b="1" dirty="0"/>
              <a:t>OKREŚLENIE STRON ŚWIATA WG. SŁOŃCA I ZEGARKA</a:t>
            </a:r>
            <a:r>
              <a:rPr lang="pl-PL" dirty="0"/>
              <a:t/>
            </a:r>
            <a:br>
              <a:rPr lang="pl-PL" dirty="0"/>
            </a:b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pobrane.png"/>
          <p:cNvPicPr>
            <a:picLocks noGrp="1" noChangeAspect="1"/>
          </p:cNvPicPr>
          <p:nvPr>
            <p:ph idx="1"/>
          </p:nvPr>
        </p:nvPicPr>
        <p:blipFill>
          <a:blip r:embed="rId2"/>
          <a:stretch>
            <a:fillRect/>
          </a:stretch>
        </p:blipFill>
        <p:spPr>
          <a:xfrm>
            <a:off x="357158" y="1142984"/>
            <a:ext cx="3857652" cy="4357718"/>
          </a:xfrm>
        </p:spPr>
      </p:pic>
      <p:pic>
        <p:nvPicPr>
          <p:cNvPr id="6" name="Symbol zastępczy zawartości 6" descr="images (1).png"/>
          <p:cNvPicPr>
            <a:picLocks noChangeAspect="1"/>
          </p:cNvPicPr>
          <p:nvPr/>
        </p:nvPicPr>
        <p:blipFill>
          <a:blip r:embed="rId3"/>
          <a:stretch>
            <a:fillRect/>
          </a:stretch>
        </p:blipFill>
        <p:spPr>
          <a:xfrm>
            <a:off x="5000628" y="2214554"/>
            <a:ext cx="2266950" cy="20193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a:buNone/>
            </a:pPr>
            <a:r>
              <a:rPr lang="pl-PL" dirty="0"/>
              <a:t>Gwiazda Biegunowa znajduje się prawie na przedłużeniu osi obrotu Ziemi w gwiazdozbiorze Mała Niedźwiedzica /Mały Wóz/ </a:t>
            </a:r>
          </a:p>
          <a:p>
            <a:pPr>
              <a:buNone/>
            </a:pPr>
            <a:r>
              <a:rPr lang="pl-PL" dirty="0" smtClean="0"/>
              <a:t>Aby </a:t>
            </a:r>
            <a:r>
              <a:rPr lang="pl-PL" dirty="0"/>
              <a:t>znaleźć na niebie Gwiazdę Polarną należy:</a:t>
            </a:r>
          </a:p>
          <a:p>
            <a:pPr>
              <a:buNone/>
            </a:pPr>
            <a:r>
              <a:rPr lang="pl-PL" dirty="0"/>
              <a:t>1. Odszukać dobrze znany gwiazdozbiór Wielkiej Niedźwiedzicy /Wielki Wóz/.</a:t>
            </a:r>
          </a:p>
          <a:p>
            <a:pPr>
              <a:buNone/>
            </a:pPr>
            <a:r>
              <a:rPr lang="pl-PL" dirty="0"/>
              <a:t>2. Przez dwie skrajne gwiazdy  Wielkiej Niedźwiedzicy (przez tylne koła wozu)  przeprowadzić prostą.</a:t>
            </a:r>
          </a:p>
          <a:p>
            <a:pPr>
              <a:buNone/>
            </a:pPr>
            <a:r>
              <a:rPr lang="pl-PL" dirty="0"/>
              <a:t>3. Na prostej odłożyć pięciokrotną odległość między tymi gwiazdami. Na końcu tego odcinka znajdujemy Gwiazdę Polarną. Dokładność określenia kierunku północy geograficznej tym sposobem wynosi 1 - 2 .</a:t>
            </a:r>
          </a:p>
          <a:p>
            <a:pPr>
              <a:buNone/>
            </a:pPr>
            <a:endParaRPr lang="pl-PL" dirty="0"/>
          </a:p>
        </p:txBody>
      </p:sp>
      <p:sp>
        <p:nvSpPr>
          <p:cNvPr id="2" name="Tytuł 1"/>
          <p:cNvSpPr>
            <a:spLocks noGrp="1"/>
          </p:cNvSpPr>
          <p:nvPr>
            <p:ph type="title"/>
          </p:nvPr>
        </p:nvSpPr>
        <p:spPr/>
        <p:txBody>
          <a:bodyPr>
            <a:normAutofit fontScale="90000"/>
          </a:bodyPr>
          <a:lstStyle/>
          <a:p>
            <a:r>
              <a:rPr lang="pl-PL" sz="3600" dirty="0"/>
              <a:t>4. </a:t>
            </a:r>
            <a:r>
              <a:rPr lang="pl-PL" sz="3600" b="1" dirty="0"/>
              <a:t>OKREŚLENIE KIERUNKU PÓŁNOCY WG. GWIAZDY POLARNEJ</a:t>
            </a:r>
            <a:r>
              <a:rPr lang="pl-PL" dirty="0"/>
              <a:t/>
            </a:r>
            <a:br>
              <a:rPr lang="pl-PL" dirty="0"/>
            </a:b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TotalTime>
  <Words>1877</Words>
  <Application>Microsoft Office PowerPoint</Application>
  <PresentationFormat>Pokaz na ekranie (4:3)</PresentationFormat>
  <Paragraphs>73</Paragraphs>
  <Slides>28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28</vt:i4>
      </vt:variant>
    </vt:vector>
  </HeadingPairs>
  <TitlesOfParts>
    <vt:vector size="33" baseType="lpstr">
      <vt:lpstr>Lucida Sans Unicode</vt:lpstr>
      <vt:lpstr>Verdana</vt:lpstr>
      <vt:lpstr>Wingdings 2</vt:lpstr>
      <vt:lpstr>Wingdings 3</vt:lpstr>
      <vt:lpstr>Hol</vt:lpstr>
      <vt:lpstr>ORIENTOWANIE SIĘ W TERENIE BEZ MAPY </vt:lpstr>
      <vt:lpstr>Prezentacja programu PowerPoint</vt:lpstr>
      <vt:lpstr> ORIENTOWANIE SIĘ W TERENIE BEZ MAPY obejmuje: </vt:lpstr>
      <vt:lpstr>1. OKREŚLENIE STRON ŚWIATA WG. PRZEDMIOTÓW TERENOWYCH   </vt:lpstr>
      <vt:lpstr>2. OKREŚLANIE STRON WG. SŁOŃCA </vt:lpstr>
      <vt:lpstr>Prezentacja programu PowerPoint</vt:lpstr>
      <vt:lpstr>OKREŚLENIE STRON ŚWIATA WG. SŁOŃCA I ZEGARKA </vt:lpstr>
      <vt:lpstr>Prezentacja programu PowerPoint</vt:lpstr>
      <vt:lpstr>4. OKREŚLENIE KIERUNKU PÓŁNOCY WG. GWIAZDY POLARNEJ </vt:lpstr>
      <vt:lpstr>Prezentacja programu PowerPoint</vt:lpstr>
      <vt:lpstr>OKREŚLANIE SWOJEGO POŁOŻENIA W TERENIE</vt:lpstr>
      <vt:lpstr>Prezentacja programu PowerPoint</vt:lpstr>
      <vt:lpstr>BUSOLA AK  </vt:lpstr>
      <vt:lpstr>Prezentacja programu PowerPoint</vt:lpstr>
      <vt:lpstr>Prezentacja programu PowerPoint</vt:lpstr>
      <vt:lpstr>Prezentacja programu PowerPoint</vt:lpstr>
      <vt:lpstr>Prezentacja programu PowerPoint</vt:lpstr>
      <vt:lpstr>ORIENTOWANIE TOPOGRAFICZNE </vt:lpstr>
      <vt:lpstr>Prezentacja programu PowerPoint</vt:lpstr>
      <vt:lpstr>Przykład: znajdujemy się na skrzyżowaniu dróg polnych w kwadracie ........... (podać należy współrzędne z mapy według siatki UTM), 700 m na południowy wschód od wzgórza 130.1 i 900 m na południowy zachód od pojedynczego budynku</vt:lpstr>
      <vt:lpstr>PRZYKŁAD ORIENTOWANIA TOPOGRAFICZNEGO </vt:lpstr>
      <vt:lpstr>Prezentacja programu PowerPoint</vt:lpstr>
      <vt:lpstr>Prezentacja programu PowerPoint</vt:lpstr>
      <vt:lpstr>Prezentacja programu PowerPoint</vt:lpstr>
      <vt:lpstr>Prezentacja programu PowerPoint</vt:lpstr>
      <vt:lpstr>Orientowanie mapy </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ORIENTOWANIE SIĘ W TERENIE BEZ MAPY</dc:title>
  <dc:creator>user</dc:creator>
  <cp:lastModifiedBy>Admin</cp:lastModifiedBy>
  <cp:revision>7</cp:revision>
  <dcterms:created xsi:type="dcterms:W3CDTF">2021-04-28T15:20:19Z</dcterms:created>
  <dcterms:modified xsi:type="dcterms:W3CDTF">2021-05-20T19:51:02Z</dcterms:modified>
</cp:coreProperties>
</file>