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58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C86D8-81DC-4EEB-9F2E-6579E13BF03A}" type="datetimeFigureOut">
              <a:rPr lang="pl-PL" smtClean="0"/>
              <a:pPr/>
              <a:t>20.05.2021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94946-C96E-42BA-9E65-1C3F1FAB702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Podstawowe zadania dowódcy drużyny w zakresie POPL. 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Miejscami dogodnymi do rozmieszczenia PO są: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 smtClean="0"/>
              <a:t>wzgórza, strychy lub górne piętra budynków, wieże. </a:t>
            </a:r>
          </a:p>
          <a:p>
            <a:pPr algn="ctr">
              <a:buNone/>
            </a:pPr>
            <a:r>
              <a:rPr lang="pl-PL" dirty="0" smtClean="0"/>
              <a:t>Posterunek powinien być właściwie rozbudowany pod względem inżynieryjnym (okop, worki z piaskiem), zamaskowany oraz posiadać łączność z przełożonym. W czasie marszu obserwatorzy powinni znajdować się w włazach lub lukach obserwacyjnych pojazdów.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Skład i wyposażenie posterunku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W skład obsady posterunku obserwacyjnego wyznacza się:</a:t>
            </a:r>
          </a:p>
          <a:p>
            <a:pPr algn="ctr"/>
            <a:r>
              <a:rPr lang="pl-PL" dirty="0" smtClean="0"/>
              <a:t> dowódcę posterunku obserwacyjnego i </a:t>
            </a:r>
          </a:p>
          <a:p>
            <a:pPr algn="ctr"/>
            <a:r>
              <a:rPr lang="pl-PL" dirty="0" smtClean="0"/>
              <a:t>2 - 3 obserwatorów pełniących dyżur na zmianę (czas uzależniony od warunków atmosferycznych).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Wyposażenie posterunku: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dirty="0" smtClean="0"/>
              <a:t>lornetka przeciwlotnicza TZK;</a:t>
            </a:r>
          </a:p>
          <a:p>
            <a:pPr algn="ctr">
              <a:buNone/>
            </a:pPr>
            <a:r>
              <a:rPr lang="pl-PL" dirty="0" smtClean="0"/>
              <a:t>lornetka polowa 7x45mm;</a:t>
            </a:r>
          </a:p>
          <a:p>
            <a:pPr algn="ctr">
              <a:buNone/>
            </a:pPr>
            <a:r>
              <a:rPr lang="pl-PL" dirty="0" smtClean="0"/>
              <a:t> kątomierz - busola PAB;</a:t>
            </a:r>
          </a:p>
          <a:p>
            <a:pPr algn="ctr">
              <a:buNone/>
            </a:pPr>
            <a:r>
              <a:rPr lang="pl-PL" dirty="0" smtClean="0"/>
              <a:t>busola polowa;</a:t>
            </a:r>
          </a:p>
          <a:p>
            <a:pPr algn="ctr">
              <a:buNone/>
            </a:pPr>
            <a:r>
              <a:rPr lang="pl-PL" dirty="0" smtClean="0"/>
              <a:t> gong lub pistolet sygnałowy z odpowiednią ilością naboi sygnałowych;</a:t>
            </a:r>
          </a:p>
          <a:p>
            <a:pPr algn="ctr">
              <a:buNone/>
            </a:pPr>
            <a:r>
              <a:rPr lang="pl-PL" dirty="0" smtClean="0"/>
              <a:t>tabliczki orientacyjne;</a:t>
            </a:r>
          </a:p>
          <a:p>
            <a:pPr algn="ctr">
              <a:buNone/>
            </a:pPr>
            <a:r>
              <a:rPr lang="pl-PL" dirty="0" smtClean="0"/>
              <a:t>Sekundomierz;</a:t>
            </a:r>
          </a:p>
          <a:p>
            <a:pPr algn="ctr">
              <a:buNone/>
            </a:pPr>
            <a:r>
              <a:rPr lang="pl-PL" dirty="0" smtClean="0"/>
              <a:t> okulary przeciwsłoneczne;</a:t>
            </a:r>
          </a:p>
          <a:p>
            <a:pPr algn="ctr">
              <a:buNone/>
            </a:pPr>
            <a:r>
              <a:rPr lang="pl-PL" dirty="0" smtClean="0"/>
              <a:t>instrukcja PO;</a:t>
            </a:r>
          </a:p>
          <a:p>
            <a:pPr algn="ctr">
              <a:buNone/>
            </a:pPr>
            <a:r>
              <a:rPr lang="pl-PL" dirty="0" smtClean="0"/>
              <a:t>dziennik obserwacji;</a:t>
            </a:r>
          </a:p>
          <a:p>
            <a:pPr algn="ctr">
              <a:buNone/>
            </a:pPr>
            <a:r>
              <a:rPr lang="pl-PL" dirty="0" smtClean="0"/>
              <a:t>szkic działania;</a:t>
            </a:r>
          </a:p>
          <a:p>
            <a:pPr algn="ctr">
              <a:buNone/>
            </a:pPr>
            <a:r>
              <a:rPr lang="pl-PL" dirty="0" smtClean="0"/>
              <a:t>przybory do pisania;</a:t>
            </a:r>
          </a:p>
          <a:p>
            <a:pPr algn="ctr">
              <a:buNone/>
            </a:pPr>
            <a:r>
              <a:rPr lang="pl-PL" dirty="0" smtClean="0"/>
              <a:t>tablice informacyjne;</a:t>
            </a:r>
          </a:p>
          <a:p>
            <a:pPr algn="ctr">
              <a:buNone/>
            </a:pPr>
            <a:r>
              <a:rPr lang="pl-PL" dirty="0" smtClean="0"/>
              <a:t>aparat telefoniczny.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Wskazywanie celów powietrznych prowadzi się według: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stron świata: „LOTNIK – Z POŁUDNIA –DWA SAMOLOTY-40” – przykład meldunku. </a:t>
            </a:r>
          </a:p>
          <a:p>
            <a:pPr marL="514350" indent="-514350">
              <a:buAutoNum type="arabicPeriod"/>
            </a:pPr>
            <a:r>
              <a:rPr lang="pl-PL" dirty="0" smtClean="0"/>
              <a:t>dozorów wyznaczonych uprzednio w terenie: „LOTNIK – NAD TRZECIM – POJEDYŃCZY- 40” – przykład meldunku.</a:t>
            </a:r>
          </a:p>
          <a:p>
            <a:pPr marL="514350" indent="-514350">
              <a:buAutoNum type="arabicPeriod"/>
            </a:pPr>
            <a:r>
              <a:rPr lang="pl-PL" dirty="0" smtClean="0"/>
              <a:t>kierunku marszu kolumny: „LOTNIK – Z PRZODU – PARA ŚMIGŁOWCÓW – 40” – przykład meldunku.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4. Według zegarka: „LOTNIK – NA PIERWSZEJ – PARA ŚMIGŁOWCÓW – 40” – przykład meldunku. „40” – odległość do celu w hektometrach (1 hektometr =100 metrów).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Działanie drużyny jako pododdziału wyznaczonego do zwalczania NLC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Drużyna może być zawczasu wyznaczona do walki z </a:t>
            </a:r>
            <a:r>
              <a:rPr lang="pl-PL" dirty="0" err="1" smtClean="0"/>
              <a:t>niskolecącymi</a:t>
            </a:r>
            <a:r>
              <a:rPr lang="pl-PL" dirty="0" smtClean="0"/>
              <a:t> celami powietrznymi (NLC) przeciwnika w ramach pododdziału dyżurnego wyznaczonego do zwalczania przeciwnika powietrznego.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Przygotowując drużynę (załogę) do realizacji zadania dowódca drużyny powinien otrzymać następujące wytyczne: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miejsce rozwinięcia stanowiska ogniowego;</a:t>
            </a:r>
          </a:p>
          <a:p>
            <a:pPr marL="514350" indent="-514350">
              <a:buAutoNum type="arabicPeriod"/>
            </a:pPr>
            <a:r>
              <a:rPr lang="pl-PL" dirty="0" smtClean="0"/>
              <a:t>kierunek (sektor) prowadzenia ognia; </a:t>
            </a:r>
          </a:p>
          <a:p>
            <a:pPr marL="514350" indent="-514350">
              <a:buAutoNum type="arabicPeriod"/>
            </a:pPr>
            <a:r>
              <a:rPr lang="pl-PL" dirty="0" smtClean="0"/>
              <a:t> zasady wyboru celu;</a:t>
            </a:r>
          </a:p>
          <a:p>
            <a:pPr marL="514350" indent="-514350">
              <a:buAutoNum type="arabicPeriod"/>
            </a:pPr>
            <a:r>
              <a:rPr lang="pl-PL" dirty="0" smtClean="0"/>
              <a:t> prawdopodobne rubieże ataku ŚNP;</a:t>
            </a:r>
          </a:p>
          <a:p>
            <a:pPr marL="514350" indent="-514350">
              <a:buAutoNum type="arabicPeriod"/>
            </a:pPr>
            <a:r>
              <a:rPr lang="pl-PL" dirty="0" smtClean="0"/>
              <a:t> sposób meldowania o wynikach działalności ogniowej;</a:t>
            </a:r>
          </a:p>
          <a:p>
            <a:pPr marL="514350" indent="-514350">
              <a:buAutoNum type="arabicPeriod"/>
            </a:pPr>
            <a:r>
              <a:rPr lang="pl-PL" dirty="0" smtClean="0"/>
              <a:t>sygnały dowodzenia;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Dowódca drużyny stawiając zadanie powinien określić: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1. miejsce i czas zajęcia stanowiska ogniowego;</a:t>
            </a:r>
          </a:p>
          <a:p>
            <a:pPr>
              <a:buNone/>
            </a:pPr>
            <a:r>
              <a:rPr lang="pl-PL" dirty="0" smtClean="0"/>
              <a:t>2. sektor ognia;</a:t>
            </a:r>
          </a:p>
          <a:p>
            <a:pPr>
              <a:buNone/>
            </a:pPr>
            <a:r>
              <a:rPr lang="pl-PL" dirty="0" smtClean="0"/>
              <a:t>3. sygnały dowodzenia (do otwarcia ognia, przerwania ognia);</a:t>
            </a:r>
          </a:p>
          <a:p>
            <a:pPr>
              <a:buNone/>
            </a:pPr>
            <a:r>
              <a:rPr lang="pl-PL" dirty="0" smtClean="0"/>
              <a:t> 4. nastawy celowników;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wykonywania </a:t>
            </a:r>
            <a:r>
              <a:rPr lang="pl-PL" dirty="0" err="1" smtClean="0"/>
              <a:t>strzelań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Do celów powietrznych strzela się pociskami przeciwpancerno-zapalającymi. Postawa strzelecka powinna zapewniać dobre oparcie i możliwość obracania się strzelającego. Najdogodniej jest strzelać z transzei, okopów, lejów, rowów, z zakrycia, w postawie strzeleckiej siedzącej, leżącej, klęczącej lub stojącej.  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Z</a:t>
            </a:r>
            <a:r>
              <a:rPr lang="pl-PL" sz="3600" dirty="0" smtClean="0"/>
              <a:t>asady stosowania wyprzedzeń podczas strzelania do celów powietrznych</a:t>
            </a:r>
            <a:r>
              <a:rPr lang="pl-PL" dirty="0" smtClean="0"/>
              <a:t>: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Do śmigłowców: </a:t>
            </a:r>
          </a:p>
          <a:p>
            <a:pPr marL="514350" indent="-514350"/>
            <a:r>
              <a:rPr lang="pl-PL" dirty="0" smtClean="0"/>
              <a:t>podczas strzelania na odległość do 500 m, tyle sylwetek ile wynosi odległość strzelania w setkach metrów; </a:t>
            </a:r>
          </a:p>
          <a:p>
            <a:pPr marL="514350" indent="-514350"/>
            <a:r>
              <a:rPr lang="pl-PL" dirty="0" smtClean="0"/>
              <a:t>podczas strzelania na odległość ponad 500 m, tyle sylwetek ile wynosi odległość strzelania w setkach metrów razy 1,5.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Dowódca drużyny</a:t>
            </a:r>
            <a:r>
              <a:rPr lang="pl-PL" dirty="0" smtClean="0"/>
              <a:t> ponosi odpowiedzialność za wyszkolenie, utrzymanie wyposażenia i sprzętu wojskowego w sprawności technicznej oraz kształtowania poprawnych stosunków międzyludzkich, a także za zapewnienie przestrzegania przepisów bezpieczeństwa w trakcie realizacji </a:t>
            </a:r>
            <a:r>
              <a:rPr lang="pl-PL" b="1" dirty="0" smtClean="0"/>
              <a:t>zadań</a:t>
            </a:r>
            <a:r>
              <a:rPr lang="pl-PL" dirty="0" smtClean="0"/>
              <a:t>.</a:t>
            </a:r>
          </a:p>
          <a:p>
            <a:pPr algn="ct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2. Do samolotów bezpilotowych: </a:t>
            </a:r>
          </a:p>
          <a:p>
            <a:r>
              <a:rPr lang="pl-PL" dirty="0" smtClean="0"/>
              <a:t> podczas strzelania na odległość do 500 m 5-60; </a:t>
            </a:r>
          </a:p>
          <a:p>
            <a:r>
              <a:rPr lang="pl-PL" dirty="0" smtClean="0"/>
              <a:t>podczas strzelania na odległość ponad 500 m 8-100. </a:t>
            </a:r>
          </a:p>
          <a:p>
            <a:pPr algn="ctr">
              <a:buNone/>
            </a:pPr>
            <a:r>
              <a:rPr lang="pl-PL" dirty="0" smtClean="0"/>
              <a:t>Ogień do celu otwiera się na komendę dowódcy i prowadzi seriami po 5-10 strzałów  w serii, a w momencie zbliżania się celu do widocznych torów pocisków prowadzi się ogień ciągły. </a:t>
            </a:r>
          </a:p>
          <a:p>
            <a:pPr algn="just">
              <a:buNone/>
            </a:pPr>
            <a:r>
              <a:rPr lang="pl-PL" dirty="0" smtClean="0"/>
              <a:t>W zależności od odległości od odległości wykrycia celu i jego kursu wykonuje się następujące rodzaje zapór ogniowych: </a:t>
            </a:r>
          </a:p>
          <a:p>
            <a:pPr algn="ctr">
              <a:buNone/>
            </a:pPr>
            <a:r>
              <a:rPr lang="pl-PL" dirty="0" smtClean="0"/>
              <a:t>pionowa, pochyła i prostopadła.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Pionowa zapora ogniowa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Pionową zaporę ogniową </a:t>
            </a:r>
            <a:r>
              <a:rPr lang="pl-PL" dirty="0" smtClean="0"/>
              <a:t>wykonuje się wówczas, gdy odległość wykrycia celu jest mniejsza niż 2500 m, jego kurs przechodzi nad ugrupowaniem pododdziału (kurs „ZERO”). Na komendę dowódcy: Uwaga pluton DO SAMOLOTU, PIONOWA – OGNIA żołnierze ustawiają broń pionowo i wszyscy jednocześnie otwierają ogień. Komenda do otwarcia ognia powinna być wydana gdy cel znajduje się w odległości około 700 m od strzelających.  </a:t>
            </a:r>
            <a:endParaRPr lang="pl-PL" dirty="0"/>
          </a:p>
        </p:txBody>
      </p:sp>
      <p:pic>
        <p:nvPicPr>
          <p:cNvPr id="6" name="Picture 2" descr="C:\Users\user\Desktop\pobrane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357430"/>
            <a:ext cx="3500461" cy="28575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Pochyła zapora ogniowa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dirty="0" smtClean="0"/>
              <a:t>Pochyłą zaporę ogniową  stosuje się w przypadku, gdy odległość do celu jest większa niż 2500 m, jego kurs przechodzi nad ugrupowaniem pododdziału, wówczas to żołnierze ustawiają broń pod kątem zbliżonym do 45o w stosunku do poziomu i otwierają ogień w kierunku zbliżającego się celu na komendę dowódcy: Uwaga pluton DO SAMOLOTU, POCHYŁA – OGNIA. Komenda OGNIA powinna być podana w momencie, gdy cel znajduje się około 1000 m od strzelającego pododdziału. Ogień prowadzony jest do momentu podania komendy o jego przerwaniu przez dowódcę lub wyczerpaniu się amunicji w magazynkach. 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dirty="0" smtClean="0"/>
              <a:t>Pamiętać jednak trzeba aby zachować niezbędne warunki bezpieczeństwa utrzymując odległość między żołnierzami min. 3-4 kroki. 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Prostopadła zapora ogniowa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dirty="0" smtClean="0"/>
              <a:t>Prostopadłą zaporę ogniową stosuje się, gdy kurs samolotu przechodzi w pewnej odległości nad ugrupowaniem pododdziału. W ten sam sposób zwalcza się samoloty nurkujące na sąsiedni pododdział lub obiekt, położony w odległości do 500 m. Postawienie prostopadłej zapory ogniowej polega na prowadzeniu ognia do punktu na kursie celu określonego przez obrót broni o około 600 w kierunku lotu celu. Praktycznie odbywa się to w sposób następujący – po wskazaniu samolotu przez dowódcę żołnierz celują do niego, a następnie na jego komendę OGNIA szybko przesuwają punkt celowania (wykonują zwrot) przed cel o ok. 600 i prowadzą ogień. W celu wykonania zapory prostopadłej podaje się komendę : </a:t>
            </a:r>
          </a:p>
          <a:p>
            <a:pPr>
              <a:buNone/>
            </a:pPr>
            <a:r>
              <a:rPr lang="pl-PL" dirty="0" smtClean="0"/>
              <a:t>Uwaga pluton DO SAMOLOTU, PROSTOPADŁA – OGNIA.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r>
              <a:rPr lang="pl-PL" dirty="0" smtClean="0"/>
              <a:t>Wielkość wyprzedzenia przyjmuje się następująco: </a:t>
            </a:r>
          </a:p>
          <a:p>
            <a:pPr marL="514350" indent="-514350">
              <a:buAutoNum type="arabicPeriod"/>
            </a:pPr>
            <a:r>
              <a:rPr lang="pl-PL" dirty="0" smtClean="0"/>
              <a:t>podczas strzelania na odległość do 200 m – 0,5 sylwetki na każde 100 m strzelania; </a:t>
            </a:r>
          </a:p>
          <a:p>
            <a:pPr marL="514350" indent="-514350">
              <a:buAutoNum type="arabicPeriod"/>
            </a:pPr>
            <a:r>
              <a:rPr lang="pl-PL" dirty="0" smtClean="0"/>
              <a:t>podczas strzelania na odległość ponad 200 m – jedną sylwetkę na każde 100 m odległość do celu.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Przedsięwzięcia drużyny w ramach maskowania, rozśrodkowania  i przygotowania ukryć </a:t>
            </a:r>
            <a:br>
              <a:rPr lang="pl-PL" sz="3200" dirty="0" smtClean="0"/>
            </a:br>
            <a:r>
              <a:rPr lang="pl-PL" sz="3200" dirty="0" smtClean="0"/>
              <a:t>(szczelin przeciwlotniczych) 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 smtClean="0"/>
              <a:t>Rozśrodkowanie wojsk polega na rozmieszczeniu sił i środków w odstępach i odległościach określonych normami w celu zmniejszenia skutków uderzeń ŚNP. Stanowiska ogniowe (szczeliny przeciwlotnicze) muszą odpowiadać następującym wymaganiom: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zapewniać prowadzenie obserwacji wzrokowej w sektorze nie mniejszym niż 180 stopni;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umożliwić bezpieczne prowadzenie ognia z broni strzeleckiej lub pokładowej (postawienie zapory pochyłej) w wycinku nie mniejszym niż 90 stopni;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znajdować się z dala od linii wysokiego napięcia lub innych przedmiotów utrudniających obserwację lub strzelanie. 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Dowódca drużyny przystępując do realizacji przedsięwzięć w ramach maskowania, rozśrodkowania i przygotowania ukryć powinien otrzymać następujące wytyczne: </a:t>
            </a:r>
          </a:p>
          <a:p>
            <a:pPr>
              <a:buNone/>
            </a:pPr>
            <a:r>
              <a:rPr lang="pl-PL" dirty="0" smtClean="0"/>
              <a:t> 1. zasady rozśrodkowania żołnierzy i sprzętu bojowego;</a:t>
            </a:r>
          </a:p>
          <a:p>
            <a:pPr>
              <a:buNone/>
            </a:pPr>
            <a:r>
              <a:rPr lang="pl-PL" dirty="0" smtClean="0"/>
              <a:t>2. miejsce i czas wykonania ukryć (szczelin przeciwlotniczych); </a:t>
            </a:r>
          </a:p>
          <a:p>
            <a:pPr>
              <a:buNone/>
            </a:pPr>
            <a:r>
              <a:rPr lang="pl-PL" dirty="0" smtClean="0"/>
              <a:t>3. sposób maskowania stanu osobowego i sprzętu bojowego; 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dirty="0" smtClean="0"/>
              <a:t>Dowódca drużyny stawiając zadanie powinien: </a:t>
            </a:r>
          </a:p>
          <a:p>
            <a:pPr>
              <a:buNone/>
            </a:pPr>
            <a:r>
              <a:rPr lang="pl-PL" dirty="0" smtClean="0"/>
              <a:t>1. określić sposób rozśrodkowania drużyny (wskazać miejsca);</a:t>
            </a:r>
          </a:p>
          <a:p>
            <a:pPr>
              <a:buNone/>
            </a:pPr>
            <a:r>
              <a:rPr lang="pl-PL" dirty="0" smtClean="0"/>
              <a:t> 2. określić dokładnie miejsce wykonania szczelin przeciwlotniczych oraz czas zakończenia prac;</a:t>
            </a:r>
          </a:p>
          <a:p>
            <a:pPr>
              <a:buNone/>
            </a:pPr>
            <a:r>
              <a:rPr lang="pl-PL" dirty="0" smtClean="0"/>
              <a:t> 3. sprecyzować sposoby maskowania żołnierzy i sprzętu bojowego (etatowy sprzęt maskujący lub warunki terenowe);</a:t>
            </a:r>
          </a:p>
          <a:p>
            <a:pPr>
              <a:buNone/>
            </a:pPr>
            <a:r>
              <a:rPr lang="pl-PL" dirty="0" smtClean="0"/>
              <a:t> 4. zasady przestrzegania maskowania świetlnego, zastosowania przyrządów noktowizyjnych, zaciemniania;</a:t>
            </a:r>
          </a:p>
          <a:p>
            <a:pPr>
              <a:buNone/>
            </a:pPr>
            <a:r>
              <a:rPr lang="pl-PL" dirty="0" smtClean="0"/>
              <a:t> 5. sygnały dowodzenia;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Zadania dowódcy drużyny w zakresie POPL w warunkach garnizonowych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dirty="0" smtClean="0"/>
              <a:t>Zadania dowódcy drużyny po ogłoszeniu przez służbę dyżurną alarmu powietrznego  („UWAGA, OGŁASZAM ALARM POWIETRZNY"):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nadzoruje pobranie broni, hełmów, masek żołnierzy wyznaczonych do pododdziału dyżurnego;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 kieruje kierowcę do garaży celem wyprowadzenia pojazdu wyznaczonego do pododdziału dyżurnego;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3. dowodzi drużyną w trakcie zajmowania stanowisk ogniowych, osiągnięcia gotowości do prowadzenia ognia jako pododdział dyżurny;</a:t>
            </a:r>
          </a:p>
          <a:p>
            <a:pPr>
              <a:buNone/>
            </a:pPr>
            <a:r>
              <a:rPr lang="pl-PL" dirty="0" smtClean="0"/>
              <a:t> 4. organizuje obserwację powietrzną zgodnie z wytycznymi przełożonego;</a:t>
            </a:r>
          </a:p>
          <a:p>
            <a:pPr>
              <a:buNone/>
            </a:pPr>
            <a:r>
              <a:rPr lang="pl-PL" dirty="0" smtClean="0"/>
              <a:t> 5. nadzoruje zajecie ukryć/schronów przez żołnierzy drużyny w przypadku gdy nie są wyznaczeni do pododdziału dyżurnego;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POPL</a:t>
            </a:r>
            <a:br>
              <a:rPr lang="pl-PL" dirty="0" smtClean="0"/>
            </a:br>
            <a:r>
              <a:rPr lang="pl-PL" dirty="0" smtClean="0"/>
              <a:t>powszechna obrona przeciwlotnicza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Powszechna obrona przeciwlotnicza (POPL) to zespół przedsięwzięć, mających na celu samoobronę (</a:t>
            </a:r>
            <a:r>
              <a:rPr lang="pl-PL" dirty="0" err="1" smtClean="0"/>
              <a:t>samoosłonę</a:t>
            </a:r>
            <a:r>
              <a:rPr lang="pl-PL" dirty="0" smtClean="0"/>
              <a:t>) wojsk w sytuacji zagrożenia lub bezpośredniego uderzenia środków napadu powietrznego przeciwnika (ŚNP). Powszechną obronę przeciwlotniczą organizuje się w każdym rodzaju działań. Organizatorami POPL są dowódcy na wszystkich szczeblach dowodzenia. 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Odpowiedzialność za organizację POPL przypada każdemu dowódcy, jednakże brak wytycznych nie zwalnia od obowiązków realizacji tych przedsięwzięć. Szczegółowe informacje zawarte są w instrukcji: Powszechna obrona przeciwlotnicza sygn. </a:t>
            </a:r>
            <a:r>
              <a:rPr lang="pl-PL" dirty="0" err="1" smtClean="0"/>
              <a:t>DWLąd</a:t>
            </a:r>
            <a:r>
              <a:rPr lang="pl-PL" dirty="0" smtClean="0"/>
              <a:t>. 12/2002 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Powszechna obrona przeciwlotnicza obejmuje: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rozpoznanie przeciwnika powietrznego; </a:t>
            </a:r>
          </a:p>
          <a:p>
            <a:pPr marL="514350" indent="-514350">
              <a:buAutoNum type="arabicPeriod"/>
            </a:pPr>
            <a:r>
              <a:rPr lang="pl-PL" dirty="0" smtClean="0"/>
              <a:t>alarmowanie pododdziałów o zagrożeniu z powietrza; </a:t>
            </a:r>
          </a:p>
          <a:p>
            <a:pPr marL="514350" indent="-514350">
              <a:buAutoNum type="arabicPeriod"/>
            </a:pPr>
            <a:r>
              <a:rPr lang="pl-PL" dirty="0" smtClean="0"/>
              <a:t>prowadzenie zorganizowanego ognia do celów powietrznych posiadanymi środkami rażenia; </a:t>
            </a:r>
          </a:p>
          <a:p>
            <a:pPr marL="514350" indent="-514350">
              <a:buAutoNum type="arabicPeriod"/>
            </a:pPr>
            <a:r>
              <a:rPr lang="pl-PL" dirty="0" smtClean="0"/>
              <a:t>maskowanie przed rozpoznaniem z powietrza;</a:t>
            </a:r>
          </a:p>
          <a:p>
            <a:pPr marL="514350" indent="-514350">
              <a:buAutoNum type="arabicPeriod"/>
            </a:pPr>
            <a:r>
              <a:rPr lang="pl-PL" dirty="0" smtClean="0"/>
              <a:t>rozśrodkowanie wojsk; </a:t>
            </a:r>
          </a:p>
          <a:p>
            <a:pPr marL="514350" indent="-514350">
              <a:buAutoNum type="arabicPeriod"/>
            </a:pPr>
            <a:r>
              <a:rPr lang="pl-PL" dirty="0" smtClean="0"/>
              <a:t>przygotowanie schronów i ukryć (szczelin) przeciwlotniczych;</a:t>
            </a:r>
          </a:p>
          <a:p>
            <a:pPr marL="514350" indent="-514350">
              <a:buAutoNum type="arabicPeriod"/>
            </a:pPr>
            <a:r>
              <a:rPr lang="pl-PL" dirty="0" smtClean="0"/>
              <a:t>likwidację skutków uderzeń środków napadu powietrznego (ŚNP);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Rozpoznanie przeciwnika powietrznego i alarmowanie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dirty="0" smtClean="0"/>
              <a:t>Rozpoznanie ŚNP prowadzą obserwatorzy na posterunku obserwacyjnym (PO), zapewniając:</a:t>
            </a:r>
          </a:p>
          <a:p>
            <a:pPr marL="514350" indent="-514350">
              <a:buAutoNum type="arabicPeriod"/>
            </a:pPr>
            <a:r>
              <a:rPr lang="pl-PL" dirty="0" smtClean="0"/>
              <a:t>wykrywanie ŚNP oraz alarmowanie pododdziałów w celu niedopuszczenia do ich zaskoczenia atakiem z powietrza; </a:t>
            </a:r>
          </a:p>
          <a:p>
            <a:pPr marL="514350" indent="-514350">
              <a:buAutoNum type="arabicPeriod"/>
            </a:pPr>
            <a:r>
              <a:rPr lang="pl-PL" dirty="0" smtClean="0"/>
              <a:t>rozpoznanie i identyfikację obiektów powietrznych; </a:t>
            </a:r>
          </a:p>
          <a:p>
            <a:pPr marL="514350" indent="-514350">
              <a:buAutoNum type="arabicPeriod"/>
            </a:pPr>
            <a:r>
              <a:rPr lang="pl-PL" dirty="0" smtClean="0"/>
              <a:t>zapewnienie bezpieczeństwa przelotu własnym statkom powietrznym nad ugrupowaniem własnego pododdział;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Każdy posterunek musi mieć łączność z dowódcą, którą należy dublować sygnałami dźwiękowymi, świetlnymi lub chorągiewkami. </a:t>
            </a:r>
            <a:r>
              <a:rPr lang="pl-PL" b="1" dirty="0" smtClean="0"/>
              <a:t>Obserwatorzy</a:t>
            </a:r>
            <a:r>
              <a:rPr lang="pl-PL" dirty="0" smtClean="0"/>
              <a:t> przestrzeni powietrznej są odpowiedzialni za terminowe wykrycie i zlokalizowanie zagrożenia powietrznego, w sektorze, który przydzielił im dowódca. </a:t>
            </a:r>
            <a:r>
              <a:rPr lang="pl-PL" b="1" dirty="0" smtClean="0"/>
              <a:t>Sektory obserwacji</a:t>
            </a:r>
            <a:r>
              <a:rPr lang="pl-PL" dirty="0" smtClean="0"/>
              <a:t> powinny być wybierane tam, gdzie istnieją najlepsze warunki do skrytego dolotu ŚNP do obiektu ataku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Stawiając zadanie dla obserwatora (składu PO) dowódca drużyny określa: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1.czas, miejsce rozwinięcia stanowiska obserwatora (PO);</a:t>
            </a:r>
          </a:p>
          <a:p>
            <a:pPr>
              <a:buNone/>
            </a:pPr>
            <a:r>
              <a:rPr lang="pl-PL" dirty="0" smtClean="0"/>
              <a:t> 2. dozory, sektor lub główny kierunek obserwacji oraz sposób jej prowadzenia;</a:t>
            </a:r>
          </a:p>
          <a:p>
            <a:pPr>
              <a:buNone/>
            </a:pPr>
            <a:r>
              <a:rPr lang="pl-PL" dirty="0" smtClean="0"/>
              <a:t> 3. sposób meldowania o zaobserwowanym działaniu przeciwnika i wojsk własnych;</a:t>
            </a:r>
          </a:p>
          <a:p>
            <a:pPr>
              <a:buNone/>
            </a:pPr>
            <a:r>
              <a:rPr lang="pl-PL" dirty="0" smtClean="0"/>
              <a:t> 4. sposób alarmowania o zagrożeniu z powietrza;</a:t>
            </a:r>
          </a:p>
          <a:p>
            <a:pPr>
              <a:buNone/>
            </a:pPr>
            <a:r>
              <a:rPr lang="pl-PL" dirty="0" smtClean="0"/>
              <a:t> 5. przekazuje aktualny na dany dzień sygnał "Ja Swój Samolot„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 ramach przygotowania posterunku do pracy obserwatorzy powinni: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1.wykonać prace inżynieryjne i maskowanie;</a:t>
            </a:r>
          </a:p>
          <a:p>
            <a:pPr>
              <a:buNone/>
            </a:pPr>
            <a:r>
              <a:rPr lang="pl-PL" dirty="0" smtClean="0"/>
              <a:t> 2. przygotować do pracy sprzęt obserwacyjno – pomiarowy;</a:t>
            </a:r>
          </a:p>
          <a:p>
            <a:pPr>
              <a:buNone/>
            </a:pPr>
            <a:r>
              <a:rPr lang="pl-PL" dirty="0" smtClean="0"/>
              <a:t>3. ustawić tabliczki orientacyjne;</a:t>
            </a:r>
          </a:p>
          <a:p>
            <a:pPr>
              <a:buNone/>
            </a:pPr>
            <a:r>
              <a:rPr lang="pl-PL" dirty="0" smtClean="0"/>
              <a:t> 4. przygotować do pracy środki sygnalizacji;</a:t>
            </a:r>
          </a:p>
          <a:p>
            <a:pPr>
              <a:buNone/>
            </a:pPr>
            <a:r>
              <a:rPr lang="pl-PL" dirty="0" smtClean="0"/>
              <a:t> 5. nawiązać łączność z dowódcą i złożyć meldunek o gotowości posterunku do prac;</a:t>
            </a:r>
          </a:p>
          <a:p>
            <a:pPr>
              <a:buNone/>
            </a:pPr>
            <a:r>
              <a:rPr lang="pl-PL" dirty="0" smtClean="0"/>
              <a:t> 6. odnotować w „Dzienniku obserwacji" rozpoczęcie pracy posterunku;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Stanowisko dla obserwatora (PO) wybiera się z dala od źródeł hałasu. Miejsce na posterunek obserwacyjny powinno zapewniać: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1.prowadzenie okrężnej obserwacji przestrzeni powietrznej i terenu;</a:t>
            </a:r>
          </a:p>
          <a:p>
            <a:pPr>
              <a:buNone/>
            </a:pPr>
            <a:r>
              <a:rPr lang="pl-PL" dirty="0" smtClean="0"/>
              <a:t>2. dobry wgląd w teren na najbardziej prawdopodobnym kierunku działania przeciwnika powietrznego i naziemnego;</a:t>
            </a:r>
          </a:p>
          <a:p>
            <a:pPr>
              <a:buNone/>
            </a:pPr>
            <a:r>
              <a:rPr lang="pl-PL" dirty="0" smtClean="0"/>
              <a:t> 3. ukrycie przed obserwacją naziemną i powietrzną przeciwnika;</a:t>
            </a:r>
          </a:p>
          <a:p>
            <a:pPr>
              <a:buNone/>
            </a:pPr>
            <a:r>
              <a:rPr lang="pl-PL" dirty="0" smtClean="0"/>
              <a:t> 4. ochronę obserwatorów przed bezpośrednim ogniem przeciwnika;</a:t>
            </a:r>
          </a:p>
          <a:p>
            <a:pPr>
              <a:buNone/>
            </a:pPr>
            <a:r>
              <a:rPr lang="pl-PL" dirty="0" smtClean="0"/>
              <a:t> 5. rozmieszczenie przyrządów obserwacyjnych i pomiarowych oraz środków łączności;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1685</Words>
  <Application>Microsoft Office PowerPoint</Application>
  <PresentationFormat>Pokaz na ekranie (4:3)</PresentationFormat>
  <Paragraphs>125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4" baseType="lpstr">
      <vt:lpstr>Arial</vt:lpstr>
      <vt:lpstr>Calibri</vt:lpstr>
      <vt:lpstr>Motyw pakietu Office</vt:lpstr>
      <vt:lpstr>Podstawowe zadania dowódcy drużyny w zakresie POPL. </vt:lpstr>
      <vt:lpstr>Prezentacja programu PowerPoint</vt:lpstr>
      <vt:lpstr>POPL powszechna obrona przeciwlotnicza </vt:lpstr>
      <vt:lpstr>Powszechna obrona przeciwlotnicza obejmuje: </vt:lpstr>
      <vt:lpstr>Rozpoznanie przeciwnika powietrznego i alarmowanie</vt:lpstr>
      <vt:lpstr>Prezentacja programu PowerPoint</vt:lpstr>
      <vt:lpstr>Stawiając zadanie dla obserwatora (składu PO) dowódca drużyny określa:</vt:lpstr>
      <vt:lpstr>W ramach przygotowania posterunku do pracy obserwatorzy powinni:</vt:lpstr>
      <vt:lpstr>Stanowisko dla obserwatora (PO) wybiera się z dala od źródeł hałasu. Miejsce na posterunek obserwacyjny powinno zapewniać:</vt:lpstr>
      <vt:lpstr>Miejscami dogodnymi do rozmieszczenia PO są:</vt:lpstr>
      <vt:lpstr>Skład i wyposażenie posterunku</vt:lpstr>
      <vt:lpstr>Wyposażenie posterunku:</vt:lpstr>
      <vt:lpstr>Wskazywanie celów powietrznych prowadzi się według:</vt:lpstr>
      <vt:lpstr>Prezentacja programu PowerPoint</vt:lpstr>
      <vt:lpstr>Działanie drużyny jako pododdziału wyznaczonego do zwalczania NLC</vt:lpstr>
      <vt:lpstr>Przygotowując drużynę (załogę) do realizacji zadania dowódca drużyny powinien otrzymać następujące wytyczne:</vt:lpstr>
      <vt:lpstr>Dowódca drużyny stawiając zadanie powinien określić:</vt:lpstr>
      <vt:lpstr>Zasady wykonywania strzelań:</vt:lpstr>
      <vt:lpstr>Zasady stosowania wyprzedzeń podczas strzelania do celów powietrznych:  </vt:lpstr>
      <vt:lpstr>Prezentacja programu PowerPoint</vt:lpstr>
      <vt:lpstr>Pionowa zapora ogniowa</vt:lpstr>
      <vt:lpstr>Pochyła zapora ogniowa</vt:lpstr>
      <vt:lpstr>Prostopadła zapora ogniowa</vt:lpstr>
      <vt:lpstr>Prezentacja programu PowerPoint</vt:lpstr>
      <vt:lpstr>Przedsięwzięcia drużyny w ramach maskowania, rozśrodkowania  i przygotowania ukryć  (szczelin przeciwlotniczych) </vt:lpstr>
      <vt:lpstr>Prezentacja programu PowerPoint</vt:lpstr>
      <vt:lpstr>Prezentacja programu PowerPoint</vt:lpstr>
      <vt:lpstr>Zadania dowódcy drużyny w zakresie POPL w warunkach garnizonowych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Admin</cp:lastModifiedBy>
  <cp:revision>12</cp:revision>
  <dcterms:created xsi:type="dcterms:W3CDTF">2021-05-03T16:47:49Z</dcterms:created>
  <dcterms:modified xsi:type="dcterms:W3CDTF">2021-05-20T19:49:20Z</dcterms:modified>
</cp:coreProperties>
</file>