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2" r:id="rId3"/>
    <p:sldId id="259" r:id="rId4"/>
    <p:sldId id="264" r:id="rId5"/>
    <p:sldId id="260" r:id="rId6"/>
    <p:sldId id="261" r:id="rId7"/>
    <p:sldId id="257" r:id="rId8"/>
    <p:sldId id="258" r:id="rId9"/>
    <p:sldId id="269" r:id="rId10"/>
    <p:sldId id="263" r:id="rId11"/>
    <p:sldId id="267" r:id="rId12"/>
    <p:sldId id="270" r:id="rId13"/>
    <p:sldId id="266" r:id="rId14"/>
    <p:sldId id="265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67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18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570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8953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3945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3604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7417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544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11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396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88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34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05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192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08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4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09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A68B019-CFD1-4EC5-B736-DF7033D7789A}" type="datetimeFigureOut">
              <a:rPr lang="pl-PL" smtClean="0"/>
              <a:t>23.04.2021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F59FFE1-A5F5-44F9-AAC6-631F0038D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9352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Postępowanie w sytuacjach szczególnych i zagrożenia terrorystycznego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Dr Paweł </a:t>
            </a:r>
            <a:r>
              <a:rPr lang="pl-PL" dirty="0" err="1" smtClean="0">
                <a:solidFill>
                  <a:schemeClr val="tx1"/>
                </a:solidFill>
              </a:rPr>
              <a:t>Szmitkowski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1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1007045" cy="3615267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>
                <a:solidFill>
                  <a:schemeClr val="tx1"/>
                </a:solidFill>
              </a:rPr>
              <a:t>W przypadku działań wojennych wszyscy </a:t>
            </a:r>
            <a:r>
              <a:rPr lang="pl-PL" dirty="0">
                <a:solidFill>
                  <a:schemeClr val="tx1"/>
                </a:solidFill>
              </a:rPr>
              <a:t>zatrzymani (ang. </a:t>
            </a:r>
            <a:r>
              <a:rPr lang="pl-PL" dirty="0" err="1">
                <a:solidFill>
                  <a:schemeClr val="tx1"/>
                </a:solidFill>
              </a:rPr>
              <a:t>captured</a:t>
            </a:r>
            <a:r>
              <a:rPr lang="pl-PL" dirty="0">
                <a:solidFill>
                  <a:schemeClr val="tx1"/>
                </a:solidFill>
              </a:rPr>
              <a:t> person - CPERS) przebywający pod nadzorem władzy zatrzymującej podlegają ochronie zgodnie z postanowieniami Konwencji Genewskich, a w szczególności Artykułem 4. IV Konwencji Genewskiej oraz postanowieniami prawa międzynarodowego. </a:t>
            </a:r>
          </a:p>
        </p:txBody>
      </p:sp>
    </p:spTree>
    <p:extLst>
      <p:ext uri="{BB962C8B-B14F-4D97-AF65-F5344CB8AC3E}">
        <p14:creationId xmlns:p14="http://schemas.microsoft.com/office/powerpoint/2010/main" val="345083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15 04 58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902" y="1027906"/>
            <a:ext cx="7486196" cy="501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0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684212" y="3357454"/>
            <a:ext cx="108372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pl-PL" dirty="0"/>
              <a:t>warty wojskowe, </a:t>
            </a:r>
            <a:endParaRPr lang="pl-PL" dirty="0" smtClean="0"/>
          </a:p>
          <a:p>
            <a:pPr fontAlgn="t"/>
            <a:endParaRPr lang="pl-PL" dirty="0" smtClean="0"/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pl-PL" dirty="0" smtClean="0"/>
              <a:t>oddziały </a:t>
            </a:r>
            <a:r>
              <a:rPr lang="pl-PL" dirty="0"/>
              <a:t>wart cywilnych (OWC</a:t>
            </a:r>
            <a:r>
              <a:rPr lang="pl-PL" dirty="0" smtClean="0"/>
              <a:t>),</a:t>
            </a:r>
          </a:p>
          <a:p>
            <a:pPr fontAlgn="t"/>
            <a:endParaRPr lang="pl-PL" dirty="0"/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pl-PL" dirty="0" smtClean="0"/>
              <a:t>specjalistyczne </a:t>
            </a:r>
            <a:r>
              <a:rPr lang="pl-PL" dirty="0"/>
              <a:t>uzbrojone formacje ochronne (SUFO), </a:t>
            </a:r>
            <a:endParaRPr lang="pl-PL" dirty="0" smtClean="0"/>
          </a:p>
          <a:p>
            <a:pPr fontAlgn="t"/>
            <a:endParaRPr lang="pl-PL" dirty="0"/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pl-PL" dirty="0" smtClean="0"/>
              <a:t>służby </a:t>
            </a:r>
            <a:r>
              <a:rPr lang="pl-PL" dirty="0"/>
              <a:t>dyżurne, portierzy i dozorcy na zasadach określonych w odrębnych przepisach.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313509" y="1306698"/>
            <a:ext cx="114430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pl-PL" sz="3600" dirty="0" smtClean="0"/>
              <a:t>Ochronę </a:t>
            </a:r>
            <a:r>
              <a:rPr lang="pl-PL" sz="3600" dirty="0"/>
              <a:t>obiektów oraz mienia jednostek wojskowych mogą </a:t>
            </a:r>
            <a:r>
              <a:rPr lang="pl-PL" sz="3600" dirty="0" smtClean="0"/>
              <a:t>sprawować: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982302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1626326"/>
            <a:ext cx="10811102" cy="500960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Podstawowym celem ochrony i obrony obiektów jest zapewnienie personelowi sił </a:t>
            </a:r>
            <a:r>
              <a:rPr lang="pl-PL" dirty="0" smtClean="0">
                <a:solidFill>
                  <a:schemeClr val="tx1"/>
                </a:solidFill>
              </a:rPr>
              <a:t>pokojowych swobody </a:t>
            </a:r>
            <a:r>
              <a:rPr lang="pl-PL" dirty="0">
                <a:solidFill>
                  <a:schemeClr val="tx1"/>
                </a:solidFill>
              </a:rPr>
              <a:t>w wykonywaniu ich zadań. Istotą ochrony jest stworzenie systemu wart </a:t>
            </a:r>
            <a:r>
              <a:rPr lang="pl-PL" dirty="0" smtClean="0">
                <a:solidFill>
                  <a:schemeClr val="tx1"/>
                </a:solidFill>
              </a:rPr>
              <a:t>i patroli </a:t>
            </a:r>
            <a:r>
              <a:rPr lang="pl-PL" dirty="0">
                <a:solidFill>
                  <a:schemeClr val="tx1"/>
                </a:solidFill>
              </a:rPr>
              <a:t>przy tych obiektach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Do podstawowych zadań warty należą: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kontrolowanie </a:t>
            </a:r>
            <a:r>
              <a:rPr lang="pl-PL" dirty="0">
                <a:solidFill>
                  <a:schemeClr val="tx1"/>
                </a:solidFill>
              </a:rPr>
              <a:t>personelu i pojazdów;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patrolowanie </a:t>
            </a:r>
            <a:r>
              <a:rPr lang="pl-PL" dirty="0">
                <a:solidFill>
                  <a:schemeClr val="tx1"/>
                </a:solidFill>
              </a:rPr>
              <a:t>wewnątrz i na zewnątrz obiektów;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sprawowanie </a:t>
            </a:r>
            <a:r>
              <a:rPr lang="pl-PL" dirty="0">
                <a:solidFill>
                  <a:schemeClr val="tx1"/>
                </a:solidFill>
              </a:rPr>
              <a:t>nadzoru poprzez przeszukiwanie reflektorami, lornetkami, sprzętem do obserwacji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nocnej.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W ochronie obiektów wyróżnia się dwa typy wartowników: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wartownicy </a:t>
            </a:r>
            <a:r>
              <a:rPr lang="pl-PL" dirty="0">
                <a:solidFill>
                  <a:schemeClr val="tx1"/>
                </a:solidFill>
              </a:rPr>
              <a:t>nadzorujący teren – nadzorują obiekt i teren wokół niego;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wartownicy </a:t>
            </a:r>
            <a:r>
              <a:rPr lang="pl-PL" dirty="0">
                <a:solidFill>
                  <a:schemeClr val="tx1"/>
                </a:solidFill>
              </a:rPr>
              <a:t>kontrolujący osoby – kontrolują personel, samochody i przewożony ładunek.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Personel posiadający dostęp do obiektu musi otrzymać trudne do sfałszowania przepustki.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</a:rPr>
              <a:t>Przed drzwiami do obiektów zastrzeżonych (sale operacyjne, centra łączności, pokoje </a:t>
            </a:r>
            <a:r>
              <a:rPr lang="pl-PL" dirty="0" smtClean="0">
                <a:solidFill>
                  <a:schemeClr val="tx1"/>
                </a:solidFill>
              </a:rPr>
              <a:t>odpraw, wartownie</a:t>
            </a:r>
            <a:r>
              <a:rPr lang="pl-PL" dirty="0">
                <a:solidFill>
                  <a:schemeClr val="tx1"/>
                </a:solidFill>
              </a:rPr>
              <a:t>, magazyny) można ustawić dodatkowych wartowników oraz </a:t>
            </a:r>
            <a:r>
              <a:rPr lang="pl-PL" dirty="0" smtClean="0">
                <a:solidFill>
                  <a:schemeClr val="tx1"/>
                </a:solidFill>
              </a:rPr>
              <a:t>dodatkowo zabezpieczyć </a:t>
            </a:r>
            <a:r>
              <a:rPr lang="pl-PL" dirty="0">
                <a:solidFill>
                  <a:schemeClr val="tx1"/>
                </a:solidFill>
              </a:rPr>
              <a:t>zamknięcie drzwi tych obiektów.</a:t>
            </a: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579709" y="268029"/>
            <a:ext cx="8534400" cy="1507067"/>
          </a:xfrm>
        </p:spPr>
        <p:txBody>
          <a:bodyPr/>
          <a:lstStyle/>
          <a:p>
            <a:r>
              <a:rPr lang="pl-PL" dirty="0" smtClean="0"/>
              <a:t>Zadania posterunku kontrolno-ochronnego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6843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1312817"/>
            <a:ext cx="10811102" cy="4630783"/>
          </a:xfrm>
        </p:spPr>
        <p:txBody>
          <a:bodyPr>
            <a:normAutofit/>
          </a:bodyPr>
          <a:lstStyle/>
          <a:p>
            <a:endParaRPr lang="pl-PL" dirty="0"/>
          </a:p>
          <a:p>
            <a:pPr marL="0" indent="0" algn="just">
              <a:buNone/>
            </a:pPr>
            <a:r>
              <a:rPr lang="pl-PL" dirty="0" smtClean="0">
                <a:solidFill>
                  <a:schemeClr val="tx1"/>
                </a:solidFill>
              </a:rPr>
              <a:t>D</a:t>
            </a:r>
            <a:r>
              <a:rPr lang="pl-PL" dirty="0" smtClean="0">
                <a:solidFill>
                  <a:schemeClr val="tx1"/>
                </a:solidFill>
              </a:rPr>
              <a:t>ozór obiektu sprawowany może być także przez </a:t>
            </a:r>
            <a:r>
              <a:rPr lang="pl-PL" dirty="0">
                <a:solidFill>
                  <a:schemeClr val="tx1"/>
                </a:solidFill>
              </a:rPr>
              <a:t>zmotoryzowane grupy kontrolno-ochronne (grupy interwencyjne</a:t>
            </a:r>
            <a:r>
              <a:rPr lang="pl-PL" dirty="0" smtClean="0">
                <a:solidFill>
                  <a:schemeClr val="tx1"/>
                </a:solidFill>
              </a:rPr>
              <a:t>). </a:t>
            </a:r>
            <a:r>
              <a:rPr lang="pl-PL" dirty="0" smtClean="0">
                <a:solidFill>
                  <a:schemeClr val="tx1"/>
                </a:solidFill>
              </a:rPr>
              <a:t>P</a:t>
            </a:r>
            <a:r>
              <a:rPr lang="pl-PL" dirty="0" smtClean="0">
                <a:solidFill>
                  <a:schemeClr val="tx1"/>
                </a:solidFill>
              </a:rPr>
              <a:t>olega on na </a:t>
            </a:r>
            <a:r>
              <a:rPr lang="pl-PL" dirty="0">
                <a:solidFill>
                  <a:schemeClr val="tx1"/>
                </a:solidFill>
              </a:rPr>
              <a:t>wykorzystaniu zmotoryzowanych patroli, realizujących polecenia dowódcy/operatora lokalnej stacji monitorowania obiektów (Centrum Ministrowania Alarmów, Stacji Monitorowania Alarmów) zarówno do kontroli służby pełnionej w danym obiekcie jak i nadzoru nad obiektami, w których ochrona realizowana jest w formie elektronicznego nadzoru nad systemami alarmowymi oraz do podejmowania stosownych, doraźnych działań ochronnych (interwencji) w obiektach, z których został odebrany przez lokalną stację monitorowania obiektów, sygnał o zagrożeniu.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3081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b="1" dirty="0">
                <a:solidFill>
                  <a:schemeClr val="tx1"/>
                </a:solidFill>
              </a:rPr>
              <a:t>Ochrona i obrona obiektów </a:t>
            </a:r>
            <a:r>
              <a:rPr lang="pl-PL" sz="2400" dirty="0">
                <a:solidFill>
                  <a:schemeClr val="tx1"/>
                </a:solidFill>
              </a:rPr>
              <a:t>- zespół przedsięwzięć uniemożliwiających nielegalne przedostanie się osób, pojazdów, statków pływających lub powietrznych, a także wniesienie bez pozwolenia sprzętu lub materiałów niebezpiecznych na teren chronionych obiektów wojskowych, a także i zabezpieczających znajdujące się tam mienie przed jego bezprawnym wyniesieniem, kradzieżą, zniszczeniem lub uszkodzeniem. </a:t>
            </a:r>
          </a:p>
        </p:txBody>
      </p:sp>
    </p:spTree>
    <p:extLst>
      <p:ext uri="{BB962C8B-B14F-4D97-AF65-F5344CB8AC3E}">
        <p14:creationId xmlns:p14="http://schemas.microsoft.com/office/powerpoint/2010/main" val="393914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4841" y="0"/>
            <a:ext cx="8534400" cy="1507067"/>
          </a:xfrm>
        </p:spPr>
        <p:txBody>
          <a:bodyPr/>
          <a:lstStyle/>
          <a:p>
            <a:r>
              <a:rPr lang="pl-PL" dirty="0" smtClean="0"/>
              <a:t>Zagrożenia obiektów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2083526"/>
            <a:ext cx="10993982" cy="361526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pl-PL" sz="800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i="1" dirty="0" smtClean="0">
                <a:solidFill>
                  <a:schemeClr val="tx1"/>
                </a:solidFill>
              </a:rPr>
              <a:t>Zagrożenia </a:t>
            </a:r>
            <a:r>
              <a:rPr lang="pl-PL" sz="8000" i="1" dirty="0">
                <a:solidFill>
                  <a:schemeClr val="tx1"/>
                </a:solidFill>
              </a:rPr>
              <a:t>zewnętrzne </a:t>
            </a:r>
            <a:r>
              <a:rPr lang="pl-PL" sz="8000" dirty="0">
                <a:solidFill>
                  <a:schemeClr val="tx1"/>
                </a:solidFill>
              </a:rPr>
              <a:t>- to </a:t>
            </a:r>
            <a:r>
              <a:rPr lang="pl-PL" sz="8000" dirty="0" smtClean="0">
                <a:solidFill>
                  <a:schemeClr val="tx1"/>
                </a:solidFill>
              </a:rPr>
              <a:t>najczęściej: </a:t>
            </a:r>
            <a:endParaRPr lang="pl-PL" sz="800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dirty="0">
                <a:solidFill>
                  <a:schemeClr val="tx1"/>
                </a:solidFill>
              </a:rPr>
              <a:t>- kradzieże,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dirty="0">
                <a:solidFill>
                  <a:schemeClr val="tx1"/>
                </a:solidFill>
              </a:rPr>
              <a:t>- kradzieże z włamaniem,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dirty="0">
                <a:solidFill>
                  <a:schemeClr val="tx1"/>
                </a:solidFill>
              </a:rPr>
              <a:t>- rozboje i kradzieże rozbójnicze,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dirty="0">
                <a:solidFill>
                  <a:schemeClr val="tx1"/>
                </a:solidFill>
              </a:rPr>
              <a:t>- akty sabotażowe lub terrorystyczne,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dirty="0">
                <a:solidFill>
                  <a:schemeClr val="tx1"/>
                </a:solidFill>
              </a:rPr>
              <a:t>- wyciek informacji niejawnej,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dirty="0">
                <a:solidFill>
                  <a:schemeClr val="tx1"/>
                </a:solidFill>
              </a:rPr>
              <a:t>- demonstracje i rozruchy uliczne,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dirty="0">
                <a:solidFill>
                  <a:schemeClr val="tx1"/>
                </a:solidFill>
              </a:rPr>
              <a:t>- akty wandalizmu,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dirty="0">
                <a:solidFill>
                  <a:schemeClr val="tx1"/>
                </a:solidFill>
              </a:rPr>
              <a:t>- konflikty zbrojne,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dirty="0">
                <a:solidFill>
                  <a:schemeClr val="tx1"/>
                </a:solidFill>
              </a:rPr>
              <a:t>- inne.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8000" i="1" dirty="0" smtClean="0">
                <a:solidFill>
                  <a:schemeClr val="tx1"/>
                </a:solidFill>
              </a:rPr>
              <a:t>Zagrożenia wewnętrzne</a:t>
            </a:r>
            <a:r>
              <a:rPr lang="pl-PL" sz="8000" dirty="0">
                <a:solidFill>
                  <a:schemeClr val="tx1"/>
                </a:solidFill>
              </a:rPr>
              <a:t> </a:t>
            </a:r>
            <a:r>
              <a:rPr lang="pl-PL" sz="8000" dirty="0" smtClean="0">
                <a:solidFill>
                  <a:schemeClr val="tx1"/>
                </a:solidFill>
              </a:rPr>
              <a:t>- </a:t>
            </a:r>
            <a:r>
              <a:rPr lang="pl-PL" sz="8000" dirty="0">
                <a:solidFill>
                  <a:schemeClr val="tx1"/>
                </a:solidFill>
              </a:rPr>
              <a:t>najczęściej kradzieże produktów, surowców, podzespołów, części, wyposażenia, informacji i tajemnicy przedsiębiorstwa (instytucji, organu), tajemnicy służbowej, tajemnicy państwowej;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57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1939834"/>
            <a:ext cx="10850291" cy="3615267"/>
          </a:xfrm>
        </p:spPr>
        <p:txBody>
          <a:bodyPr>
            <a:normAutofit/>
          </a:bodyPr>
          <a:lstStyle/>
          <a:p>
            <a:endParaRPr lang="pl-PL" dirty="0"/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Zagrożenia </a:t>
            </a:r>
            <a:r>
              <a:rPr lang="pl-PL" dirty="0">
                <a:solidFill>
                  <a:schemeClr val="tx1"/>
                </a:solidFill>
              </a:rPr>
              <a:t>zewnętrzne takie jak: wywiadowcze, terrorystyczne, dywersyjne i sabotażowe oraz kryminalne. 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Zagrożenia </a:t>
            </a:r>
            <a:r>
              <a:rPr lang="pl-PL" dirty="0">
                <a:solidFill>
                  <a:schemeClr val="tx1"/>
                </a:solidFill>
              </a:rPr>
              <a:t>wewnętrzne związane z zabezpieczeniem broni, amunicji, materiałów wybuchowych, sprzętu specjalnego, a także ujawnionymi negatywnymi zjawiskami związanymi z tą problematyką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14841" y="0"/>
            <a:ext cx="8534400" cy="1507067"/>
          </a:xfrm>
        </p:spPr>
        <p:txBody>
          <a:bodyPr/>
          <a:lstStyle/>
          <a:p>
            <a:r>
              <a:rPr lang="pl-PL" dirty="0" smtClean="0"/>
              <a:t>Zagrożenia obiektów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02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9710" y="0"/>
            <a:ext cx="8534400" cy="1507067"/>
          </a:xfrm>
        </p:spPr>
        <p:txBody>
          <a:bodyPr/>
          <a:lstStyle/>
          <a:p>
            <a:r>
              <a:rPr lang="pl-PL" dirty="0" smtClean="0"/>
              <a:t>Zagrożenia obiektów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58537"/>
            <a:ext cx="10515600" cy="5355772"/>
          </a:xfrm>
        </p:spPr>
        <p:txBody>
          <a:bodyPr>
            <a:normAutofit fontScale="70000" lnSpcReduction="2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Zagrożenia ze względu na przyczyny </a:t>
            </a:r>
            <a:r>
              <a:rPr lang="pl-PL" dirty="0" smtClean="0">
                <a:solidFill>
                  <a:schemeClr val="tx1"/>
                </a:solidFill>
              </a:rPr>
              <a:t>powstawania: 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przestępcza </a:t>
            </a:r>
            <a:r>
              <a:rPr lang="pl-PL" dirty="0">
                <a:solidFill>
                  <a:schemeClr val="tx1"/>
                </a:solidFill>
              </a:rPr>
              <a:t>działalność człowieka: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kradzież </a:t>
            </a:r>
            <a:r>
              <a:rPr lang="pl-PL" dirty="0">
                <a:solidFill>
                  <a:schemeClr val="tx1"/>
                </a:solidFill>
              </a:rPr>
              <a:t>i włamanie,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rozbój</a:t>
            </a:r>
            <a:r>
              <a:rPr lang="pl-PL" dirty="0">
                <a:solidFill>
                  <a:schemeClr val="tx1"/>
                </a:solidFill>
              </a:rPr>
              <a:t>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podłożenie </a:t>
            </a:r>
            <a:r>
              <a:rPr lang="pl-PL" dirty="0">
                <a:solidFill>
                  <a:schemeClr val="tx1"/>
                </a:solidFill>
              </a:rPr>
              <a:t>ładunku wybuchowego i inne akty terroru,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niszczenie </a:t>
            </a:r>
            <a:r>
              <a:rPr lang="pl-PL" dirty="0">
                <a:solidFill>
                  <a:schemeClr val="tx1"/>
                </a:solidFill>
              </a:rPr>
              <a:t>mienia,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zakłócenie </a:t>
            </a:r>
            <a:r>
              <a:rPr lang="pl-PL" dirty="0">
                <a:solidFill>
                  <a:schemeClr val="tx1"/>
                </a:solidFill>
              </a:rPr>
              <a:t>porządku,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wzięcie </a:t>
            </a:r>
            <a:r>
              <a:rPr lang="pl-PL" dirty="0">
                <a:solidFill>
                  <a:schemeClr val="tx1"/>
                </a:solidFill>
              </a:rPr>
              <a:t>zakładnika lub szantaż,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oszustwa </a:t>
            </a:r>
            <a:r>
              <a:rPr lang="pl-PL" dirty="0">
                <a:solidFill>
                  <a:schemeClr val="tx1"/>
                </a:solidFill>
              </a:rPr>
              <a:t>i wyłudzenia,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naruszenie </a:t>
            </a:r>
            <a:r>
              <a:rPr lang="pl-PL" dirty="0">
                <a:solidFill>
                  <a:schemeClr val="tx1"/>
                </a:solidFill>
              </a:rPr>
              <a:t>przepisów o ochronie informacji niejawnych oraz danych osobowych,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wtargnięcie </a:t>
            </a:r>
            <a:r>
              <a:rPr lang="pl-PL" dirty="0">
                <a:solidFill>
                  <a:schemeClr val="tx1"/>
                </a:solidFill>
              </a:rPr>
              <a:t>na teren obiektu,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okupacja </a:t>
            </a:r>
            <a:r>
              <a:rPr lang="pl-PL" dirty="0">
                <a:solidFill>
                  <a:schemeClr val="tx1"/>
                </a:solidFill>
              </a:rPr>
              <a:t>obiektu,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podpalenia</a:t>
            </a:r>
            <a:r>
              <a:rPr lang="pl-PL" dirty="0">
                <a:solidFill>
                  <a:schemeClr val="tx1"/>
                </a:solidFill>
              </a:rPr>
              <a:t>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awarie </a:t>
            </a:r>
            <a:r>
              <a:rPr lang="pl-PL" dirty="0">
                <a:solidFill>
                  <a:schemeClr val="tx1"/>
                </a:solidFill>
              </a:rPr>
              <a:t>techniczne urządzeń wywołane niewłaściwą ich obsługą lub zaniechaniem obsługi,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dywersja </a:t>
            </a:r>
            <a:r>
              <a:rPr lang="pl-PL" dirty="0">
                <a:solidFill>
                  <a:schemeClr val="tx1"/>
                </a:solidFill>
              </a:rPr>
              <a:t>i sabotaż,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szpiegostwo </a:t>
            </a:r>
            <a:r>
              <a:rPr lang="pl-PL" dirty="0">
                <a:solidFill>
                  <a:schemeClr val="tx1"/>
                </a:solidFill>
              </a:rPr>
              <a:t>przemysłowe (gospodarcze); 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93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-67734"/>
            <a:ext cx="8534400" cy="1507067"/>
          </a:xfrm>
        </p:spPr>
        <p:txBody>
          <a:bodyPr/>
          <a:lstStyle/>
          <a:p>
            <a:r>
              <a:rPr lang="pl-PL" dirty="0" smtClean="0"/>
              <a:t>Zagrożenia obiektów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1848394"/>
            <a:ext cx="10758851" cy="361526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pl-PL" sz="6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6400" dirty="0">
                <a:solidFill>
                  <a:schemeClr val="tx1"/>
                </a:solidFill>
              </a:rPr>
              <a:t>W</a:t>
            </a:r>
            <a:r>
              <a:rPr lang="pl-PL" sz="6400" dirty="0" smtClean="0">
                <a:solidFill>
                  <a:schemeClr val="tx1"/>
                </a:solidFill>
              </a:rPr>
              <a:t>ywołane </a:t>
            </a:r>
            <a:r>
              <a:rPr lang="pl-PL" sz="6400" dirty="0">
                <a:solidFill>
                  <a:schemeClr val="tx1"/>
                </a:solidFill>
              </a:rPr>
              <a:t>siłami przyrody (zagrożenia naturalne):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powódź </a:t>
            </a:r>
            <a:r>
              <a:rPr lang="pl-PL" sz="6400" dirty="0">
                <a:solidFill>
                  <a:schemeClr val="tx1"/>
                </a:solidFill>
              </a:rPr>
              <a:t>i podtopienie,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huragan</a:t>
            </a:r>
            <a:r>
              <a:rPr lang="pl-PL" sz="6400" dirty="0">
                <a:solidFill>
                  <a:schemeClr val="tx1"/>
                </a:solidFill>
              </a:rPr>
              <a:t>, tornado, orkan,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erupcja </a:t>
            </a:r>
            <a:r>
              <a:rPr lang="pl-PL" sz="6400" dirty="0">
                <a:solidFill>
                  <a:schemeClr val="tx1"/>
                </a:solidFill>
              </a:rPr>
              <a:t>wulkanu,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wyładowania </a:t>
            </a:r>
            <a:r>
              <a:rPr lang="pl-PL" sz="6400" dirty="0">
                <a:solidFill>
                  <a:schemeClr val="tx1"/>
                </a:solidFill>
              </a:rPr>
              <a:t>atmosferyczne,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intensywne </a:t>
            </a:r>
            <a:r>
              <a:rPr lang="pl-PL" sz="6400" dirty="0">
                <a:solidFill>
                  <a:schemeClr val="tx1"/>
                </a:solidFill>
              </a:rPr>
              <a:t>mrozy i upały,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fale </a:t>
            </a:r>
            <a:r>
              <a:rPr lang="pl-PL" sz="6400" dirty="0">
                <a:solidFill>
                  <a:schemeClr val="tx1"/>
                </a:solidFill>
              </a:rPr>
              <a:t>przypływowe,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gwałtowne </a:t>
            </a:r>
            <a:r>
              <a:rPr lang="pl-PL" sz="6400" dirty="0">
                <a:solidFill>
                  <a:schemeClr val="tx1"/>
                </a:solidFill>
              </a:rPr>
              <a:t>opady atmosferyczne (śnieżyce, ulewy, mgły, gradobicie),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ruchy </a:t>
            </a:r>
            <a:r>
              <a:rPr lang="pl-PL" sz="6400" dirty="0">
                <a:solidFill>
                  <a:schemeClr val="tx1"/>
                </a:solidFill>
              </a:rPr>
              <a:t>tektoniczne (trzęsienia ziemi, tąpnięcia związane z pracami górniczymi, osunięcia),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upadek </a:t>
            </a:r>
            <a:r>
              <a:rPr lang="pl-PL" sz="6400" dirty="0" err="1" smtClean="0">
                <a:solidFill>
                  <a:schemeClr val="tx1"/>
                </a:solidFill>
              </a:rPr>
              <a:t>meteoroidów</a:t>
            </a:r>
            <a:r>
              <a:rPr lang="pl-PL" sz="6400" dirty="0" smtClean="0">
                <a:solidFill>
                  <a:schemeClr val="tx1"/>
                </a:solidFill>
              </a:rPr>
              <a:t> </a:t>
            </a:r>
            <a:r>
              <a:rPr lang="pl-PL" sz="6400" dirty="0">
                <a:solidFill>
                  <a:schemeClr val="tx1"/>
                </a:solidFill>
              </a:rPr>
              <a:t>(meteorytów),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promieniowanie </a:t>
            </a:r>
            <a:r>
              <a:rPr lang="pl-PL" sz="6400" dirty="0">
                <a:solidFill>
                  <a:schemeClr val="tx1"/>
                </a:solidFill>
              </a:rPr>
              <a:t>kosmiczne, </a:t>
            </a: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gradacja</a:t>
            </a:r>
            <a:endParaRPr lang="pl-PL" sz="6400" dirty="0">
              <a:solidFill>
                <a:schemeClr val="tx1"/>
              </a:solidFill>
            </a:endParaRPr>
          </a:p>
          <a:p>
            <a:pPr algn="just"/>
            <a:r>
              <a:rPr lang="pl-PL" sz="6400" dirty="0" smtClean="0">
                <a:solidFill>
                  <a:schemeClr val="tx1"/>
                </a:solidFill>
              </a:rPr>
              <a:t>lawiny </a:t>
            </a:r>
            <a:r>
              <a:rPr lang="pl-PL" sz="6400" dirty="0">
                <a:solidFill>
                  <a:schemeClr val="tx1"/>
                </a:solidFill>
              </a:rPr>
              <a:t>(śnieżne, błotne, kamieniste); </a:t>
            </a:r>
            <a:endParaRPr lang="pl-PL" sz="6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6400" dirty="0">
                <a:solidFill>
                  <a:schemeClr val="tx1"/>
                </a:solidFill>
              </a:rPr>
              <a:t>B</a:t>
            </a:r>
            <a:r>
              <a:rPr lang="pl-PL" sz="6400" dirty="0" smtClean="0">
                <a:solidFill>
                  <a:schemeClr val="tx1"/>
                </a:solidFill>
              </a:rPr>
              <a:t>ędące </a:t>
            </a:r>
            <a:r>
              <a:rPr lang="pl-PL" sz="6400" dirty="0">
                <a:solidFill>
                  <a:schemeClr val="tx1"/>
                </a:solidFill>
              </a:rPr>
              <a:t>następstwem nieprawidłowego funkcjonowania urządzeń w obiektach podlegających ochronie (awarie urządzeń).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76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641" y="-176108"/>
            <a:ext cx="8534400" cy="1507067"/>
          </a:xfrm>
        </p:spPr>
        <p:txBody>
          <a:bodyPr/>
          <a:lstStyle/>
          <a:p>
            <a:r>
              <a:rPr lang="pl-PL" dirty="0" smtClean="0"/>
              <a:t>Kategorie obiektów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3326" y="838682"/>
            <a:ext cx="10857411" cy="567968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b="1" dirty="0" smtClean="0">
                <a:solidFill>
                  <a:schemeClr val="tx1"/>
                </a:solidFill>
              </a:rPr>
              <a:t>Kategoria </a:t>
            </a:r>
            <a:r>
              <a:rPr lang="pl-PL" b="1" dirty="0">
                <a:solidFill>
                  <a:schemeClr val="tx1"/>
                </a:solidFill>
              </a:rPr>
              <a:t>I:</a:t>
            </a:r>
            <a:endParaRPr lang="pl-PL" dirty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obiekty, w których produkuje się̨, remontuje i magazynuje uzbrojenie, sprzęt wojskowy oraz środki bojowe, a także obiekty, w których są prowadzone prace naukowo-badawcze lub konstruktorskie w zakresie produkcji na potrzeby bezpieczeństwa lub obronności państwa;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magazyny, w których są̨ przechowywane rezerwy strategiczne; magazyny ropy naftowej i paliw o pojemności powyżej 100 tys. m</a:t>
            </a:r>
            <a:r>
              <a:rPr lang="pl-PL" baseline="30000" dirty="0">
                <a:solidFill>
                  <a:schemeClr val="tx1"/>
                </a:solidFill>
              </a:rPr>
              <a:t>3</a:t>
            </a:r>
            <a:r>
              <a:rPr lang="pl-PL" dirty="0">
                <a:solidFill>
                  <a:schemeClr val="tx1"/>
                </a:solidFill>
              </a:rPr>
              <a:t>, w których są przechowywane zapasy interwencyjne; magazyny, w których są przechowywane zapasy obowiązkowe gazu ziemnego; kluczowe elementy infrastruktury przesyłowej ropy naftowej, paliw i gazu ziemnego oraz instalacje skroplonego gazu ziemnego, a także dyspozycje mocy, stacje elektroenergetyczne o strategicznym znaczeniu dla krajowego systemu elektroenergetycznego;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obiekty jednostek organizacyjnych podległych Ministrowi Obrony Narodowej lub przez niego nadzorowanych;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mosty i tunele, które znajdują się w ciągu dróg o znaczeniu obronnym, a najbliższy możliwy objazd jest położony w odległości powyżej 100 km;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mosty, wiadukty i tunele, jeżeli znajdują się w ciągu linii kolejowych o znaczeniu obronnym;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centrum zarządzania ruchem lotniczym oraz obiekty niezbędne do realizacji zadań w zakresie zapewniania służb żeglugi powietrznej, a także lotniska z drogami startowymi o długości powyżej 2000 m;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porty morskie o znaczeniu obronnym;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śródlądowe przeprawy wodne o znaczeniu obronnym;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obiekty infrastruktury łączności, w tym obiekty operatorów pocztowych i przedsiębiorców telekomunikacyjnych, przeznaczone do realizacji zadań na rzecz bezpieczeństwa i obronności państwa;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centralny ośrodek dokumentacji geodezyjnej i kartograficznej;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zapory wodne i inne urządzenia hydrotechniczne, których awaria może spowodować zatopienie terenów o powierzchni powyżej 500 km</a:t>
            </a:r>
            <a:r>
              <a:rPr lang="pl-PL" baseline="30000" dirty="0">
                <a:solidFill>
                  <a:schemeClr val="tx1"/>
                </a:solidFill>
              </a:rPr>
              <a:t>2</a:t>
            </a:r>
            <a:r>
              <a:rPr lang="pl-PL" dirty="0">
                <a:solidFill>
                  <a:schemeClr val="tx1"/>
                </a:solidFill>
              </a:rPr>
              <a:t> albo obszaru o mniejszej powierzchni, na którym znajdują się obiekty uznane za szczególnie ważne dla bezpieczeństwa i obronności państwa;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obiekty jednostek organizacyjnych Agencji Wywiadu;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obiekty Narodowego Banku Polskiego oraz Banku Gospodarstwa Krajowego;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obiekty Polskiej Wytwórni Papierów Wartościowych S.A. oraz Mennicy Polskiej S.A.;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</a:rPr>
              <a:t>obiekty, w których wytwarza się, przetwarza, stosuje lub przechowuje materiały jądrowe oraz źródła i odpady promieniotwórcze;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272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150464"/>
            <a:ext cx="8534400" cy="1507067"/>
          </a:xfrm>
        </p:spPr>
        <p:txBody>
          <a:bodyPr/>
          <a:lstStyle/>
          <a:p>
            <a:r>
              <a:rPr lang="pl-PL" dirty="0" smtClean="0"/>
              <a:t>Kategorie obiektów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40966" y="1404257"/>
            <a:ext cx="11046234" cy="503573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 smtClean="0">
                <a:solidFill>
                  <a:schemeClr val="tx1"/>
                </a:solidFill>
              </a:rPr>
              <a:t>Kategoria </a:t>
            </a:r>
            <a:r>
              <a:rPr lang="pl-PL" b="1" dirty="0" smtClean="0">
                <a:solidFill>
                  <a:schemeClr val="tx1"/>
                </a:solidFill>
              </a:rPr>
              <a:t>II:</a:t>
            </a:r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obiekty organów i jednostek organizacyjnych podległych ministrowi właściwemu do spraw wewnętrznych lub przez niego nadzorowanych;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obiekty jednostek organizacyjnych Agencji Bezpieczeństwa Wewnętrznego;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obiekty jednostek organizacyjnych Centralnego Biura Antykorupcyjnego;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obiekty jednostek organizacyjnych podległych Ministrowi Sprawiedliwości lub przez niego nadzorowanych;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obiekty mające bezpośredni związek z wydobywaniem: gazu ziemnego, ropy naftowej, węgla brunatnego i kamiennego, rud metali z wyjątkiem darniowych rud żelaza, rud pierwiastków rzadkich oraz pierwiastków promieniotwórczych, piasków formierskich i szklarskich oraz ziemi krzemionkowej;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obiekty, w których produkuje się, stosuje lub magazynuje materiały stwarzające szczególne zagrożenie wybuchowe lub pożarowe;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obiekty, w których prowadzi się działalność z wykorzystaniem toksycznych związków chemicznych i ich </a:t>
            </a:r>
            <a:r>
              <a:rPr lang="pl-PL" dirty="0" smtClean="0">
                <a:solidFill>
                  <a:schemeClr val="tx1"/>
                </a:solidFill>
              </a:rPr>
              <a:t>prekursorów</a:t>
            </a:r>
            <a:r>
              <a:rPr lang="pl-PL" dirty="0" smtClean="0">
                <a:solidFill>
                  <a:schemeClr val="tx1"/>
                </a:solidFill>
              </a:rPr>
              <a:t>, a także środków biologicznych, mikrobiologicznych, mikroorganizmów, toksyn i innych substancji wywołujących choroby u ludzi lub zwierząt – zlokalizowane w miejscowościach powyżej 20 tys. mieszkańców, w szczególności ujęcia wody i oczyszczalnie ścieków gwarantujące zaspokojenie potrzeb tych miejscowości;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elektrownie i elektrociepłownie zawodowe, z wyjątkiem elektrowni jądrowych, których produkcja energii jest przekazywana do wspólnej sieci elektroenergetycznej, stacje elektroenergetyczne należące do operatorów systemów dystrybucyjnych;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inne obiekty będące we właściwości organów administracji rządowej, organów jednostek samorządu terytorialnego, instytucji państwowych oraz przedsiębiorców i innych jednostek organizacyjnych, których zniszczenie lub uszkodzenie może stanowić zagrożenie w znacznych rozmiarach dla życia i zdrowia ludzi, dziedzictwa narodowe- go oraz środowiska albo spowodować poważne straty materialne, a także zakłócić funkcjonowanie państwa.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600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137400"/>
            <a:ext cx="8534400" cy="1507067"/>
          </a:xfrm>
        </p:spPr>
        <p:txBody>
          <a:bodyPr/>
          <a:lstStyle/>
          <a:p>
            <a:r>
              <a:rPr lang="pl-PL" dirty="0" smtClean="0"/>
              <a:t>Zasady użycia broni palnej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1508760"/>
            <a:ext cx="11150737" cy="3615267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>
                <a:solidFill>
                  <a:schemeClr val="tx1"/>
                </a:solidFill>
              </a:rPr>
              <a:t>Zasady użycia i wykorzystania broni (ustawa z dnia 24 sierpnia 2001 r. o Żandarmerii Wojskowej i wojskowych organach porządkowych – Dz. U. Nr 123, poz. 1353 z </a:t>
            </a:r>
            <a:r>
              <a:rPr lang="pl-PL" b="1" dirty="0" err="1">
                <a:solidFill>
                  <a:schemeClr val="tx1"/>
                </a:solidFill>
              </a:rPr>
              <a:t>późn</a:t>
            </a:r>
            <a:r>
              <a:rPr lang="pl-PL" b="1" dirty="0">
                <a:solidFill>
                  <a:schemeClr val="tx1"/>
                </a:solidFill>
              </a:rPr>
              <a:t>. zm.), które obowiązują od dnia 5 czerwca 2013 r. na mocy art. 68 i art. 85 ustawy z dnia 24 maja 2013 r. o środkach przymusu bezpośredniego i broni palnej (Dz. U. z 2013 r. poz. 628). 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964360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363</TotalTime>
  <Words>1263</Words>
  <Application>Microsoft Office PowerPoint</Application>
  <PresentationFormat>Panoramiczny</PresentationFormat>
  <Paragraphs>107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Wycinek</vt:lpstr>
      <vt:lpstr>Postępowanie w sytuacjach szczególnych i zagrożenia terrorystycznego</vt:lpstr>
      <vt:lpstr>Prezentacja programu PowerPoint</vt:lpstr>
      <vt:lpstr>Zagrożenia obiektów</vt:lpstr>
      <vt:lpstr>Zagrożenia obiektów</vt:lpstr>
      <vt:lpstr>Zagrożenia obiektów</vt:lpstr>
      <vt:lpstr>Zagrożenia obiektów</vt:lpstr>
      <vt:lpstr>Kategorie obiektów</vt:lpstr>
      <vt:lpstr>Kategorie obiektów</vt:lpstr>
      <vt:lpstr>Zasady użycia broni palnej</vt:lpstr>
      <vt:lpstr>Prezentacja programu PowerPoint</vt:lpstr>
      <vt:lpstr>Prezentacja programu PowerPoint</vt:lpstr>
      <vt:lpstr>Prezentacja programu PowerPoint</vt:lpstr>
      <vt:lpstr>Zadania posterunku kontrolno-ochronnego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w sytuacjach szczególnych i zagrożenia terrorystycznego</dc:title>
  <dc:creator>Admin</dc:creator>
  <cp:lastModifiedBy>Admin</cp:lastModifiedBy>
  <cp:revision>14</cp:revision>
  <dcterms:created xsi:type="dcterms:W3CDTF">2021-04-22T15:26:04Z</dcterms:created>
  <dcterms:modified xsi:type="dcterms:W3CDTF">2021-04-23T10:22:32Z</dcterms:modified>
</cp:coreProperties>
</file>