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1" r:id="rId1"/>
  </p:sldMasterIdLst>
  <p:notesMasterIdLst>
    <p:notesMasterId r:id="rId25"/>
  </p:notesMasterIdLst>
  <p:handoutMasterIdLst>
    <p:handoutMasterId r:id="rId26"/>
  </p:handoutMasterIdLst>
  <p:sldIdLst>
    <p:sldId id="608" r:id="rId2"/>
    <p:sldId id="609" r:id="rId3"/>
    <p:sldId id="610" r:id="rId4"/>
    <p:sldId id="616" r:id="rId5"/>
    <p:sldId id="617" r:id="rId6"/>
    <p:sldId id="630" r:id="rId7"/>
    <p:sldId id="618" r:id="rId8"/>
    <p:sldId id="632" r:id="rId9"/>
    <p:sldId id="631" r:id="rId10"/>
    <p:sldId id="619" r:id="rId11"/>
    <p:sldId id="620" r:id="rId12"/>
    <p:sldId id="621" r:id="rId13"/>
    <p:sldId id="633" r:id="rId14"/>
    <p:sldId id="622" r:id="rId15"/>
    <p:sldId id="623" r:id="rId16"/>
    <p:sldId id="624" r:id="rId17"/>
    <p:sldId id="625" r:id="rId18"/>
    <p:sldId id="626" r:id="rId19"/>
    <p:sldId id="627" r:id="rId20"/>
    <p:sldId id="628" r:id="rId21"/>
    <p:sldId id="629" r:id="rId22"/>
    <p:sldId id="615" r:id="rId23"/>
    <p:sldId id="634" r:id="rId24"/>
  </p:sldIdLst>
  <p:sldSz cx="9144000" cy="6858000" type="screen4x3"/>
  <p:notesSz cx="6669088" cy="9926638"/>
  <p:defaultTextStyle>
    <a:defPPr>
      <a:defRPr lang="pl-PL"/>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a:srgbClr val="FF9933"/>
    <a:srgbClr val="FFFF00"/>
    <a:srgbClr val="FFFF99"/>
    <a:srgbClr val="333333"/>
    <a:srgbClr val="85A3FF"/>
    <a:srgbClr val="4B7D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93250" autoAdjust="0"/>
  </p:normalViewPr>
  <p:slideViewPr>
    <p:cSldViewPr snapToGrid="0">
      <p:cViewPr varScale="1">
        <p:scale>
          <a:sx n="68" d="100"/>
          <a:sy n="68" d="100"/>
        </p:scale>
        <p:origin x="1380" y="102"/>
      </p:cViewPr>
      <p:guideLst>
        <p:guide orient="horz" pos="2160"/>
        <p:guide pos="2880"/>
      </p:guideLst>
    </p:cSldViewPr>
  </p:slideViewPr>
  <p:outlineViewPr>
    <p:cViewPr>
      <p:scale>
        <a:sx n="33" d="100"/>
        <a:sy n="33" d="100"/>
      </p:scale>
      <p:origin x="0" y="775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150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90838" cy="496888"/>
          </a:xfrm>
          <a:prstGeom prst="rect">
            <a:avLst/>
          </a:prstGeom>
        </p:spPr>
        <p:txBody>
          <a:bodyPr vert="horz" lIns="90452" tIns="45226" rIns="90452" bIns="45226" rtlCol="0"/>
          <a:lstStyle>
            <a:lvl1pPr algn="l" eaLnBrk="1" hangingPunct="1">
              <a:lnSpc>
                <a:spcPct val="100000"/>
              </a:lnSpc>
              <a:spcBef>
                <a:spcPct val="0"/>
              </a:spcBef>
              <a:buClrTx/>
              <a:buSzTx/>
              <a:buFontTx/>
              <a:buNone/>
              <a:defRPr sz="1200">
                <a:effectLst/>
                <a:latin typeface="Arial" charset="0"/>
                <a:cs typeface="+mn-cs"/>
              </a:defRPr>
            </a:lvl1pPr>
          </a:lstStyle>
          <a:p>
            <a:pPr>
              <a:defRPr/>
            </a:pPr>
            <a:endParaRPr lang="pl-PL"/>
          </a:p>
        </p:txBody>
      </p:sp>
      <p:sp>
        <p:nvSpPr>
          <p:cNvPr id="3" name="Symbol zastępczy daty 2"/>
          <p:cNvSpPr>
            <a:spLocks noGrp="1"/>
          </p:cNvSpPr>
          <p:nvPr>
            <p:ph type="dt" sz="quarter" idx="1"/>
          </p:nvPr>
        </p:nvSpPr>
        <p:spPr>
          <a:xfrm>
            <a:off x="3776663" y="0"/>
            <a:ext cx="2890837" cy="496888"/>
          </a:xfrm>
          <a:prstGeom prst="rect">
            <a:avLst/>
          </a:prstGeom>
        </p:spPr>
        <p:txBody>
          <a:bodyPr vert="horz" lIns="90452" tIns="45226" rIns="90452" bIns="45226" rtlCol="0"/>
          <a:lstStyle>
            <a:lvl1pPr algn="r" eaLnBrk="1" hangingPunct="1">
              <a:lnSpc>
                <a:spcPct val="100000"/>
              </a:lnSpc>
              <a:spcBef>
                <a:spcPct val="0"/>
              </a:spcBef>
              <a:buClrTx/>
              <a:buSzTx/>
              <a:buFontTx/>
              <a:buNone/>
              <a:defRPr sz="1200">
                <a:effectLst/>
                <a:latin typeface="Arial" charset="0"/>
                <a:cs typeface="+mn-cs"/>
              </a:defRPr>
            </a:lvl1pPr>
          </a:lstStyle>
          <a:p>
            <a:pPr>
              <a:defRPr/>
            </a:pPr>
            <a:fld id="{1DD102B0-EF1B-4CB2-B940-0110031FB650}" type="datetimeFigureOut">
              <a:rPr lang="pl-PL"/>
              <a:pPr>
                <a:defRPr/>
              </a:pPr>
              <a:t>20.03.2020</a:t>
            </a:fld>
            <a:endParaRPr lang="pl-PL" dirty="0"/>
          </a:p>
        </p:txBody>
      </p:sp>
      <p:sp>
        <p:nvSpPr>
          <p:cNvPr id="4" name="Symbol zastępczy stopki 3"/>
          <p:cNvSpPr>
            <a:spLocks noGrp="1"/>
          </p:cNvSpPr>
          <p:nvPr>
            <p:ph type="ftr" sz="quarter" idx="2"/>
          </p:nvPr>
        </p:nvSpPr>
        <p:spPr>
          <a:xfrm>
            <a:off x="0" y="9428163"/>
            <a:ext cx="2890838" cy="496887"/>
          </a:xfrm>
          <a:prstGeom prst="rect">
            <a:avLst/>
          </a:prstGeom>
        </p:spPr>
        <p:txBody>
          <a:bodyPr vert="horz" lIns="90452" tIns="45226" rIns="90452" bIns="45226" rtlCol="0" anchor="b"/>
          <a:lstStyle>
            <a:lvl1pPr algn="l" eaLnBrk="1" hangingPunct="1">
              <a:lnSpc>
                <a:spcPct val="100000"/>
              </a:lnSpc>
              <a:spcBef>
                <a:spcPct val="0"/>
              </a:spcBef>
              <a:buClrTx/>
              <a:buSzTx/>
              <a:buFontTx/>
              <a:buNone/>
              <a:defRPr sz="1200">
                <a:effectLst/>
                <a:latin typeface="Arial" charset="0"/>
                <a:cs typeface="+mn-cs"/>
              </a:defRPr>
            </a:lvl1pPr>
          </a:lstStyle>
          <a:p>
            <a:pPr>
              <a:defRPr/>
            </a:pPr>
            <a:endParaRPr lang="pl-PL"/>
          </a:p>
        </p:txBody>
      </p:sp>
      <p:sp>
        <p:nvSpPr>
          <p:cNvPr id="5" name="Symbol zastępczy numeru slajdu 4"/>
          <p:cNvSpPr>
            <a:spLocks noGrp="1"/>
          </p:cNvSpPr>
          <p:nvPr>
            <p:ph type="sldNum" sz="quarter" idx="3"/>
          </p:nvPr>
        </p:nvSpPr>
        <p:spPr>
          <a:xfrm>
            <a:off x="3776663" y="9428163"/>
            <a:ext cx="2890837" cy="496887"/>
          </a:xfrm>
          <a:prstGeom prst="rect">
            <a:avLst/>
          </a:prstGeom>
        </p:spPr>
        <p:txBody>
          <a:bodyPr vert="horz" lIns="90452" tIns="45226" rIns="90452" bIns="45226" rtlCol="0" anchor="b"/>
          <a:lstStyle>
            <a:lvl1pPr algn="r" eaLnBrk="1" hangingPunct="1">
              <a:lnSpc>
                <a:spcPct val="100000"/>
              </a:lnSpc>
              <a:spcBef>
                <a:spcPct val="0"/>
              </a:spcBef>
              <a:buClrTx/>
              <a:buSzTx/>
              <a:buFontTx/>
              <a:buNone/>
              <a:defRPr sz="1200">
                <a:effectLst/>
                <a:latin typeface="Arial" charset="0"/>
                <a:cs typeface="+mn-cs"/>
              </a:defRPr>
            </a:lvl1pPr>
          </a:lstStyle>
          <a:p>
            <a:pPr>
              <a:defRPr/>
            </a:pPr>
            <a:fld id="{F3E6334A-7193-4DFF-B852-9A316FB5AA4C}" type="slidenum">
              <a:rPr lang="pl-PL"/>
              <a:pPr>
                <a:defRPr/>
              </a:pPr>
              <a:t>‹#›</a:t>
            </a:fld>
            <a:endParaRPr lang="pl-PL" dirty="0"/>
          </a:p>
        </p:txBody>
      </p:sp>
    </p:spTree>
    <p:extLst>
      <p:ext uri="{BB962C8B-B14F-4D97-AF65-F5344CB8AC3E}">
        <p14:creationId xmlns:p14="http://schemas.microsoft.com/office/powerpoint/2010/main" val="1296677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lvl1pPr eaLnBrk="1" hangingPunct="1">
              <a:lnSpc>
                <a:spcPct val="100000"/>
              </a:lnSpc>
              <a:spcBef>
                <a:spcPct val="0"/>
              </a:spcBef>
              <a:buClrTx/>
              <a:buSzTx/>
              <a:buFontTx/>
              <a:buNone/>
              <a:defRPr sz="1200">
                <a:effectLst/>
                <a:latin typeface="Arial" charset="0"/>
                <a:cs typeface="+mn-cs"/>
              </a:defRPr>
            </a:lvl1pPr>
          </a:lstStyle>
          <a:p>
            <a:pPr>
              <a:defRPr/>
            </a:pPr>
            <a:endParaRPr lang="pl-PL"/>
          </a:p>
        </p:txBody>
      </p:sp>
      <p:sp>
        <p:nvSpPr>
          <p:cNvPr id="25603" name="Rectangle 3"/>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lvl1pPr algn="r" eaLnBrk="1" hangingPunct="1">
              <a:lnSpc>
                <a:spcPct val="100000"/>
              </a:lnSpc>
              <a:spcBef>
                <a:spcPct val="0"/>
              </a:spcBef>
              <a:buClrTx/>
              <a:buSzTx/>
              <a:buFontTx/>
              <a:buNone/>
              <a:defRPr sz="1200">
                <a:effectLst/>
                <a:latin typeface="Arial" charset="0"/>
                <a:cs typeface="+mn-cs"/>
              </a:defRPr>
            </a:lvl1pPr>
          </a:lstStyle>
          <a:p>
            <a:pPr>
              <a:defRPr/>
            </a:pPr>
            <a:endParaRPr lang="pl-PL"/>
          </a:p>
        </p:txBody>
      </p:sp>
      <p:sp>
        <p:nvSpPr>
          <p:cNvPr id="4608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p>
            <a:pPr lvl="0"/>
            <a:r>
              <a:rPr lang="pl-PL" noProof="0" smtClean="0"/>
              <a:t>Kliknij, aby edytować style wzorca tekstu</a:t>
            </a:r>
          </a:p>
          <a:p>
            <a:pPr lvl="0"/>
            <a:r>
              <a:rPr lang="pl-PL" noProof="0" smtClean="0"/>
              <a:t>Drugi poziom</a:t>
            </a:r>
          </a:p>
          <a:p>
            <a:pPr lvl="0"/>
            <a:r>
              <a:rPr lang="pl-PL" noProof="0" smtClean="0"/>
              <a:t>Trzeci poziom</a:t>
            </a:r>
          </a:p>
          <a:p>
            <a:pPr lvl="0"/>
            <a:r>
              <a:rPr lang="pl-PL" noProof="0" smtClean="0"/>
              <a:t>Czwarty poziom</a:t>
            </a:r>
          </a:p>
          <a:p>
            <a:pPr lvl="0"/>
            <a:r>
              <a:rPr lang="pl-PL" noProof="0" smtClean="0"/>
              <a:t>Piąty poziom</a:t>
            </a:r>
          </a:p>
        </p:txBody>
      </p:sp>
      <p:sp>
        <p:nvSpPr>
          <p:cNvPr id="25606" name="Rectangle 6"/>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0452" tIns="45226" rIns="90452" bIns="45226" numCol="1" anchor="b" anchorCtr="0" compatLnSpc="1">
            <a:prstTxWarp prst="textNoShape">
              <a:avLst/>
            </a:prstTxWarp>
          </a:bodyPr>
          <a:lstStyle>
            <a:lvl1pPr eaLnBrk="1" hangingPunct="1">
              <a:lnSpc>
                <a:spcPct val="100000"/>
              </a:lnSpc>
              <a:spcBef>
                <a:spcPct val="0"/>
              </a:spcBef>
              <a:buClrTx/>
              <a:buSzTx/>
              <a:buFontTx/>
              <a:buNone/>
              <a:defRPr sz="1200">
                <a:effectLst/>
                <a:latin typeface="Arial" charset="0"/>
                <a:cs typeface="+mn-cs"/>
              </a:defRPr>
            </a:lvl1pPr>
          </a:lstStyle>
          <a:p>
            <a:pPr>
              <a:defRPr/>
            </a:pPr>
            <a:endParaRPr lang="pl-PL"/>
          </a:p>
        </p:txBody>
      </p:sp>
      <p:sp>
        <p:nvSpPr>
          <p:cNvPr id="25607" name="Rectangle 7"/>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0452" tIns="45226" rIns="90452" bIns="45226" numCol="1" anchor="b" anchorCtr="0" compatLnSpc="1">
            <a:prstTxWarp prst="textNoShape">
              <a:avLst/>
            </a:prstTxWarp>
          </a:bodyPr>
          <a:lstStyle>
            <a:lvl1pPr algn="r" eaLnBrk="1" hangingPunct="1">
              <a:lnSpc>
                <a:spcPct val="100000"/>
              </a:lnSpc>
              <a:spcBef>
                <a:spcPct val="0"/>
              </a:spcBef>
              <a:buClrTx/>
              <a:buSzTx/>
              <a:buFontTx/>
              <a:buNone/>
              <a:defRPr sz="1200">
                <a:effectLst/>
                <a:latin typeface="Arial" charset="0"/>
                <a:cs typeface="+mn-cs"/>
              </a:defRPr>
            </a:lvl1pPr>
          </a:lstStyle>
          <a:p>
            <a:pPr>
              <a:defRPr/>
            </a:pPr>
            <a:fld id="{1193CB71-828A-4FBF-9D4E-A576A6AF204A}" type="slidenum">
              <a:rPr lang="pl-PL"/>
              <a:pPr>
                <a:defRPr/>
              </a:pPr>
              <a:t>‹#›</a:t>
            </a:fld>
            <a:endParaRPr lang="pl-PL" dirty="0"/>
          </a:p>
        </p:txBody>
      </p:sp>
    </p:spTree>
    <p:extLst>
      <p:ext uri="{BB962C8B-B14F-4D97-AF65-F5344CB8AC3E}">
        <p14:creationId xmlns:p14="http://schemas.microsoft.com/office/powerpoint/2010/main" val="57968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8" name="Group 4"/>
          <p:cNvGrpSpPr>
            <a:grpSpLocks/>
          </p:cNvGrpSpPr>
          <p:nvPr userDrawn="1"/>
        </p:nvGrpSpPr>
        <p:grpSpPr bwMode="auto">
          <a:xfrm>
            <a:off x="0" y="0"/>
            <a:ext cx="9144000" cy="1476375"/>
            <a:chOff x="0" y="0"/>
            <a:chExt cx="5760" cy="930"/>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8"/>
              <a:ext cx="1247"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l-PL" smtClean="0"/>
              <a:t>Kliknij, aby edytować styl</a:t>
            </a:r>
            <a:endParaRPr lang="en-US" dirty="0"/>
          </a:p>
        </p:txBody>
      </p:sp>
      <p:sp>
        <p:nvSpPr>
          <p:cNvPr id="11" name="Date Placeholder 3"/>
          <p:cNvSpPr>
            <a:spLocks noGrp="1"/>
          </p:cNvSpPr>
          <p:nvPr>
            <p:ph type="dt" sz="half" idx="10"/>
          </p:nvPr>
        </p:nvSpPr>
        <p:spPr/>
        <p:txBody>
          <a:bodyPr/>
          <a:lstStyle>
            <a:lvl1pPr>
              <a:defRPr/>
            </a:lvl1pPr>
          </a:lstStyle>
          <a:p>
            <a:pPr>
              <a:defRPr/>
            </a:pPr>
            <a:fld id="{EC02F9EE-6CD6-4E7F-8067-0A4CA14D61F5}" type="datetime1">
              <a:rPr lang="pl-PL"/>
              <a:pPr>
                <a:defRPr/>
              </a:pPr>
              <a:t>20.03.2020</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2D01858E-86CD-400F-8046-AE5809C83F0B}" type="slidenum">
              <a:rPr lang="pl-PL"/>
              <a:pPr>
                <a:defRPr/>
              </a:pPr>
              <a:t>‹#›</a:t>
            </a:fld>
            <a:endParaRPr lang="pl-PL" dirty="0"/>
          </a:p>
        </p:txBody>
      </p:sp>
    </p:spTree>
    <p:extLst>
      <p:ext uri="{BB962C8B-B14F-4D97-AF65-F5344CB8AC3E}">
        <p14:creationId xmlns:p14="http://schemas.microsoft.com/office/powerpoint/2010/main" val="426673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lvl1pPr>
              <a:defRPr/>
            </a:lvl1pPr>
          </a:lstStyle>
          <a:p>
            <a:pPr>
              <a:defRPr/>
            </a:pPr>
            <a:fld id="{C090D3EF-A454-49DA-A960-2DCC1845F21F}" type="datetime1">
              <a:rPr lang="pl-PL"/>
              <a:pPr>
                <a:defRPr/>
              </a:pPr>
              <a:t>20.03.2020</a:t>
            </a:fld>
            <a:endParaRPr lang="pl-PL" dirty="0"/>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F4261D6C-6419-40C2-80C6-DCC99799B8A2}" type="slidenum">
              <a:rPr lang="pl-PL"/>
              <a:pPr>
                <a:defRPr/>
              </a:pPr>
              <a:t>‹#›</a:t>
            </a:fld>
            <a:endParaRPr lang="pl-PL" dirty="0"/>
          </a:p>
        </p:txBody>
      </p:sp>
    </p:spTree>
    <p:extLst>
      <p:ext uri="{BB962C8B-B14F-4D97-AF65-F5344CB8AC3E}">
        <p14:creationId xmlns:p14="http://schemas.microsoft.com/office/powerpoint/2010/main" val="163502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E1397199-C833-44A4-BE27-4296D848318E}" type="datetime1">
              <a:rPr lang="pl-PL"/>
              <a:pPr>
                <a:defRPr/>
              </a:pPr>
              <a:t>20.03.2020</a:t>
            </a:fld>
            <a:endParaRPr lang="pl-PL" dirty="0"/>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F8764C5C-46AD-4E43-9BA9-77BDE56C6859}" type="slidenum">
              <a:rPr lang="pl-PL"/>
              <a:pPr>
                <a:defRPr/>
              </a:pPr>
              <a:t>‹#›</a:t>
            </a:fld>
            <a:endParaRPr lang="pl-PL" dirty="0"/>
          </a:p>
        </p:txBody>
      </p:sp>
    </p:spTree>
    <p:extLst>
      <p:ext uri="{BB962C8B-B14F-4D97-AF65-F5344CB8AC3E}">
        <p14:creationId xmlns:p14="http://schemas.microsoft.com/office/powerpoint/2010/main" val="226652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4"/>
          </p:nvPr>
        </p:nvSpPr>
        <p:spPr/>
        <p:txBody>
          <a:bodyPr/>
          <a:lstStyle>
            <a:lvl1pPr>
              <a:defRPr/>
            </a:lvl1pPr>
          </a:lstStyle>
          <a:p>
            <a:pPr>
              <a:defRPr/>
            </a:pPr>
            <a:fld id="{86E92773-1D08-4183-A17D-A075D74724A5}" type="datetime1">
              <a:rPr lang="pl-PL"/>
              <a:pPr>
                <a:defRPr/>
              </a:pPr>
              <a:t>20.03.2020</a:t>
            </a:fld>
            <a:endParaRPr lang="pl-PL" dirty="0"/>
          </a:p>
        </p:txBody>
      </p:sp>
      <p:sp>
        <p:nvSpPr>
          <p:cNvPr id="5" name="Footer Placeholder 4"/>
          <p:cNvSpPr>
            <a:spLocks noGrp="1"/>
          </p:cNvSpPr>
          <p:nvPr>
            <p:ph type="ftr" sz="quarter" idx="15"/>
          </p:nvPr>
        </p:nvSpPr>
        <p:spPr/>
        <p:txBody>
          <a:bodyPr/>
          <a:lstStyle>
            <a:lvl1pPr>
              <a:defRPr/>
            </a:lvl1pPr>
          </a:lstStyle>
          <a:p>
            <a:pPr>
              <a:defRPr/>
            </a:pPr>
            <a:endParaRPr lang="pl-PL"/>
          </a:p>
        </p:txBody>
      </p:sp>
      <p:sp>
        <p:nvSpPr>
          <p:cNvPr id="6" name="Slide Number Placeholder 5"/>
          <p:cNvSpPr>
            <a:spLocks noGrp="1"/>
          </p:cNvSpPr>
          <p:nvPr>
            <p:ph type="sldNum" sz="quarter" idx="16"/>
          </p:nvPr>
        </p:nvSpPr>
        <p:spPr/>
        <p:txBody>
          <a:bodyPr/>
          <a:lstStyle>
            <a:lvl1pPr>
              <a:defRPr/>
            </a:lvl1pPr>
          </a:lstStyle>
          <a:p>
            <a:pPr>
              <a:defRPr/>
            </a:pPr>
            <a:fld id="{F714D5C2-543C-4135-A601-1337D246E905}" type="slidenum">
              <a:rPr lang="pl-PL"/>
              <a:pPr>
                <a:defRPr/>
              </a:pPr>
              <a:t>‹#›</a:t>
            </a:fld>
            <a:endParaRPr lang="pl-PL" dirty="0"/>
          </a:p>
        </p:txBody>
      </p:sp>
    </p:spTree>
    <p:extLst>
      <p:ext uri="{BB962C8B-B14F-4D97-AF65-F5344CB8AC3E}">
        <p14:creationId xmlns:p14="http://schemas.microsoft.com/office/powerpoint/2010/main" val="99281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8" name="Date Placeholder 3"/>
          <p:cNvSpPr>
            <a:spLocks noGrp="1"/>
          </p:cNvSpPr>
          <p:nvPr>
            <p:ph type="dt" sz="half" idx="10"/>
          </p:nvPr>
        </p:nvSpPr>
        <p:spPr/>
        <p:txBody>
          <a:bodyPr/>
          <a:lstStyle>
            <a:lvl1pPr>
              <a:defRPr/>
            </a:lvl1pPr>
          </a:lstStyle>
          <a:p>
            <a:pPr>
              <a:defRPr/>
            </a:pPr>
            <a:fld id="{15F3C547-BC63-4627-8A1B-C598A561886F}" type="datetime1">
              <a:rPr lang="pl-PL"/>
              <a:pPr>
                <a:defRPr/>
              </a:pPr>
              <a:t>20.03.2020</a:t>
            </a:fld>
            <a:endParaRPr lang="pl-PL" dirty="0"/>
          </a:p>
        </p:txBody>
      </p:sp>
      <p:sp>
        <p:nvSpPr>
          <p:cNvPr id="9" name="Footer Placeholder 4"/>
          <p:cNvSpPr>
            <a:spLocks noGrp="1"/>
          </p:cNvSpPr>
          <p:nvPr>
            <p:ph type="ftr" sz="quarter" idx="11"/>
          </p:nvPr>
        </p:nvSpPr>
        <p:spPr/>
        <p:txBody>
          <a:bodyPr/>
          <a:lstStyle>
            <a:lvl1pPr>
              <a:defRPr/>
            </a:lvl1pPr>
          </a:lstStyle>
          <a:p>
            <a:pPr>
              <a:defRPr/>
            </a:pPr>
            <a:endParaRPr lang="pl-PL"/>
          </a:p>
        </p:txBody>
      </p:sp>
      <p:sp>
        <p:nvSpPr>
          <p:cNvPr id="10" name="Slide Number Placeholder 5"/>
          <p:cNvSpPr>
            <a:spLocks noGrp="1"/>
          </p:cNvSpPr>
          <p:nvPr>
            <p:ph type="sldNum" sz="quarter" idx="12"/>
          </p:nvPr>
        </p:nvSpPr>
        <p:spPr/>
        <p:txBody>
          <a:bodyPr/>
          <a:lstStyle>
            <a:lvl1pPr>
              <a:defRPr/>
            </a:lvl1pPr>
          </a:lstStyle>
          <a:p>
            <a:pPr>
              <a:defRPr/>
            </a:pPr>
            <a:fld id="{BBBA3157-AD5C-4FD4-B76B-214C1DA90D28}" type="slidenum">
              <a:rPr lang="pl-PL"/>
              <a:pPr>
                <a:defRPr/>
              </a:pPr>
              <a:t>‹#›</a:t>
            </a:fld>
            <a:endParaRPr lang="pl-PL" dirty="0"/>
          </a:p>
        </p:txBody>
      </p:sp>
    </p:spTree>
    <p:extLst>
      <p:ext uri="{BB962C8B-B14F-4D97-AF65-F5344CB8AC3E}">
        <p14:creationId xmlns:p14="http://schemas.microsoft.com/office/powerpoint/2010/main" val="66407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Date Placeholder 3"/>
          <p:cNvSpPr>
            <a:spLocks noGrp="1"/>
          </p:cNvSpPr>
          <p:nvPr>
            <p:ph type="dt" sz="half" idx="15"/>
          </p:nvPr>
        </p:nvSpPr>
        <p:spPr/>
        <p:txBody>
          <a:bodyPr/>
          <a:lstStyle>
            <a:lvl1pPr>
              <a:defRPr/>
            </a:lvl1pPr>
          </a:lstStyle>
          <a:p>
            <a:pPr>
              <a:defRPr/>
            </a:pPr>
            <a:fld id="{D1E49A74-8918-418E-98DC-5CBED3D389E9}" type="datetime1">
              <a:rPr lang="pl-PL"/>
              <a:pPr>
                <a:defRPr/>
              </a:pPr>
              <a:t>20.03.2020</a:t>
            </a:fld>
            <a:endParaRPr lang="pl-PL" dirty="0"/>
          </a:p>
        </p:txBody>
      </p:sp>
      <p:sp>
        <p:nvSpPr>
          <p:cNvPr id="6" name="Footer Placeholder 4"/>
          <p:cNvSpPr>
            <a:spLocks noGrp="1"/>
          </p:cNvSpPr>
          <p:nvPr>
            <p:ph type="ftr" sz="quarter" idx="16"/>
          </p:nvPr>
        </p:nvSpPr>
        <p:spPr/>
        <p:txBody>
          <a:bodyPr/>
          <a:lstStyle>
            <a:lvl1pPr>
              <a:defRPr/>
            </a:lvl1pPr>
          </a:lstStyle>
          <a:p>
            <a:pPr>
              <a:defRPr/>
            </a:pPr>
            <a:endParaRPr lang="pl-PL"/>
          </a:p>
        </p:txBody>
      </p:sp>
      <p:sp>
        <p:nvSpPr>
          <p:cNvPr id="7" name="Slide Number Placeholder 5"/>
          <p:cNvSpPr>
            <a:spLocks noGrp="1"/>
          </p:cNvSpPr>
          <p:nvPr>
            <p:ph type="sldNum" sz="quarter" idx="17"/>
          </p:nvPr>
        </p:nvSpPr>
        <p:spPr/>
        <p:txBody>
          <a:bodyPr/>
          <a:lstStyle>
            <a:lvl1pPr>
              <a:defRPr/>
            </a:lvl1pPr>
          </a:lstStyle>
          <a:p>
            <a:pPr>
              <a:defRPr/>
            </a:pPr>
            <a:fld id="{2993751F-1C9F-4864-B31F-9D4B4A2C6C30}" type="slidenum">
              <a:rPr lang="pl-PL"/>
              <a:pPr>
                <a:defRPr/>
              </a:pPr>
              <a:t>‹#›</a:t>
            </a:fld>
            <a:endParaRPr lang="pl-PL" dirty="0"/>
          </a:p>
        </p:txBody>
      </p:sp>
    </p:spTree>
    <p:extLst>
      <p:ext uri="{BB962C8B-B14F-4D97-AF65-F5344CB8AC3E}">
        <p14:creationId xmlns:p14="http://schemas.microsoft.com/office/powerpoint/2010/main" val="81111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0" name="Title 9"/>
          <p:cNvSpPr>
            <a:spLocks noGrp="1"/>
          </p:cNvSpPr>
          <p:nvPr>
            <p:ph type="title"/>
          </p:nvPr>
        </p:nvSpPr>
        <p:spPr/>
        <p:txBody>
          <a:bodyPr/>
          <a:lstStyle/>
          <a:p>
            <a:r>
              <a:rPr lang="pl-PL" smtClean="0"/>
              <a:t>Kliknij, aby edytować styl</a:t>
            </a:r>
            <a:endParaRPr lang="en-US" dirty="0"/>
          </a:p>
        </p:txBody>
      </p:sp>
      <p:sp>
        <p:nvSpPr>
          <p:cNvPr id="7" name="Date Placeholder 3"/>
          <p:cNvSpPr>
            <a:spLocks noGrp="1"/>
          </p:cNvSpPr>
          <p:nvPr>
            <p:ph type="dt" sz="half" idx="10"/>
          </p:nvPr>
        </p:nvSpPr>
        <p:spPr/>
        <p:txBody>
          <a:bodyPr/>
          <a:lstStyle>
            <a:lvl1pPr>
              <a:defRPr/>
            </a:lvl1pPr>
          </a:lstStyle>
          <a:p>
            <a:pPr>
              <a:defRPr/>
            </a:pPr>
            <a:fld id="{600A4512-E9CF-49B5-8863-A24BA762DA71}" type="datetime1">
              <a:rPr lang="pl-PL"/>
              <a:pPr>
                <a:defRPr/>
              </a:pPr>
              <a:t>20.03.2020</a:t>
            </a:fld>
            <a:endParaRPr lang="pl-PL" dirty="0"/>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pPr>
              <a:defRPr/>
            </a:pPr>
            <a:fld id="{27B1467C-6194-4AF5-8FF4-CDA56F133CD3}" type="slidenum">
              <a:rPr lang="pl-PL"/>
              <a:pPr>
                <a:defRPr/>
              </a:pPr>
              <a:t>‹#›</a:t>
            </a:fld>
            <a:endParaRPr lang="pl-PL" dirty="0"/>
          </a:p>
        </p:txBody>
      </p:sp>
    </p:spTree>
    <p:extLst>
      <p:ext uri="{BB962C8B-B14F-4D97-AF65-F5344CB8AC3E}">
        <p14:creationId xmlns:p14="http://schemas.microsoft.com/office/powerpoint/2010/main" val="48292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68407099-01E7-46E0-8FDD-621D00A7B24D}" type="datetime1">
              <a:rPr lang="pl-PL"/>
              <a:pPr>
                <a:defRPr/>
              </a:pPr>
              <a:t>20.03.2020</a:t>
            </a:fld>
            <a:endParaRPr lang="pl-PL" dirty="0"/>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pPr>
              <a:defRPr/>
            </a:pPr>
            <a:fld id="{49481586-24EC-42A9-9488-6A1D0BE63220}" type="slidenum">
              <a:rPr lang="pl-PL"/>
              <a:pPr>
                <a:defRPr/>
              </a:pPr>
              <a:t>‹#›</a:t>
            </a:fld>
            <a:endParaRPr lang="pl-PL" dirty="0"/>
          </a:p>
        </p:txBody>
      </p:sp>
    </p:spTree>
    <p:extLst>
      <p:ext uri="{BB962C8B-B14F-4D97-AF65-F5344CB8AC3E}">
        <p14:creationId xmlns:p14="http://schemas.microsoft.com/office/powerpoint/2010/main" val="217205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E53372-14A8-4736-AAAE-29E78F9682FC}" type="datetime1">
              <a:rPr lang="pl-PL"/>
              <a:pPr>
                <a:defRPr/>
              </a:pPr>
              <a:t>20.03.2020</a:t>
            </a:fld>
            <a:endParaRPr lang="pl-PL" dirty="0"/>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pPr>
              <a:defRPr/>
            </a:pPr>
            <a:fld id="{53E375A2-DFD4-4F1B-8527-60CFBCC30CF4}" type="slidenum">
              <a:rPr lang="pl-PL"/>
              <a:pPr>
                <a:defRPr/>
              </a:pPr>
              <a:t>‹#›</a:t>
            </a:fld>
            <a:endParaRPr lang="pl-PL" dirty="0"/>
          </a:p>
        </p:txBody>
      </p:sp>
    </p:spTree>
    <p:extLst>
      <p:ext uri="{BB962C8B-B14F-4D97-AF65-F5344CB8AC3E}">
        <p14:creationId xmlns:p14="http://schemas.microsoft.com/office/powerpoint/2010/main" val="316628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l-PL" smtClean="0"/>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02E32FF2-DF69-406E-A48D-5F9C8EA57624}" type="datetime1">
              <a:rPr lang="pl-PL"/>
              <a:pPr>
                <a:defRPr/>
              </a:pPr>
              <a:t>20.03.2020</a:t>
            </a:fld>
            <a:endParaRPr lang="pl-PL" dirty="0"/>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945B3B13-661C-4AC2-B7C2-B5562EB18208}" type="slidenum">
              <a:rPr lang="pl-PL"/>
              <a:pPr>
                <a:defRPr/>
              </a:pPr>
              <a:t>‹#›</a:t>
            </a:fld>
            <a:endParaRPr lang="pl-PL" dirty="0"/>
          </a:p>
        </p:txBody>
      </p:sp>
    </p:spTree>
    <p:extLst>
      <p:ext uri="{BB962C8B-B14F-4D97-AF65-F5344CB8AC3E}">
        <p14:creationId xmlns:p14="http://schemas.microsoft.com/office/powerpoint/2010/main" val="50381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l-PL" smtClean="0"/>
              <a:t>Kliknij, aby edytować styl</a:t>
            </a:r>
            <a:endParaRPr lang="en-US" dirty="0"/>
          </a:p>
        </p:txBody>
      </p:sp>
      <p:sp>
        <p:nvSpPr>
          <p:cNvPr id="9" name="Date Placeholder 4"/>
          <p:cNvSpPr>
            <a:spLocks noGrp="1"/>
          </p:cNvSpPr>
          <p:nvPr>
            <p:ph type="dt" sz="half" idx="10"/>
          </p:nvPr>
        </p:nvSpPr>
        <p:spPr/>
        <p:txBody>
          <a:bodyPr/>
          <a:lstStyle>
            <a:lvl1pPr>
              <a:defRPr/>
            </a:lvl1pPr>
          </a:lstStyle>
          <a:p>
            <a:pPr>
              <a:defRPr/>
            </a:pPr>
            <a:fld id="{54391C56-B1FC-4D32-8F20-F3982F6BDEE8}" type="datetime1">
              <a:rPr lang="pl-PL"/>
              <a:pPr>
                <a:defRPr/>
              </a:pPr>
              <a:t>20.03.2020</a:t>
            </a:fld>
            <a:endParaRPr lang="pl-PL" dirty="0"/>
          </a:p>
        </p:txBody>
      </p:sp>
      <p:sp>
        <p:nvSpPr>
          <p:cNvPr id="10" name="Footer Placeholder 5"/>
          <p:cNvSpPr>
            <a:spLocks noGrp="1"/>
          </p:cNvSpPr>
          <p:nvPr>
            <p:ph type="ftr" sz="quarter" idx="11"/>
          </p:nvPr>
        </p:nvSpPr>
        <p:spPr/>
        <p:txBody>
          <a:bodyPr/>
          <a:lstStyle>
            <a:lvl1pPr>
              <a:defRPr/>
            </a:lvl1pPr>
          </a:lstStyle>
          <a:p>
            <a:pPr>
              <a:defRPr/>
            </a:pPr>
            <a:endParaRPr lang="pl-PL"/>
          </a:p>
        </p:txBody>
      </p:sp>
      <p:sp>
        <p:nvSpPr>
          <p:cNvPr id="11" name="Slide Number Placeholder 6"/>
          <p:cNvSpPr>
            <a:spLocks noGrp="1"/>
          </p:cNvSpPr>
          <p:nvPr>
            <p:ph type="sldNum" sz="quarter" idx="12"/>
          </p:nvPr>
        </p:nvSpPr>
        <p:spPr/>
        <p:txBody>
          <a:bodyPr/>
          <a:lstStyle>
            <a:lvl1pPr>
              <a:defRPr/>
            </a:lvl1pPr>
          </a:lstStyle>
          <a:p>
            <a:pPr>
              <a:defRPr/>
            </a:pPr>
            <a:fld id="{2D71C165-2A1F-4BD9-828E-64E343B9F79F}" type="slidenum">
              <a:rPr lang="pl-PL"/>
              <a:pPr>
                <a:defRPr/>
              </a:pPr>
              <a:t>‹#›</a:t>
            </a:fld>
            <a:endParaRPr lang="pl-PL" dirty="0"/>
          </a:p>
        </p:txBody>
      </p:sp>
    </p:spTree>
    <p:extLst>
      <p:ext uri="{BB962C8B-B14F-4D97-AF65-F5344CB8AC3E}">
        <p14:creationId xmlns:p14="http://schemas.microsoft.com/office/powerpoint/2010/main" val="25493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l-PL" smtClean="0"/>
              <a:t>Kliknij, aby edytować styl</a:t>
            </a:r>
            <a:endParaRPr lang="en-US" dirty="0"/>
          </a:p>
        </p:txBody>
      </p:sp>
      <p:sp>
        <p:nvSpPr>
          <p:cNvPr id="2061"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rgbClr val="000000">
                    <a:lumMod val="50000"/>
                    <a:lumOff val="50000"/>
                  </a:srgbClr>
                </a:solidFill>
              </a:defRPr>
            </a:lvl1pPr>
          </a:lstStyle>
          <a:p>
            <a:pPr>
              <a:defRPr/>
            </a:pPr>
            <a:fld id="{3DB36325-F24E-49E3-921F-F40A4EE64E76}" type="datetime1">
              <a:rPr lang="pl-PL"/>
              <a:pPr>
                <a:defRPr/>
              </a:pPr>
              <a:t>20.03.2020</a:t>
            </a:fld>
            <a:endParaRPr lang="pl-PL" dirty="0"/>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rgbClr val="000000">
                    <a:lumMod val="50000"/>
                    <a:lumOff val="50000"/>
                  </a:srgbClr>
                </a:solidFill>
              </a:defRPr>
            </a:lvl1pPr>
          </a:lstStyle>
          <a:p>
            <a:pPr>
              <a:defRPr/>
            </a:pPr>
            <a:endParaRPr lang="pl-P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rgbClr val="000000">
                    <a:lumMod val="50000"/>
                    <a:lumOff val="50000"/>
                  </a:srgbClr>
                </a:solidFill>
              </a:defRPr>
            </a:lvl1pPr>
          </a:lstStyle>
          <a:p>
            <a:pPr>
              <a:defRPr/>
            </a:pPr>
            <a:fld id="{C6695A4F-B1C7-4C34-AB69-C288161A7827}" type="slidenum">
              <a:rPr lang="pl-PL"/>
              <a:pPr>
                <a:defRPr/>
              </a:pPr>
              <a:t>‹#›</a:t>
            </a:fld>
            <a:endParaRPr lang="pl-PL" dirty="0"/>
          </a:p>
        </p:txBody>
      </p:sp>
    </p:spTree>
  </p:cSld>
  <p:clrMap bg1="lt1" tx1="dk1" bg2="lt2" tx2="dk2" accent1="accent1" accent2="accent2" accent3="accent3" accent4="accent4" accent5="accent5" accent6="accent6" hlink="hlink" folHlink="folHlink"/>
  <p:sldLayoutIdLst>
    <p:sldLayoutId id="2147484248" r:id="rId1"/>
    <p:sldLayoutId id="2147484237" r:id="rId2"/>
    <p:sldLayoutId id="2147484249" r:id="rId3"/>
    <p:sldLayoutId id="2147484238" r:id="rId4"/>
    <p:sldLayoutId id="2147484239" r:id="rId5"/>
    <p:sldLayoutId id="2147484240" r:id="rId6"/>
    <p:sldLayoutId id="2147484241" r:id="rId7"/>
    <p:sldLayoutId id="2147484242" r:id="rId8"/>
    <p:sldLayoutId id="2147484250" r:id="rId9"/>
    <p:sldLayoutId id="2147484243" r:id="rId10"/>
    <p:sldLayoutId id="2147484244" r:id="rId11"/>
  </p:sldLayoutIdLst>
  <p:timing>
    <p:tnLst>
      <p:par>
        <p:cTn id="1" dur="indefinite" restart="never" nodeType="tmRoot"/>
      </p:par>
    </p:tnLst>
  </p:timing>
  <p:hf hdr="0" ft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28.jpeg"/><Relationship Id="rId4" Type="http://schemas.openxmlformats.org/officeDocument/2006/relationships/image" Target="../media/image6.png"/><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37.jpe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1"/>
          <p:cNvSpPr>
            <a:spLocks noGrp="1"/>
          </p:cNvSpPr>
          <p:nvPr>
            <p:ph type="sldNum" sz="quarter" idx="12"/>
          </p:nvPr>
        </p:nvSpPr>
        <p:spPr bwMode="auto">
          <a:xfrm>
            <a:off x="7100888" y="6294438"/>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5756E2BD-FBA6-4CEF-81ED-FFFD6ED3EBCC}" type="slidenum">
              <a:rPr lang="pl-PL" altLang="pl-PL" sz="1200" smtClean="0">
                <a:solidFill>
                  <a:srgbClr val="7F7F7F"/>
                </a:solidFill>
              </a:rPr>
              <a:pPr eaLnBrk="1" hangingPunct="1"/>
              <a:t>1</a:t>
            </a:fld>
            <a:endParaRPr lang="pl-PL" altLang="pl-PL" sz="1200" smtClean="0">
              <a:solidFill>
                <a:srgbClr val="7F7F7F"/>
              </a:solidFill>
            </a:endParaRPr>
          </a:p>
        </p:txBody>
      </p:sp>
      <p:sp>
        <p:nvSpPr>
          <p:cNvPr id="9219"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9220"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9221"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9225"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9229"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Prostokąt 3"/>
          <p:cNvSpPr/>
          <p:nvPr/>
        </p:nvSpPr>
        <p:spPr>
          <a:xfrm>
            <a:off x="1300162" y="1084063"/>
            <a:ext cx="7508875" cy="4832092"/>
          </a:xfrm>
          <a:prstGeom prst="rect">
            <a:avLst/>
          </a:prstGeom>
        </p:spPr>
        <p:txBody>
          <a:bodyPr>
            <a:spAutoFit/>
          </a:bodyPr>
          <a:lstStyle/>
          <a:p>
            <a:pPr algn="ctr" fontAlgn="auto">
              <a:buClr>
                <a:schemeClr val="accent6">
                  <a:lumMod val="75000"/>
                </a:schemeClr>
              </a:buClr>
              <a:defRPr/>
            </a:pPr>
            <a:r>
              <a:rPr lang="pl-PL" b="1" dirty="0"/>
              <a:t>Prawa i obowiązki </a:t>
            </a:r>
            <a:r>
              <a:rPr lang="pl-PL" b="1" dirty="0" smtClean="0"/>
              <a:t/>
            </a:r>
            <a:br>
              <a:rPr lang="pl-PL" b="1" dirty="0" smtClean="0"/>
            </a:br>
            <a:r>
              <a:rPr lang="pl-PL" b="1" dirty="0" smtClean="0"/>
              <a:t>żołnierza </a:t>
            </a:r>
            <a:r>
              <a:rPr lang="pl-PL" b="1" dirty="0"/>
              <a:t>- obywatela, odpowiedzialność karna </a:t>
            </a:r>
            <a:br>
              <a:rPr lang="pl-PL" b="1" dirty="0"/>
            </a:br>
            <a:r>
              <a:rPr lang="pl-PL" b="1" dirty="0"/>
              <a:t>i dyscyplinarna za naruszenie prawa </a:t>
            </a:r>
            <a:br>
              <a:rPr lang="pl-PL" b="1" dirty="0"/>
            </a:br>
            <a:r>
              <a:rPr lang="pl-PL" b="1" dirty="0"/>
              <a:t>i dyscypliny wojskowej. </a:t>
            </a:r>
            <a:br>
              <a:rPr lang="pl-PL" b="1" dirty="0"/>
            </a:br>
            <a:r>
              <a:rPr lang="pl-PL" b="1" dirty="0"/>
              <a:t>Rodzaje, zasady oraz tryb udzielania wyróżnień żołnierzom</a:t>
            </a:r>
          </a:p>
          <a:p>
            <a:pPr fontAlgn="auto">
              <a:buClr>
                <a:schemeClr val="accent6">
                  <a:lumMod val="75000"/>
                </a:schemeClr>
              </a:buClr>
              <a:defRPr/>
            </a:pPr>
            <a:endParaRPr lang="pl-PL" altLang="pl-PL" sz="1800" dirty="0"/>
          </a:p>
          <a:p>
            <a:pPr fontAlgn="auto">
              <a:buClr>
                <a:schemeClr val="accent6">
                  <a:lumMod val="75000"/>
                </a:schemeClr>
              </a:buClr>
              <a:defRPr/>
            </a:pPr>
            <a:endParaRPr lang="pl-PL" altLang="pl-PL" sz="1800" dirty="0" smtClean="0"/>
          </a:p>
          <a:p>
            <a:pPr fontAlgn="auto">
              <a:buClr>
                <a:schemeClr val="accent6">
                  <a:lumMod val="75000"/>
                </a:schemeClr>
              </a:buClr>
              <a:defRPr/>
            </a:pPr>
            <a:endParaRPr lang="pl-PL" altLang="pl-PL" sz="1800" dirty="0"/>
          </a:p>
          <a:p>
            <a:pPr fontAlgn="auto">
              <a:buClr>
                <a:schemeClr val="accent6">
                  <a:lumMod val="75000"/>
                </a:schemeClr>
              </a:buClr>
              <a:defRPr/>
            </a:pPr>
            <a:endParaRPr lang="pl-PL" altLang="pl-PL" sz="1800" dirty="0"/>
          </a:p>
          <a:p>
            <a:pPr fontAlgn="auto">
              <a:buClr>
                <a:schemeClr val="accent6">
                  <a:lumMod val="75000"/>
                </a:schemeClr>
              </a:buClr>
              <a:defRPr/>
            </a:pPr>
            <a:r>
              <a:rPr lang="pl-PL" altLang="pl-PL" sz="1200" dirty="0"/>
              <a:t>				</a:t>
            </a:r>
            <a:r>
              <a:rPr lang="pl-PL" altLang="pl-PL" sz="1200" b="1" dirty="0"/>
              <a:t>dr hab. Stanisław TOPOLEWSKI</a:t>
            </a:r>
          </a:p>
        </p:txBody>
      </p:sp>
      <p:sp>
        <p:nvSpPr>
          <p:cNvPr id="15" name="Tytuł 1"/>
          <p:cNvSpPr txBox="1">
            <a:spLocks/>
          </p:cNvSpPr>
          <p:nvPr/>
        </p:nvSpPr>
        <p:spPr bwMode="auto">
          <a:xfrm>
            <a:off x="3431002" y="6110964"/>
            <a:ext cx="2838450" cy="379413"/>
          </a:xfrm>
          <a:prstGeom prst="rect">
            <a:avLst/>
          </a:prstGeom>
          <a:noFill/>
          <a:ln w="9525">
            <a:noFill/>
            <a:miter lim="800000"/>
            <a:headEnd/>
            <a:tailEnd/>
          </a:ln>
          <a:effectLst/>
        </p:spPr>
        <p:txBody>
          <a:bodyPr anchor="ctr"/>
          <a:lstStyle/>
          <a:p>
            <a:pPr algn="ctr" eaLnBrk="0" hangingPunct="0">
              <a:defRPr/>
            </a:pPr>
            <a:r>
              <a:rPr lang="pl-PL" sz="1800" b="1" kern="0" dirty="0">
                <a:ea typeface="+mj-ea"/>
                <a:cs typeface="+mj-cs"/>
              </a:rPr>
              <a:t>Siedlce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0B6B383C-EE4E-44FA-8852-1F691C3FAA5B}" type="slidenum">
              <a:rPr lang="pl-PL" altLang="pl-PL" sz="1200" smtClean="0">
                <a:solidFill>
                  <a:srgbClr val="7F7F7F"/>
                </a:solidFill>
              </a:rPr>
              <a:pPr eaLnBrk="1" hangingPunct="1"/>
              <a:t>10</a:t>
            </a:fld>
            <a:endParaRPr lang="pl-PL" altLang="pl-PL" sz="1200" smtClean="0">
              <a:solidFill>
                <a:srgbClr val="7F7F7F"/>
              </a:solidFill>
            </a:endParaRPr>
          </a:p>
        </p:txBody>
      </p:sp>
      <p:sp>
        <p:nvSpPr>
          <p:cNvPr id="21507"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21508"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21509"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21511"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21515"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3"/>
          <p:cNvSpPr txBox="1">
            <a:spLocks noChangeArrowheads="1"/>
          </p:cNvSpPr>
          <p:nvPr/>
        </p:nvSpPr>
        <p:spPr>
          <a:xfrm>
            <a:off x="1451113" y="3980587"/>
            <a:ext cx="7181436" cy="2435053"/>
          </a:xfrm>
          <a:prstGeom prst="rect">
            <a:avLst/>
          </a:prstGeom>
          <a:extLst/>
        </p:spPr>
        <p:txBody>
          <a:bodyPr rtlCol="0"/>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eaLnBrk="1" fontAlgn="auto" hangingPunct="1">
              <a:buClr>
                <a:schemeClr val="accent6">
                  <a:lumMod val="75000"/>
                </a:schemeClr>
              </a:buClr>
              <a:buNone/>
              <a:defRPr/>
            </a:pPr>
            <a:r>
              <a:rPr lang="pl-PL" sz="2400" b="1" dirty="0" smtClean="0"/>
              <a:t>Przewinieniem dyscyplinarnym </a:t>
            </a:r>
            <a:r>
              <a:rPr lang="pl-PL" sz="2400" dirty="0" smtClean="0"/>
              <a:t>jest naruszenie dyscypliny wojskowej, w wyniku działania lub zaniechania działania, które nie jest przestępstwem lub wykroczeniem albo przestępstwem skarbowym lub wykroczeniem skarbowym</a:t>
            </a:r>
            <a:endParaRPr lang="pl-PL" sz="2400" dirty="0" smtClean="0">
              <a:solidFill>
                <a:schemeClr val="tx1"/>
              </a:solidFill>
            </a:endParaRP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4098" name="Picture 2" descr="Podobny obra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3078" y="785888"/>
            <a:ext cx="4697136" cy="3128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8EBBA85E-821F-49FF-A7D1-8F489B5B6208}" type="slidenum">
              <a:rPr lang="pl-PL" altLang="pl-PL" sz="1200" smtClean="0">
                <a:solidFill>
                  <a:srgbClr val="7F7F7F"/>
                </a:solidFill>
              </a:rPr>
              <a:pPr eaLnBrk="1" hangingPunct="1"/>
              <a:t>11</a:t>
            </a:fld>
            <a:endParaRPr lang="pl-PL" altLang="pl-PL" sz="1200" smtClean="0">
              <a:solidFill>
                <a:srgbClr val="7F7F7F"/>
              </a:solidFill>
            </a:endParaRPr>
          </a:p>
        </p:txBody>
      </p:sp>
      <p:sp>
        <p:nvSpPr>
          <p:cNvPr id="23555"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23556"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23557"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23559"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23563"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3"/>
          <p:cNvSpPr txBox="1">
            <a:spLocks noChangeArrowheads="1"/>
          </p:cNvSpPr>
          <p:nvPr/>
        </p:nvSpPr>
        <p:spPr bwMode="auto">
          <a:xfrm>
            <a:off x="1252330" y="318052"/>
            <a:ext cx="7692888" cy="358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ts val="300"/>
              </a:spcAft>
              <a:buClr>
                <a:srgbClr val="C3260C"/>
              </a:buClr>
              <a:buSzPct val="130000"/>
              <a:buFont typeface="Georgia" pitchFamily="18" charset="0"/>
              <a:buNone/>
              <a:defRPr sz="2200" kern="1200">
                <a:solidFill>
                  <a:schemeClr val="tx2"/>
                </a:solidFill>
                <a:latin typeface="+mn-lt"/>
                <a:ea typeface="+mn-ea"/>
                <a:cs typeface="+mn-cs"/>
              </a:defRPr>
            </a:lvl1pPr>
            <a:lvl2pPr marL="457200" indent="0" algn="ctr" rtl="0" eaLnBrk="0" fontAlgn="base" hangingPunct="0">
              <a:spcBef>
                <a:spcPct val="20000"/>
              </a:spcBef>
              <a:spcAft>
                <a:spcPts val="300"/>
              </a:spcAft>
              <a:buClr>
                <a:srgbClr val="C3260C"/>
              </a:buClr>
              <a:buSzPct val="130000"/>
              <a:buFont typeface="Georgia" pitchFamily="18"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ts val="300"/>
              </a:spcAft>
              <a:buClr>
                <a:srgbClr val="C3260C"/>
              </a:buClr>
              <a:buSzPct val="130000"/>
              <a:buFont typeface="Georgia" pitchFamily="18"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ts val="300"/>
              </a:spcAft>
              <a:buClr>
                <a:srgbClr val="C3260C"/>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ts val="300"/>
              </a:spcAft>
              <a:buClr>
                <a:srgbClr val="C3260C"/>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L="0" marR="0" lvl="0" indent="0" algn="l" defTabSz="914400" rtl="0" eaLnBrk="0" fontAlgn="base" latinLnBrk="0" hangingPunct="0">
              <a:lnSpc>
                <a:spcPct val="100000"/>
              </a:lnSpc>
              <a:spcBef>
                <a:spcPct val="20000"/>
              </a:spcBef>
              <a:spcAft>
                <a:spcPts val="300"/>
              </a:spcAft>
              <a:buClr>
                <a:srgbClr val="C3260C"/>
              </a:buClr>
              <a:buSzPct val="130000"/>
              <a:buFont typeface="Georgia" pitchFamily="18" charset="0"/>
              <a:buNone/>
              <a:tabLst/>
              <a:defRPr/>
            </a:pPr>
            <a:r>
              <a:rPr lang="pl-PL" sz="2800" b="1" noProof="0" dirty="0" smtClean="0">
                <a:solidFill>
                  <a:srgbClr val="212745"/>
                </a:solidFill>
                <a:latin typeface="Trebuchet MS"/>
              </a:rPr>
              <a:t>Dy</a:t>
            </a:r>
            <a:r>
              <a:rPr kumimoji="0" lang="pl-PL" sz="2800" b="1" i="0" u="none" strike="noStrike" kern="1200" cap="none" spc="0" normalizeH="0" baseline="0" noProof="0" dirty="0" smtClean="0">
                <a:ln>
                  <a:noFill/>
                </a:ln>
                <a:solidFill>
                  <a:srgbClr val="212745"/>
                </a:solidFill>
                <a:effectLst/>
                <a:uLnTx/>
                <a:uFillTx/>
                <a:latin typeface="Trebuchet MS"/>
              </a:rPr>
              <a:t>scyplinarne środki zapobiegawcze:</a:t>
            </a:r>
          </a:p>
          <a:p>
            <a:pPr marL="0" marR="0" lvl="0" indent="0" algn="l" defTabSz="914400" rtl="0" eaLnBrk="0" fontAlgn="base" latinLnBrk="0" hangingPunct="0">
              <a:lnSpc>
                <a:spcPct val="100000"/>
              </a:lnSpc>
              <a:spcBef>
                <a:spcPct val="20000"/>
              </a:spcBef>
              <a:spcAft>
                <a:spcPts val="300"/>
              </a:spcAft>
              <a:buClr>
                <a:srgbClr val="C3260C"/>
              </a:buClr>
              <a:buSzPct val="130000"/>
              <a:buFont typeface="Georgia" pitchFamily="18" charset="0"/>
              <a:buNone/>
              <a:tabLst/>
              <a:defRPr/>
            </a:pPr>
            <a:r>
              <a:rPr kumimoji="0" lang="pl-PL" b="1" i="0" u="none" strike="noStrike" kern="1200" cap="none" spc="0" normalizeH="0" baseline="0" noProof="0" dirty="0" smtClean="0">
                <a:ln>
                  <a:noFill/>
                </a:ln>
                <a:solidFill>
                  <a:srgbClr val="212745"/>
                </a:solidFill>
                <a:effectLst/>
                <a:uLnTx/>
                <a:uFillTx/>
                <a:latin typeface="Trebuchet MS"/>
                <a:ea typeface="+mn-ea"/>
                <a:cs typeface="+mn-cs"/>
              </a:rPr>
              <a:t>1. niedopuszczenie do wykonywania czynności służbowych;</a:t>
            </a:r>
          </a:p>
          <a:p>
            <a:pPr marL="514350" marR="0" lvl="0" indent="-514350" algn="just" defTabSz="914400" rtl="0" eaLnBrk="1" fontAlgn="auto" latinLnBrk="0" hangingPunct="1">
              <a:lnSpc>
                <a:spcPct val="100000"/>
              </a:lnSpc>
              <a:spcBef>
                <a:spcPct val="20000"/>
              </a:spcBef>
              <a:spcAft>
                <a:spcPts val="300"/>
              </a:spcAft>
              <a:buClr>
                <a:srgbClr val="F14124">
                  <a:lumMod val="75000"/>
                </a:srgbClr>
              </a:buClr>
              <a:buSzPct val="130000"/>
              <a:buFont typeface="Georgia" pitchFamily="18" charset="0"/>
              <a:buNone/>
              <a:tabLst/>
              <a:defRPr/>
            </a:pPr>
            <a:endParaRPr kumimoji="0" lang="pl-PL" sz="2600" b="0" i="0" u="none" strike="noStrike" kern="1200" cap="none" spc="0" normalizeH="0" baseline="0" noProof="0" dirty="0" smtClean="0">
              <a:ln>
                <a:noFill/>
              </a:ln>
              <a:solidFill>
                <a:sysClr val="windowText" lastClr="000000"/>
              </a:solidFill>
              <a:effectLst/>
              <a:uLnTx/>
              <a:uFillTx/>
              <a:latin typeface="Trebuchet MS"/>
              <a:ea typeface="+mn-ea"/>
              <a:cs typeface="+mn-cs"/>
            </a:endParaRPr>
          </a:p>
        </p:txBody>
      </p:sp>
      <p:pic>
        <p:nvPicPr>
          <p:cNvPr id="14" name="Obraz 1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2330" y="2376386"/>
            <a:ext cx="7692888" cy="428344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F15290BF-6164-45A8-B284-47CFC845712E}" type="slidenum">
              <a:rPr lang="pl-PL" altLang="pl-PL" sz="1200" smtClean="0">
                <a:solidFill>
                  <a:srgbClr val="7F7F7F"/>
                </a:solidFill>
              </a:rPr>
              <a:pPr eaLnBrk="1" hangingPunct="1"/>
              <a:t>12</a:t>
            </a:fld>
            <a:endParaRPr lang="pl-PL" altLang="pl-PL" sz="1200" smtClean="0">
              <a:solidFill>
                <a:srgbClr val="7F7F7F"/>
              </a:solidFill>
            </a:endParaRPr>
          </a:p>
        </p:txBody>
      </p:sp>
      <p:sp>
        <p:nvSpPr>
          <p:cNvPr id="25603"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25604"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25605"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25607"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25611"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Obraz 1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2330" y="1785236"/>
            <a:ext cx="7732644" cy="4874598"/>
          </a:xfrm>
          <a:prstGeom prst="rect">
            <a:avLst/>
          </a:prstGeom>
          <a:noFill/>
          <a:ln>
            <a:noFill/>
          </a:ln>
        </p:spPr>
      </p:pic>
      <p:sp>
        <p:nvSpPr>
          <p:cNvPr id="2" name="Prostokąt 1"/>
          <p:cNvSpPr/>
          <p:nvPr/>
        </p:nvSpPr>
        <p:spPr>
          <a:xfrm>
            <a:off x="1252330" y="162467"/>
            <a:ext cx="7891670" cy="1237262"/>
          </a:xfrm>
          <a:prstGeom prst="rect">
            <a:avLst/>
          </a:prstGeom>
        </p:spPr>
        <p:txBody>
          <a:bodyPr wrap="square">
            <a:spAutoFit/>
          </a:bodyPr>
          <a:lstStyle/>
          <a:p>
            <a:pPr>
              <a:lnSpc>
                <a:spcPct val="150000"/>
              </a:lnSpc>
              <a:spcBef>
                <a:spcPts val="300"/>
              </a:spcBef>
              <a:spcAft>
                <a:spcPts val="0"/>
              </a:spcAft>
              <a:tabLst>
                <a:tab pos="359410" algn="l"/>
              </a:tabLst>
            </a:pPr>
            <a:r>
              <a:rPr lang="pl-PL" b="1" dirty="0">
                <a:solidFill>
                  <a:srgbClr val="212745"/>
                </a:solidFill>
                <a:latin typeface="Trebuchet MS"/>
              </a:rPr>
              <a:t>Dyscyplinarne środki </a:t>
            </a:r>
            <a:r>
              <a:rPr lang="pl-PL" b="1" dirty="0" smtClean="0">
                <a:solidFill>
                  <a:srgbClr val="212745"/>
                </a:solidFill>
                <a:latin typeface="Trebuchet MS"/>
              </a:rPr>
              <a:t>zapobiegawcze:</a:t>
            </a:r>
            <a:endParaRPr lang="pl-PL" b="1" dirty="0">
              <a:solidFill>
                <a:srgbClr val="212745"/>
              </a:solidFill>
              <a:latin typeface="Trebuchet MS"/>
            </a:endParaRPr>
          </a:p>
          <a:p>
            <a:pPr eaLnBrk="0" hangingPunct="0">
              <a:spcBef>
                <a:spcPct val="20000"/>
              </a:spcBef>
              <a:spcAft>
                <a:spcPts val="300"/>
              </a:spcAft>
              <a:buClr>
                <a:srgbClr val="C3260C"/>
              </a:buClr>
              <a:buSzPct val="130000"/>
              <a:defRPr/>
            </a:pPr>
            <a:r>
              <a:rPr lang="pl-PL" sz="2200" b="1" dirty="0">
                <a:solidFill>
                  <a:srgbClr val="212745"/>
                </a:solidFill>
                <a:latin typeface="Trebuchet MS"/>
                <a:cs typeface="+mn-cs"/>
              </a:rPr>
              <a:t>2. Zawieszenie w czynnościach służbowych.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F15290BF-6164-45A8-B284-47CFC845712E}" type="slidenum">
              <a:rPr lang="pl-PL" altLang="pl-PL" sz="1200" smtClean="0">
                <a:solidFill>
                  <a:srgbClr val="7F7F7F"/>
                </a:solidFill>
              </a:rPr>
              <a:pPr eaLnBrk="1" hangingPunct="1"/>
              <a:t>13</a:t>
            </a:fld>
            <a:endParaRPr lang="pl-PL" altLang="pl-PL" sz="1200" smtClean="0">
              <a:solidFill>
                <a:srgbClr val="7F7F7F"/>
              </a:solidFill>
            </a:endParaRPr>
          </a:p>
        </p:txBody>
      </p:sp>
      <p:sp>
        <p:nvSpPr>
          <p:cNvPr id="25603"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25604" name="AutoShape 10" descr="Znalezione obrazy dla zapytania wojsko"/>
          <p:cNvSpPr>
            <a:spLocks noChangeAspect="1" noChangeArrowheads="1"/>
          </p:cNvSpPr>
          <p:nvPr/>
        </p:nvSpPr>
        <p:spPr bwMode="auto">
          <a:xfrm>
            <a:off x="1311965" y="249719"/>
            <a:ext cx="7454968" cy="110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buNone/>
              <a:defRPr/>
            </a:pPr>
            <a:r>
              <a:rPr lang="pl-PL" sz="2800" b="1" dirty="0">
                <a:solidFill>
                  <a:srgbClr val="212745"/>
                </a:solidFill>
                <a:latin typeface="Trebuchet MS"/>
              </a:rPr>
              <a:t>Dyscyplinarne środki </a:t>
            </a:r>
            <a:r>
              <a:rPr lang="pl-PL" sz="2800" b="1" dirty="0" smtClean="0">
                <a:solidFill>
                  <a:srgbClr val="212745"/>
                </a:solidFill>
                <a:latin typeface="Trebuchet MS"/>
              </a:rPr>
              <a:t>zapobiegawcze:</a:t>
            </a:r>
            <a:endParaRPr lang="pl-PL" sz="2800" b="1" dirty="0">
              <a:solidFill>
                <a:srgbClr val="212745"/>
              </a:solidFill>
              <a:latin typeface="Trebuchet MS"/>
            </a:endParaRPr>
          </a:p>
          <a:p>
            <a:pPr lvl="0">
              <a:buNone/>
              <a:defRPr/>
            </a:pPr>
            <a:r>
              <a:rPr lang="pl-PL" sz="2800" b="1" dirty="0" smtClean="0">
                <a:solidFill>
                  <a:srgbClr val="212745"/>
                </a:solidFill>
                <a:latin typeface="Trebuchet MS"/>
                <a:cs typeface="+mn-cs"/>
              </a:rPr>
              <a:t>3. osadzenie w izbie zatrzymań;</a:t>
            </a:r>
            <a:endParaRPr lang="pl-PL" sz="2800" b="1" dirty="0">
              <a:solidFill>
                <a:srgbClr val="212745"/>
              </a:solidFill>
              <a:latin typeface="Trebuchet MS"/>
              <a:cs typeface="+mn-cs"/>
            </a:endParaRPr>
          </a:p>
        </p:txBody>
      </p:sp>
      <p:grpSp>
        <p:nvGrpSpPr>
          <p:cNvPr id="25605"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25607"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25611"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Obraz 1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11965" y="1785236"/>
            <a:ext cx="7613374" cy="4468320"/>
          </a:xfrm>
          <a:prstGeom prst="rect">
            <a:avLst/>
          </a:prstGeom>
          <a:noFill/>
          <a:ln>
            <a:noFill/>
          </a:ln>
        </p:spPr>
      </p:pic>
    </p:spTree>
    <p:extLst>
      <p:ext uri="{BB962C8B-B14F-4D97-AF65-F5344CB8AC3E}">
        <p14:creationId xmlns:p14="http://schemas.microsoft.com/office/powerpoint/2010/main" val="4157575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0AE01015-B84B-4E07-B9E4-8CB9AB7F9CFF}" type="slidenum">
              <a:rPr lang="pl-PL" altLang="pl-PL" sz="1200" smtClean="0">
                <a:solidFill>
                  <a:srgbClr val="7F7F7F"/>
                </a:solidFill>
              </a:rPr>
              <a:pPr eaLnBrk="1" hangingPunct="1"/>
              <a:t>14</a:t>
            </a:fld>
            <a:endParaRPr lang="pl-PL" altLang="pl-PL" sz="1200" smtClean="0">
              <a:solidFill>
                <a:srgbClr val="7F7F7F"/>
              </a:solidFill>
            </a:endParaRPr>
          </a:p>
        </p:txBody>
      </p:sp>
      <p:sp>
        <p:nvSpPr>
          <p:cNvPr id="27651"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27652"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27653"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27655"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27659"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Prostokąt 1"/>
          <p:cNvSpPr/>
          <p:nvPr/>
        </p:nvSpPr>
        <p:spPr>
          <a:xfrm>
            <a:off x="1400175" y="3670843"/>
            <a:ext cx="7653131" cy="2962349"/>
          </a:xfrm>
          <a:prstGeom prst="rect">
            <a:avLst/>
          </a:prstGeom>
        </p:spPr>
        <p:txBody>
          <a:bodyPr wrap="square">
            <a:spAutoFit/>
          </a:bodyPr>
          <a:lstStyle/>
          <a:p>
            <a:pPr lvl="0" eaLnBrk="0" hangingPunct="0">
              <a:spcBef>
                <a:spcPct val="20000"/>
              </a:spcBef>
              <a:spcAft>
                <a:spcPts val="300"/>
              </a:spcAft>
              <a:buClr>
                <a:srgbClr val="C3260C"/>
              </a:buClr>
              <a:buSzPct val="130000"/>
              <a:defRPr/>
            </a:pPr>
            <a:r>
              <a:rPr lang="pl-PL" sz="2000" dirty="0">
                <a:solidFill>
                  <a:srgbClr val="212745"/>
                </a:solidFill>
                <a:latin typeface="Trebuchet MS"/>
                <a:cs typeface="+mn-cs"/>
              </a:rPr>
              <a:t>Żołnierz, który wskutek niewykonania lub nienależytego wykonania ciążących na nim obowiązków służbowych ze swojej winy wyrządził szkodę w mieniu ponosi z tego tytułu odpowiedzialność majątkową;</a:t>
            </a:r>
          </a:p>
          <a:p>
            <a:pPr lvl="0" eaLnBrk="0" hangingPunct="0">
              <a:spcBef>
                <a:spcPct val="20000"/>
              </a:spcBef>
              <a:spcAft>
                <a:spcPts val="300"/>
              </a:spcAft>
              <a:buClr>
                <a:srgbClr val="C3260C"/>
              </a:buClr>
              <a:buSzPct val="130000"/>
              <a:defRPr/>
            </a:pPr>
            <a:r>
              <a:rPr lang="pl-PL" sz="2000" dirty="0">
                <a:solidFill>
                  <a:srgbClr val="212745"/>
                </a:solidFill>
                <a:latin typeface="Trebuchet MS"/>
                <a:cs typeface="+mn-cs"/>
              </a:rPr>
              <a:t>Obowiązek ten jest ograniczony do rzeczywistej straty w mieniu, która powstała na skutek normalnych następstw działania lub zaniechania, z którego wynikła szkoda. Obowiązek udowodnienia winy sprawcy spoczywa na Jednostce Wojskowej prowadzącej postępowanie wyjaśniające.</a:t>
            </a: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17410" name="Picture 2" descr="Znalezione obrazy dla zapytania lotnictwo wojskowe polsk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9507" y="765172"/>
            <a:ext cx="3998981" cy="2663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6D4ECDD8-402E-45A7-B001-67E403E6D2DE}" type="slidenum">
              <a:rPr lang="pl-PL" altLang="pl-PL" sz="1200" smtClean="0">
                <a:solidFill>
                  <a:srgbClr val="7F7F7F"/>
                </a:solidFill>
              </a:rPr>
              <a:pPr eaLnBrk="1" hangingPunct="1"/>
              <a:t>15</a:t>
            </a:fld>
            <a:endParaRPr lang="pl-PL" altLang="pl-PL" sz="1200" smtClean="0">
              <a:solidFill>
                <a:srgbClr val="7F7F7F"/>
              </a:solidFill>
            </a:endParaRPr>
          </a:p>
        </p:txBody>
      </p:sp>
      <p:sp>
        <p:nvSpPr>
          <p:cNvPr id="29699"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29700"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29701"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29703"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29707"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3"/>
          <p:cNvSpPr txBox="1">
            <a:spLocks noChangeArrowheads="1"/>
          </p:cNvSpPr>
          <p:nvPr/>
        </p:nvSpPr>
        <p:spPr bwMode="auto">
          <a:xfrm>
            <a:off x="1204430" y="3263118"/>
            <a:ext cx="7593496" cy="359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0" indent="0" algn="l" rtl="0" eaLnBrk="0" fontAlgn="base" hangingPunct="0">
              <a:spcBef>
                <a:spcPct val="20000"/>
              </a:spcBef>
              <a:spcAft>
                <a:spcPts val="300"/>
              </a:spcAft>
              <a:buClr>
                <a:srgbClr val="C3260C"/>
              </a:buClr>
              <a:buSzPct val="130000"/>
              <a:buFont typeface="Georgia" pitchFamily="18" charset="0"/>
              <a:buNone/>
              <a:defRPr sz="2200" kern="1200">
                <a:solidFill>
                  <a:schemeClr val="tx2"/>
                </a:solidFill>
                <a:latin typeface="+mn-lt"/>
                <a:ea typeface="+mn-ea"/>
                <a:cs typeface="+mn-cs"/>
              </a:defRPr>
            </a:lvl1pPr>
            <a:lvl2pPr marL="457200" indent="0" algn="ctr" rtl="0" eaLnBrk="0" fontAlgn="base" hangingPunct="0">
              <a:spcBef>
                <a:spcPct val="20000"/>
              </a:spcBef>
              <a:spcAft>
                <a:spcPts val="300"/>
              </a:spcAft>
              <a:buClr>
                <a:srgbClr val="C3260C"/>
              </a:buClr>
              <a:buSzPct val="130000"/>
              <a:buFont typeface="Georgia" pitchFamily="18"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ts val="300"/>
              </a:spcAft>
              <a:buClr>
                <a:srgbClr val="C3260C"/>
              </a:buClr>
              <a:buSzPct val="130000"/>
              <a:buFont typeface="Georgia" pitchFamily="18"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ts val="300"/>
              </a:spcAft>
              <a:buClr>
                <a:srgbClr val="C3260C"/>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ts val="300"/>
              </a:spcAft>
              <a:buClr>
                <a:srgbClr val="C3260C"/>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L="0" marR="0" lvl="0" indent="0" algn="l" defTabSz="914400" rtl="0" eaLnBrk="0" fontAlgn="base" latinLnBrk="0" hangingPunct="0">
              <a:lnSpc>
                <a:spcPct val="100000"/>
              </a:lnSpc>
              <a:spcBef>
                <a:spcPct val="20000"/>
              </a:spcBef>
              <a:spcAft>
                <a:spcPts val="300"/>
              </a:spcAft>
              <a:buClr>
                <a:srgbClr val="C3260C"/>
              </a:buClr>
              <a:buSzPct val="130000"/>
              <a:buFont typeface="Georgia" pitchFamily="18" charset="0"/>
              <a:buNone/>
              <a:tabLst/>
              <a:defRPr/>
            </a:pPr>
            <a:r>
              <a:rPr kumimoji="0" lang="pl-PL" sz="3800" b="1" i="0" u="none" strike="noStrike" kern="1200" cap="none" spc="0" normalizeH="0" baseline="0" noProof="0" dirty="0" smtClean="0">
                <a:ln>
                  <a:noFill/>
                </a:ln>
                <a:solidFill>
                  <a:srgbClr val="212745"/>
                </a:solidFill>
                <a:effectLst/>
                <a:uLnTx/>
                <a:uFillTx/>
                <a:latin typeface="Trebuchet MS"/>
                <a:ea typeface="+mn-ea"/>
                <a:cs typeface="+mn-cs"/>
              </a:rPr>
              <a:t>W    wyniku    wystąpienia    nw.    przesłanek    mamy    do    czynienia</a:t>
            </a:r>
            <a:r>
              <a:rPr kumimoji="0" lang="pl-PL" sz="3800" b="1" i="0" u="none" strike="noStrike" kern="1200" cap="none" spc="0" normalizeH="0" noProof="0" dirty="0" smtClean="0">
                <a:ln>
                  <a:noFill/>
                </a:ln>
                <a:solidFill>
                  <a:srgbClr val="212745"/>
                </a:solidFill>
                <a:effectLst/>
                <a:uLnTx/>
                <a:uFillTx/>
                <a:latin typeface="Trebuchet MS"/>
                <a:ea typeface="+mn-ea"/>
                <a:cs typeface="+mn-cs"/>
              </a:rPr>
              <a:t> </a:t>
            </a:r>
            <a:r>
              <a:rPr kumimoji="0" lang="pl-PL" sz="3800" b="1" i="0" u="none" strike="noStrike" kern="1200" cap="none" spc="0" normalizeH="0" baseline="0" noProof="0" dirty="0" smtClean="0">
                <a:ln>
                  <a:noFill/>
                </a:ln>
                <a:solidFill>
                  <a:srgbClr val="212745"/>
                </a:solidFill>
                <a:effectLst/>
                <a:uLnTx/>
                <a:uFillTx/>
                <a:latin typeface="Trebuchet MS"/>
                <a:ea typeface="+mn-ea"/>
                <a:cs typeface="+mn-cs"/>
              </a:rPr>
              <a:t>z odpowiedzialnością majątkową żołnierza.</a:t>
            </a:r>
            <a:endParaRPr kumimoji="0" lang="pl-PL" sz="3800" b="0" i="0" u="none" strike="noStrike" kern="1200" cap="none" spc="0" normalizeH="0" baseline="0" noProof="0" dirty="0" smtClean="0">
              <a:ln>
                <a:noFill/>
              </a:ln>
              <a:solidFill>
                <a:srgbClr val="212745"/>
              </a:solidFill>
              <a:effectLst/>
              <a:uLnTx/>
              <a:uFillTx/>
              <a:latin typeface="Trebuchet MS"/>
              <a:ea typeface="+mn-ea"/>
              <a:cs typeface="+mn-cs"/>
            </a:endParaRPr>
          </a:p>
          <a:p>
            <a:pPr marL="514350" marR="0" lvl="0" indent="-514350" algn="l" defTabSz="914400" rtl="0" eaLnBrk="0" fontAlgn="base" latinLnBrk="0" hangingPunct="0">
              <a:lnSpc>
                <a:spcPct val="100000"/>
              </a:lnSpc>
              <a:spcBef>
                <a:spcPct val="20000"/>
              </a:spcBef>
              <a:spcAft>
                <a:spcPts val="300"/>
              </a:spcAft>
              <a:buClrTx/>
              <a:buSzPct val="130000"/>
              <a:buFont typeface="Wingdings" panose="05000000000000000000" pitchFamily="2" charset="2"/>
              <a:buChar char="Ø"/>
              <a:tabLst/>
              <a:defRPr/>
            </a:pPr>
            <a:r>
              <a:rPr kumimoji="0" lang="pl-PL" sz="3800" b="0" i="0" u="none" strike="noStrike" kern="1200" cap="none" spc="0" normalizeH="0" baseline="0" noProof="0" dirty="0" smtClean="0">
                <a:ln>
                  <a:noFill/>
                </a:ln>
                <a:solidFill>
                  <a:srgbClr val="212745"/>
                </a:solidFill>
                <a:effectLst/>
                <a:uLnTx/>
                <a:uFillTx/>
                <a:latin typeface="Trebuchet MS"/>
                <a:ea typeface="+mn-ea"/>
                <a:cs typeface="+mn-cs"/>
              </a:rPr>
              <a:t>niewykonania lub nienależytego wykonania przez żołnierza obowiązków służbowych,</a:t>
            </a:r>
          </a:p>
          <a:p>
            <a:pPr marL="514350" marR="0" lvl="0" indent="-514350" algn="l" defTabSz="914400" rtl="0" eaLnBrk="0" fontAlgn="base" latinLnBrk="0" hangingPunct="0">
              <a:lnSpc>
                <a:spcPct val="100000"/>
              </a:lnSpc>
              <a:spcBef>
                <a:spcPct val="20000"/>
              </a:spcBef>
              <a:spcAft>
                <a:spcPts val="300"/>
              </a:spcAft>
              <a:buClrTx/>
              <a:buSzPct val="130000"/>
              <a:buFont typeface="Wingdings" panose="05000000000000000000" pitchFamily="2" charset="2"/>
              <a:buChar char="Ø"/>
              <a:tabLst/>
              <a:defRPr/>
            </a:pPr>
            <a:r>
              <a:rPr kumimoji="0" lang="pl-PL" sz="3800" b="0" i="0" u="none" strike="noStrike" kern="1200" cap="none" spc="0" normalizeH="0" baseline="0" noProof="0" dirty="0" smtClean="0">
                <a:ln>
                  <a:noFill/>
                </a:ln>
                <a:solidFill>
                  <a:srgbClr val="212745"/>
                </a:solidFill>
                <a:effectLst/>
                <a:uLnTx/>
                <a:uFillTx/>
                <a:latin typeface="Trebuchet MS"/>
                <a:ea typeface="+mn-ea"/>
                <a:cs typeface="+mn-cs"/>
              </a:rPr>
              <a:t>winy umyślnej lub nieumyślnej żołnierza,</a:t>
            </a:r>
          </a:p>
          <a:p>
            <a:pPr marL="514350" marR="0" lvl="0" indent="-514350" algn="l" defTabSz="914400" rtl="0" eaLnBrk="0" fontAlgn="base" latinLnBrk="0" hangingPunct="0">
              <a:lnSpc>
                <a:spcPct val="100000"/>
              </a:lnSpc>
              <a:spcBef>
                <a:spcPct val="20000"/>
              </a:spcBef>
              <a:spcAft>
                <a:spcPts val="300"/>
              </a:spcAft>
              <a:buClrTx/>
              <a:buSzPct val="130000"/>
              <a:buFont typeface="Wingdings" panose="05000000000000000000" pitchFamily="2" charset="2"/>
              <a:buChar char="Ø"/>
              <a:tabLst/>
              <a:defRPr/>
            </a:pPr>
            <a:r>
              <a:rPr kumimoji="0" lang="pl-PL" sz="3800" b="0" i="0" u="none" strike="noStrike" kern="1200" cap="none" spc="0" normalizeH="0" baseline="0" noProof="0" dirty="0" smtClean="0">
                <a:ln>
                  <a:noFill/>
                </a:ln>
                <a:solidFill>
                  <a:srgbClr val="212745"/>
                </a:solidFill>
                <a:effectLst/>
                <a:uLnTx/>
                <a:uFillTx/>
                <a:latin typeface="Trebuchet MS"/>
                <a:ea typeface="+mn-ea"/>
                <a:cs typeface="+mn-cs"/>
              </a:rPr>
              <a:t>wyrządzenia rzeczywistej szkody,</a:t>
            </a:r>
          </a:p>
          <a:p>
            <a:pPr marL="514350" marR="0" lvl="0" indent="-514350" algn="l" defTabSz="914400" rtl="0" eaLnBrk="0" fontAlgn="base" latinLnBrk="0" hangingPunct="0">
              <a:lnSpc>
                <a:spcPct val="100000"/>
              </a:lnSpc>
              <a:spcBef>
                <a:spcPct val="20000"/>
              </a:spcBef>
              <a:spcAft>
                <a:spcPts val="300"/>
              </a:spcAft>
              <a:buClrTx/>
              <a:buSzPct val="130000"/>
              <a:buFont typeface="Wingdings" panose="05000000000000000000" pitchFamily="2" charset="2"/>
              <a:buChar char="Ø"/>
              <a:tabLst/>
              <a:defRPr/>
            </a:pPr>
            <a:r>
              <a:rPr kumimoji="0" lang="pl-PL" sz="3800" b="0" i="0" u="none" strike="noStrike" kern="1200" cap="none" spc="0" normalizeH="0" baseline="0" noProof="0" dirty="0" smtClean="0">
                <a:ln>
                  <a:noFill/>
                </a:ln>
                <a:solidFill>
                  <a:srgbClr val="212745"/>
                </a:solidFill>
                <a:effectLst/>
                <a:uLnTx/>
                <a:uFillTx/>
                <a:latin typeface="Trebuchet MS"/>
                <a:ea typeface="+mn-ea"/>
                <a:cs typeface="+mn-cs"/>
              </a:rPr>
              <a:t>istnienia związku przyczynowego pomiędzy zawinionym działaniem lub</a:t>
            </a:r>
            <a:r>
              <a:rPr kumimoji="0" lang="pl-PL" sz="3800" b="0" i="0" u="none" strike="noStrike" kern="1200" cap="none" spc="0" normalizeH="0" noProof="0" dirty="0" smtClean="0">
                <a:ln>
                  <a:noFill/>
                </a:ln>
                <a:solidFill>
                  <a:srgbClr val="212745"/>
                </a:solidFill>
                <a:effectLst/>
                <a:uLnTx/>
                <a:uFillTx/>
                <a:latin typeface="Trebuchet MS"/>
                <a:ea typeface="+mn-ea"/>
                <a:cs typeface="+mn-cs"/>
              </a:rPr>
              <a:t> </a:t>
            </a:r>
            <a:r>
              <a:rPr kumimoji="0" lang="pl-PL" sz="3800" b="0" i="0" u="none" strike="noStrike" kern="1200" cap="none" spc="0" normalizeH="0" baseline="0" noProof="0" dirty="0" smtClean="0">
                <a:ln>
                  <a:noFill/>
                </a:ln>
                <a:solidFill>
                  <a:srgbClr val="212745"/>
                </a:solidFill>
                <a:effectLst/>
                <a:uLnTx/>
                <a:uFillTx/>
                <a:latin typeface="Trebuchet MS"/>
                <a:ea typeface="+mn-ea"/>
                <a:cs typeface="+mn-cs"/>
              </a:rPr>
              <a:t>zaniechaniem żołnierza a powstałą szkodą.</a:t>
            </a:r>
          </a:p>
          <a:p>
            <a:pPr marL="514350" marR="0" lvl="0" indent="-514350" algn="just" defTabSz="914400" rtl="0" eaLnBrk="1" fontAlgn="auto" latinLnBrk="0" hangingPunct="1">
              <a:lnSpc>
                <a:spcPct val="100000"/>
              </a:lnSpc>
              <a:spcBef>
                <a:spcPct val="20000"/>
              </a:spcBef>
              <a:spcAft>
                <a:spcPts val="300"/>
              </a:spcAft>
              <a:buClr>
                <a:srgbClr val="F14124">
                  <a:lumMod val="75000"/>
                </a:srgbClr>
              </a:buClr>
              <a:buSzPct val="130000"/>
              <a:buFont typeface="Georgia" pitchFamily="18" charset="0"/>
              <a:buNone/>
              <a:tabLst/>
              <a:defRPr/>
            </a:pPr>
            <a:endParaRPr kumimoji="0" lang="pl-PL" sz="2800" b="0" i="0" u="none" strike="noStrike" kern="1200" cap="none" spc="0" normalizeH="0" baseline="0" noProof="0" dirty="0" smtClean="0">
              <a:ln>
                <a:noFill/>
              </a:ln>
              <a:solidFill>
                <a:srgbClr val="212745"/>
              </a:solidFill>
              <a:effectLst/>
              <a:uLnTx/>
              <a:uFillTx/>
              <a:latin typeface="Trebuchet MS"/>
              <a:ea typeface="+mn-ea"/>
              <a:cs typeface="+mn-cs"/>
            </a:endParaRP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16386" name="Picture 2" descr="Znalezione obrazy dla zapytania lotnictwo wojskowe polsk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8228" y="1084063"/>
            <a:ext cx="2926729" cy="198496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odobny obraz"/>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4383" y="792754"/>
            <a:ext cx="2862263" cy="198496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Znalezione obrazy dla zapytania lotnictwo wojskowe polsk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4430" y="1328614"/>
            <a:ext cx="2229952" cy="1740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6F5F5CEB-6414-4940-BE6C-CCA3EFDF264E}" type="slidenum">
              <a:rPr lang="pl-PL" altLang="pl-PL" sz="1200" smtClean="0">
                <a:solidFill>
                  <a:srgbClr val="7F7F7F"/>
                </a:solidFill>
              </a:rPr>
              <a:pPr eaLnBrk="1" hangingPunct="1"/>
              <a:t>16</a:t>
            </a:fld>
            <a:endParaRPr lang="pl-PL" altLang="pl-PL" sz="1200" smtClean="0">
              <a:solidFill>
                <a:srgbClr val="7F7F7F"/>
              </a:solidFill>
            </a:endParaRPr>
          </a:p>
        </p:txBody>
      </p:sp>
      <p:sp>
        <p:nvSpPr>
          <p:cNvPr id="31747"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31748"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31749"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31751"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31755"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Prostokąt 1"/>
          <p:cNvSpPr/>
          <p:nvPr/>
        </p:nvSpPr>
        <p:spPr>
          <a:xfrm>
            <a:off x="1391476" y="479262"/>
            <a:ext cx="7494105" cy="5969326"/>
          </a:xfrm>
          <a:prstGeom prst="rect">
            <a:avLst/>
          </a:prstGeom>
        </p:spPr>
        <p:txBody>
          <a:bodyPr wrap="square">
            <a:spAutoFit/>
          </a:bodyPr>
          <a:lstStyle/>
          <a:p>
            <a:pPr lvl="0" eaLnBrk="0" hangingPunct="0">
              <a:spcBef>
                <a:spcPct val="20000"/>
              </a:spcBef>
              <a:spcAft>
                <a:spcPts val="300"/>
              </a:spcAft>
              <a:buClr>
                <a:srgbClr val="C3260C"/>
              </a:buClr>
              <a:buSzPct val="130000"/>
              <a:defRPr/>
            </a:pPr>
            <a:r>
              <a:rPr lang="pl-PL" sz="2400" b="1" dirty="0">
                <a:solidFill>
                  <a:srgbClr val="212745"/>
                </a:solidFill>
                <a:latin typeface="Trebuchet MS"/>
                <a:cs typeface="+mn-cs"/>
              </a:rPr>
              <a:t>Żołnierz nie ponosi odpowiedzialności majątkowej za szkodę:</a:t>
            </a:r>
            <a:endParaRPr lang="pl-PL" sz="2400" dirty="0">
              <a:solidFill>
                <a:srgbClr val="212745"/>
              </a:solidFill>
              <a:latin typeface="Trebuchet MS"/>
              <a:cs typeface="+mn-cs"/>
            </a:endParaRPr>
          </a:p>
          <a:p>
            <a:pPr lvl="0" eaLnBrk="0" hangingPunct="0">
              <a:spcBef>
                <a:spcPct val="20000"/>
              </a:spcBef>
              <a:spcAft>
                <a:spcPts val="300"/>
              </a:spcAft>
              <a:buClr>
                <a:srgbClr val="C3260C"/>
              </a:buClr>
              <a:buSzPct val="130000"/>
              <a:defRPr/>
            </a:pPr>
            <a:r>
              <a:rPr lang="pl-PL" sz="2400" dirty="0">
                <a:solidFill>
                  <a:srgbClr val="212745"/>
                </a:solidFill>
                <a:latin typeface="Trebuchet MS"/>
                <a:cs typeface="+mn-cs"/>
              </a:rPr>
              <a:t>w takim zakresie, w jakim do jej powstania lub zwiększenia przyczyniła się jednostka organizacyjna lub inna osoba.</a:t>
            </a:r>
          </a:p>
          <a:p>
            <a:pPr lvl="0" eaLnBrk="0" hangingPunct="0">
              <a:spcBef>
                <a:spcPct val="20000"/>
              </a:spcBef>
              <a:spcAft>
                <a:spcPts val="300"/>
              </a:spcAft>
              <a:buClr>
                <a:srgbClr val="C3260C"/>
              </a:buClr>
              <a:buSzPct val="130000"/>
              <a:defRPr/>
            </a:pPr>
            <a:r>
              <a:rPr lang="pl-PL" sz="2400" dirty="0">
                <a:solidFill>
                  <a:srgbClr val="212745"/>
                </a:solidFill>
                <a:latin typeface="Trebuchet MS"/>
                <a:cs typeface="+mn-cs"/>
              </a:rPr>
              <a:t>wynikłą w związku z działaniem w granicach dopuszczalnego ryzyka. Jeżeli szkoda została wyrządzona z winy nieumyślnej, sprawca jest zobowiązany do zapłaty odszkodowania w granicach rzeczywistej straty -jednak tylko wtedy, gdy jej rozmiar jest niższy lub równy trzykrotności uposażenia żołnierza na zajmowanym stanowisku służbowym w dniu jej wyrządzenia.</a:t>
            </a:r>
          </a:p>
          <a:p>
            <a:pPr lvl="0" eaLnBrk="0" hangingPunct="0">
              <a:spcBef>
                <a:spcPct val="20000"/>
              </a:spcBef>
              <a:spcAft>
                <a:spcPts val="300"/>
              </a:spcAft>
              <a:buClr>
                <a:srgbClr val="C3260C"/>
              </a:buClr>
              <a:buSzPct val="130000"/>
              <a:defRPr/>
            </a:pPr>
            <a:r>
              <a:rPr lang="pl-PL" sz="2400" dirty="0">
                <a:solidFill>
                  <a:srgbClr val="212745"/>
                </a:solidFill>
                <a:latin typeface="Trebuchet MS"/>
                <a:cs typeface="+mn-cs"/>
              </a:rPr>
              <a:t>Zasadą ustawową jest odpowiedzialność sprawcy za wyrządzoną szkodę do wysokości rzeczywistej straty.</a:t>
            </a: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62295F94-FA07-40A9-A6C7-3B5D97A51E49}" type="slidenum">
              <a:rPr lang="pl-PL" altLang="pl-PL" sz="1200" smtClean="0">
                <a:solidFill>
                  <a:srgbClr val="7F7F7F"/>
                </a:solidFill>
              </a:rPr>
              <a:pPr eaLnBrk="1" hangingPunct="1"/>
              <a:t>17</a:t>
            </a:fld>
            <a:endParaRPr lang="pl-PL" altLang="pl-PL" sz="1200" smtClean="0">
              <a:solidFill>
                <a:srgbClr val="7F7F7F"/>
              </a:solidFill>
            </a:endParaRPr>
          </a:p>
        </p:txBody>
      </p:sp>
      <p:sp>
        <p:nvSpPr>
          <p:cNvPr id="33795"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33796"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33797"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33799"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33803"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Prostokąt 1"/>
          <p:cNvSpPr/>
          <p:nvPr/>
        </p:nvSpPr>
        <p:spPr>
          <a:xfrm>
            <a:off x="1351720" y="3463925"/>
            <a:ext cx="7573619" cy="3046988"/>
          </a:xfrm>
          <a:prstGeom prst="rect">
            <a:avLst/>
          </a:prstGeom>
        </p:spPr>
        <p:txBody>
          <a:bodyPr wrap="square">
            <a:spAutoFit/>
          </a:bodyPr>
          <a:lstStyle/>
          <a:p>
            <a:pPr lvl="0" algn="ctr" fontAlgn="auto">
              <a:spcBef>
                <a:spcPct val="20000"/>
              </a:spcBef>
              <a:spcAft>
                <a:spcPts val="300"/>
              </a:spcAft>
              <a:buClr>
                <a:srgbClr val="F14124">
                  <a:lumMod val="75000"/>
                </a:srgbClr>
              </a:buClr>
              <a:buSzPct val="130000"/>
              <a:defRPr/>
            </a:pPr>
            <a:r>
              <a:rPr lang="pl-PL" sz="2400" b="1" dirty="0">
                <a:solidFill>
                  <a:srgbClr val="212745"/>
                </a:solidFill>
                <a:latin typeface="Trebuchet MS"/>
                <a:cs typeface="+mn-cs"/>
              </a:rPr>
              <a:t>Wszczęcie postępowania dyscyplinarnego Postępowanie dyscyplinarne </a:t>
            </a:r>
            <a:r>
              <a:rPr lang="pl-PL" sz="2400" dirty="0">
                <a:solidFill>
                  <a:srgbClr val="212745"/>
                </a:solidFill>
                <a:latin typeface="Trebuchet MS"/>
                <a:cs typeface="+mn-cs"/>
              </a:rPr>
              <a:t>jest to ogół czynności mających na celu rozpoznanie i rozstrzygnięcie sprawy przewinienia dyscyplinarnego, o popełnienie którego żołnierz jest obwiniony, prowadzonej </a:t>
            </a:r>
            <a:r>
              <a:rPr lang="pl-PL" sz="2400" dirty="0" smtClean="0">
                <a:solidFill>
                  <a:srgbClr val="212745"/>
                </a:solidFill>
                <a:latin typeface="Trebuchet MS"/>
                <a:cs typeface="+mn-cs"/>
              </a:rPr>
              <a:t/>
            </a:r>
            <a:br>
              <a:rPr lang="pl-PL" sz="2400" dirty="0" smtClean="0">
                <a:solidFill>
                  <a:srgbClr val="212745"/>
                </a:solidFill>
                <a:latin typeface="Trebuchet MS"/>
                <a:cs typeface="+mn-cs"/>
              </a:rPr>
            </a:br>
            <a:r>
              <a:rPr lang="pl-PL" sz="2400" b="1" dirty="0" smtClean="0">
                <a:solidFill>
                  <a:srgbClr val="212745"/>
                </a:solidFill>
                <a:latin typeface="Trebuchet MS"/>
                <a:cs typeface="+mn-cs"/>
              </a:rPr>
              <a:t>w </a:t>
            </a:r>
            <a:r>
              <a:rPr lang="pl-PL" sz="2400" b="1" dirty="0">
                <a:solidFill>
                  <a:srgbClr val="212745"/>
                </a:solidFill>
                <a:latin typeface="Trebuchet MS"/>
                <a:cs typeface="+mn-cs"/>
              </a:rPr>
              <a:t>trybie uproszczonym lub zwykłym</a:t>
            </a:r>
            <a:r>
              <a:rPr lang="pl-PL" sz="2400" dirty="0">
                <a:solidFill>
                  <a:srgbClr val="212745"/>
                </a:solidFill>
                <a:latin typeface="Trebuchet MS"/>
                <a:cs typeface="+mn-cs"/>
              </a:rPr>
              <a:t>, a także postępowanie w sprawie wzruszenia prawomocnego orzeczenia dyscyplinarnego</a:t>
            </a:r>
            <a:r>
              <a:rPr lang="pl-PL" sz="1800" dirty="0">
                <a:solidFill>
                  <a:srgbClr val="212745"/>
                </a:solidFill>
                <a:latin typeface="Trebuchet MS"/>
                <a:cs typeface="+mn-cs"/>
              </a:rPr>
              <a:t>.</a:t>
            </a: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sp>
        <p:nvSpPr>
          <p:cNvPr id="4" name="AutoShape 2" descr="Znalezione obrazy dla zapytania siły pancer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4340" name="Picture 4" descr="Znalezione obrazy dla zapytania siły pancer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4605" y="919141"/>
            <a:ext cx="3707847" cy="2469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0C53D490-72CD-41DC-8D7E-D9960C9ED001}" type="slidenum">
              <a:rPr lang="pl-PL" altLang="pl-PL" sz="1200" smtClean="0">
                <a:solidFill>
                  <a:srgbClr val="7F7F7F"/>
                </a:solidFill>
              </a:rPr>
              <a:pPr eaLnBrk="1" hangingPunct="1"/>
              <a:t>18</a:t>
            </a:fld>
            <a:endParaRPr lang="pl-PL" altLang="pl-PL" sz="1200" smtClean="0">
              <a:solidFill>
                <a:srgbClr val="7F7F7F"/>
              </a:solidFill>
            </a:endParaRPr>
          </a:p>
        </p:txBody>
      </p:sp>
      <p:sp>
        <p:nvSpPr>
          <p:cNvPr id="35843"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35844"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35845"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35847"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35851"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3"/>
          <p:cNvSpPr txBox="1">
            <a:spLocks noChangeArrowheads="1"/>
          </p:cNvSpPr>
          <p:nvPr/>
        </p:nvSpPr>
        <p:spPr bwMode="auto">
          <a:xfrm>
            <a:off x="1649896" y="3541145"/>
            <a:ext cx="6997148" cy="244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ts val="300"/>
              </a:spcAft>
              <a:buClr>
                <a:srgbClr val="C3260C"/>
              </a:buClr>
              <a:buSzPct val="130000"/>
              <a:buFont typeface="Georgia" pitchFamily="18" charset="0"/>
              <a:buNone/>
              <a:defRPr sz="2200" kern="1200">
                <a:solidFill>
                  <a:schemeClr val="tx2"/>
                </a:solidFill>
                <a:latin typeface="+mn-lt"/>
                <a:ea typeface="+mn-ea"/>
                <a:cs typeface="+mn-cs"/>
              </a:defRPr>
            </a:lvl1pPr>
            <a:lvl2pPr marL="457200" indent="0" algn="ctr" rtl="0" eaLnBrk="0" fontAlgn="base" hangingPunct="0">
              <a:spcBef>
                <a:spcPct val="20000"/>
              </a:spcBef>
              <a:spcAft>
                <a:spcPts val="300"/>
              </a:spcAft>
              <a:buClr>
                <a:srgbClr val="C3260C"/>
              </a:buClr>
              <a:buSzPct val="130000"/>
              <a:buFont typeface="Georgia" pitchFamily="18"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ts val="300"/>
              </a:spcAft>
              <a:buClr>
                <a:srgbClr val="C3260C"/>
              </a:buClr>
              <a:buSzPct val="130000"/>
              <a:buFont typeface="Georgia" pitchFamily="18"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ts val="300"/>
              </a:spcAft>
              <a:buClr>
                <a:srgbClr val="C3260C"/>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ts val="300"/>
              </a:spcAft>
              <a:buClr>
                <a:srgbClr val="C3260C"/>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R="0" lvl="0" algn="just" defTabSz="914400" rtl="0" eaLnBrk="1" fontAlgn="auto" latinLnBrk="0" hangingPunct="1">
              <a:lnSpc>
                <a:spcPct val="100000"/>
              </a:lnSpc>
              <a:spcBef>
                <a:spcPct val="20000"/>
              </a:spcBef>
              <a:spcAft>
                <a:spcPts val="300"/>
              </a:spcAft>
              <a:buClr>
                <a:srgbClr val="F14124">
                  <a:lumMod val="75000"/>
                </a:srgbClr>
              </a:buClr>
              <a:buSzPct val="130000"/>
              <a:buFont typeface="Georgia" pitchFamily="18" charset="0"/>
              <a:buNone/>
              <a:tabLst/>
              <a:defRPr/>
            </a:pPr>
            <a:r>
              <a:rPr kumimoji="0" lang="pl-PL" sz="2800" b="0" i="0" u="none" strike="noStrike" kern="1200" cap="none" spc="0" normalizeH="0" baseline="0" noProof="0" dirty="0" smtClean="0">
                <a:ln>
                  <a:noFill/>
                </a:ln>
                <a:solidFill>
                  <a:srgbClr val="212745"/>
                </a:solidFill>
                <a:effectLst/>
                <a:uLnTx/>
                <a:uFillTx/>
                <a:latin typeface="Trebuchet MS"/>
                <a:ea typeface="+mn-ea"/>
                <a:cs typeface="+mn-cs"/>
              </a:rPr>
              <a:t>Żołnierzowi może być udzielone wyróżnienie za czyny świadczące o ofiarności i odwadze lub za szczególne osiągnięcia w wykonywaniu zadań służbowych.</a:t>
            </a:r>
          </a:p>
          <a:p>
            <a:pPr marL="514350" marR="0" lvl="0" indent="-514350" algn="just" defTabSz="914400" rtl="0" eaLnBrk="1" fontAlgn="auto" latinLnBrk="0" hangingPunct="1">
              <a:lnSpc>
                <a:spcPct val="100000"/>
              </a:lnSpc>
              <a:spcBef>
                <a:spcPct val="20000"/>
              </a:spcBef>
              <a:spcAft>
                <a:spcPts val="300"/>
              </a:spcAft>
              <a:buClr>
                <a:srgbClr val="F14124">
                  <a:lumMod val="75000"/>
                </a:srgbClr>
              </a:buClr>
              <a:buSzPct val="130000"/>
              <a:buFont typeface="Georgia" pitchFamily="18" charset="0"/>
              <a:buNone/>
              <a:tabLst/>
              <a:defRPr/>
            </a:pPr>
            <a:endParaRPr kumimoji="0" lang="pl-PL" sz="2400" b="0" i="0" u="none" strike="noStrike" kern="1200" cap="none" spc="0" normalizeH="0" baseline="0" noProof="0" dirty="0" smtClean="0">
              <a:ln>
                <a:noFill/>
              </a:ln>
              <a:solidFill>
                <a:srgbClr val="212745"/>
              </a:solidFill>
              <a:effectLst/>
              <a:uLnTx/>
              <a:uFillTx/>
              <a:latin typeface="Trebuchet MS"/>
              <a:ea typeface="+mn-ea"/>
              <a:cs typeface="+mn-cs"/>
            </a:endParaRPr>
          </a:p>
          <a:p>
            <a:pPr marL="514350" marR="0" lvl="0" indent="-514350" algn="just" defTabSz="914400" rtl="0" eaLnBrk="1" fontAlgn="auto" latinLnBrk="0" hangingPunct="1">
              <a:lnSpc>
                <a:spcPct val="100000"/>
              </a:lnSpc>
              <a:spcBef>
                <a:spcPct val="20000"/>
              </a:spcBef>
              <a:spcAft>
                <a:spcPts val="300"/>
              </a:spcAft>
              <a:buClr>
                <a:srgbClr val="F14124">
                  <a:lumMod val="75000"/>
                </a:srgbClr>
              </a:buClr>
              <a:buSzPct val="130000"/>
              <a:buFont typeface="Georgia" pitchFamily="18" charset="0"/>
              <a:buNone/>
              <a:tabLst/>
              <a:defRPr/>
            </a:pPr>
            <a:endParaRPr kumimoji="0" lang="pl-PL" sz="2600" b="0" i="0" u="none" strike="noStrike" kern="1200" cap="none" spc="0" normalizeH="0" baseline="0" noProof="0" dirty="0" smtClean="0">
              <a:ln>
                <a:noFill/>
              </a:ln>
              <a:solidFill>
                <a:sysClr val="windowText" lastClr="000000"/>
              </a:solidFill>
              <a:effectLst/>
              <a:uLnTx/>
              <a:uFillTx/>
              <a:latin typeface="Trebuchet MS"/>
              <a:ea typeface="+mn-ea"/>
              <a:cs typeface="+mn-cs"/>
            </a:endParaRP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13314" name="Picture 2" descr="Podobny obra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3651" y="688975"/>
            <a:ext cx="3541566" cy="249154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odobny obraz"/>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4889" y="1017664"/>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091269F1-514F-4AAB-A3EE-A07571D70173}" type="slidenum">
              <a:rPr lang="pl-PL" altLang="pl-PL" sz="1200" smtClean="0">
                <a:solidFill>
                  <a:srgbClr val="7F7F7F"/>
                </a:solidFill>
              </a:rPr>
              <a:pPr eaLnBrk="1" hangingPunct="1"/>
              <a:t>19</a:t>
            </a:fld>
            <a:endParaRPr lang="pl-PL" altLang="pl-PL" sz="1200" smtClean="0">
              <a:solidFill>
                <a:srgbClr val="7F7F7F"/>
              </a:solidFill>
            </a:endParaRPr>
          </a:p>
        </p:txBody>
      </p:sp>
      <p:sp>
        <p:nvSpPr>
          <p:cNvPr id="37891"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37892"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37893"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37895"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37899"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5"/>
          <p:cNvSpPr txBox="1">
            <a:spLocks noChangeArrowheads="1"/>
          </p:cNvSpPr>
          <p:nvPr/>
        </p:nvSpPr>
        <p:spPr bwMode="auto">
          <a:xfrm>
            <a:off x="1224377" y="3131725"/>
            <a:ext cx="668427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0" indent="0" algn="l" rtl="0" eaLnBrk="0" fontAlgn="base" hangingPunct="0">
              <a:spcBef>
                <a:spcPct val="20000"/>
              </a:spcBef>
              <a:spcAft>
                <a:spcPts val="300"/>
              </a:spcAft>
              <a:buClr>
                <a:srgbClr val="C3260C"/>
              </a:buClr>
              <a:buSzPct val="130000"/>
              <a:buFont typeface="Georgia" pitchFamily="18" charset="0"/>
              <a:buNone/>
              <a:defRPr sz="2200" kern="1200">
                <a:solidFill>
                  <a:schemeClr val="tx2"/>
                </a:solidFill>
                <a:latin typeface="+mn-lt"/>
                <a:ea typeface="+mn-ea"/>
                <a:cs typeface="+mn-cs"/>
              </a:defRPr>
            </a:lvl1pPr>
            <a:lvl2pPr marL="457200" indent="0" algn="ctr" rtl="0" eaLnBrk="0" fontAlgn="base" hangingPunct="0">
              <a:spcBef>
                <a:spcPct val="20000"/>
              </a:spcBef>
              <a:spcAft>
                <a:spcPts val="300"/>
              </a:spcAft>
              <a:buClr>
                <a:srgbClr val="C3260C"/>
              </a:buClr>
              <a:buSzPct val="130000"/>
              <a:buFont typeface="Georgia" pitchFamily="18"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ts val="300"/>
              </a:spcAft>
              <a:buClr>
                <a:srgbClr val="C3260C"/>
              </a:buClr>
              <a:buSzPct val="130000"/>
              <a:buFont typeface="Georgia" pitchFamily="18"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ts val="300"/>
              </a:spcAft>
              <a:buClr>
                <a:srgbClr val="C3260C"/>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ts val="300"/>
              </a:spcAft>
              <a:buClr>
                <a:srgbClr val="C3260C"/>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tab pos="222250" algn="l"/>
              </a:tabLst>
              <a:defRPr/>
            </a:pPr>
            <a:r>
              <a:rPr kumimoji="0" lang="pl-PL" altLang="pl-PL" sz="2000" b="1" i="0" u="none" strike="noStrike" kern="1200" cap="none" spc="0" normalizeH="0" baseline="0" noProof="0" dirty="0" smtClean="0">
                <a:ln>
                  <a:noFill/>
                </a:ln>
                <a:solidFill>
                  <a:sysClr val="windowText" lastClr="000000"/>
                </a:solidFill>
                <a:effectLst/>
                <a:uLnTx/>
                <a:uFillTx/>
                <a:latin typeface="Arial" charset="0"/>
                <a:ea typeface="Times New Roman" pitchFamily="18" charset="0"/>
                <a:cs typeface="Arial" charset="0"/>
              </a:rPr>
              <a:t> Rodzaje wyróżnień.</a:t>
            </a:r>
            <a:endParaRPr kumimoji="0" lang="pl-PL" altLang="pl-PL" sz="2000" b="0" i="0" u="none" strike="noStrike" kern="1200" cap="none" spc="0" normalizeH="0" baseline="0" noProof="0" dirty="0" smtClean="0">
              <a:ln>
                <a:noFill/>
              </a:ln>
              <a:solidFill>
                <a:sysClr val="windowText" lastClr="000000"/>
              </a:solidFill>
              <a:effectLst/>
              <a:uLnTx/>
              <a:uFillTx/>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222250" algn="l"/>
              </a:tabLst>
              <a:defRPr/>
            </a:pPr>
            <a:r>
              <a:rPr kumimoji="0" lang="pl-PL" altLang="pl-PL" sz="2000" b="0" i="0" u="none" strike="noStrike" kern="1200" cap="none" spc="0" normalizeH="0" baseline="0" noProof="0" dirty="0" smtClean="0">
                <a:ln>
                  <a:noFill/>
                </a:ln>
                <a:solidFill>
                  <a:sysClr val="windowText" lastClr="000000"/>
                </a:solidFill>
                <a:effectLst/>
                <a:uLnTx/>
                <a:uFillTx/>
                <a:latin typeface="Arial" charset="0"/>
                <a:ea typeface="Times New Roman" pitchFamily="18" charset="0"/>
                <a:cs typeface="Arial" charset="0"/>
              </a:rPr>
              <a:t>zatarcie ukarania przed upływem terminu określonego w ustawie;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222250" algn="l"/>
              </a:tabLst>
              <a:defRPr/>
            </a:pPr>
            <a:r>
              <a:rPr kumimoji="0" lang="pl-PL" altLang="pl-PL" sz="2000" b="0" i="0" u="none" strike="noStrike" kern="1200" cap="none" spc="0" normalizeH="0" baseline="0" noProof="0" dirty="0" smtClean="0">
                <a:ln>
                  <a:noFill/>
                </a:ln>
                <a:solidFill>
                  <a:sysClr val="windowText" lastClr="000000"/>
                </a:solidFill>
                <a:effectLst/>
                <a:uLnTx/>
                <a:uFillTx/>
                <a:latin typeface="Arial" charset="0"/>
                <a:ea typeface="Times New Roman" pitchFamily="18" charset="0"/>
                <a:cs typeface="Arial" charset="0"/>
              </a:rPr>
              <a:t>pochwała;</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222250" algn="l"/>
              </a:tabLst>
              <a:defRPr/>
            </a:pPr>
            <a:r>
              <a:rPr kumimoji="0" lang="pl-PL" altLang="pl-PL" sz="2000" b="0" i="0" u="none" strike="noStrike" kern="1200" cap="none" spc="0" normalizeH="0" baseline="0" noProof="0" dirty="0" smtClean="0">
                <a:ln>
                  <a:noFill/>
                </a:ln>
                <a:solidFill>
                  <a:sysClr val="windowText" lastClr="000000"/>
                </a:solidFill>
                <a:effectLst/>
                <a:uLnTx/>
                <a:uFillTx/>
                <a:latin typeface="Arial" charset="0"/>
                <a:ea typeface="Times New Roman" pitchFamily="18" charset="0"/>
                <a:cs typeface="Arial" charset="0"/>
              </a:rPr>
              <a:t>list gratulacyjny;</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222250" algn="l"/>
              </a:tabLst>
              <a:defRPr/>
            </a:pPr>
            <a:r>
              <a:rPr kumimoji="0" lang="pl-PL" altLang="pl-PL" sz="2000" b="0" i="0" u="none" strike="noStrike" kern="1200" cap="none" spc="0" normalizeH="0" baseline="0" noProof="0" dirty="0" smtClean="0">
                <a:ln>
                  <a:noFill/>
                </a:ln>
                <a:solidFill>
                  <a:sysClr val="windowText" lastClr="000000"/>
                </a:solidFill>
                <a:effectLst/>
                <a:uLnTx/>
                <a:uFillTx/>
                <a:latin typeface="Arial" charset="0"/>
                <a:ea typeface="Times New Roman" pitchFamily="18" charset="0"/>
                <a:cs typeface="Arial" charset="0"/>
              </a:rPr>
              <a:t>pismo pochwalne ze zdjęciem wyróżnionego żołnierza na tle: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222250" algn="l"/>
              </a:tabLst>
              <a:defRPr/>
            </a:pPr>
            <a:r>
              <a:rPr kumimoji="0" lang="pl-PL" altLang="pl-PL" sz="2000" b="0" i="0" u="none" strike="noStrike" kern="1200" cap="none" spc="0" normalizeH="0" baseline="0" noProof="0" dirty="0" smtClean="0">
                <a:ln>
                  <a:noFill/>
                </a:ln>
                <a:solidFill>
                  <a:sysClr val="windowText" lastClr="000000"/>
                </a:solidFill>
                <a:effectLst/>
                <a:uLnTx/>
                <a:uFillTx/>
                <a:latin typeface="Arial" charset="0"/>
                <a:ea typeface="Times New Roman" pitchFamily="18" charset="0"/>
                <a:cs typeface="Arial" charset="0"/>
              </a:rPr>
              <a:t>flagi państwowej Rzeczypospolitej Polskiej lub wojskowej,</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222250" algn="l"/>
              </a:tabLst>
              <a:defRPr/>
            </a:pPr>
            <a:r>
              <a:rPr kumimoji="0" lang="pl-PL" altLang="pl-PL" sz="2000" b="0" i="0" u="none" strike="noStrike" kern="1200" cap="none" spc="0" normalizeH="0" baseline="0" noProof="0" dirty="0" smtClean="0">
                <a:ln>
                  <a:noFill/>
                </a:ln>
                <a:solidFill>
                  <a:sysClr val="windowText" lastClr="000000"/>
                </a:solidFill>
                <a:effectLst/>
                <a:uLnTx/>
                <a:uFillTx/>
                <a:latin typeface="Arial" charset="0"/>
                <a:ea typeface="Times New Roman" pitchFamily="18" charset="0"/>
                <a:cs typeface="Arial" charset="0"/>
              </a:rPr>
              <a:t>sztandaru jednostki wojskowej lub bandery wojennej;</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222250" algn="l"/>
              </a:tabLst>
              <a:defRPr/>
            </a:pPr>
            <a:r>
              <a:rPr kumimoji="0" lang="pl-PL" altLang="pl-PL" sz="2000" b="0" i="0" u="none" strike="noStrike" kern="1200" cap="none" spc="0" normalizeH="0" baseline="0" noProof="0" dirty="0" smtClean="0">
                <a:ln>
                  <a:noFill/>
                </a:ln>
                <a:solidFill>
                  <a:sysClr val="windowText" lastClr="000000"/>
                </a:solidFill>
                <a:effectLst/>
                <a:uLnTx/>
                <a:uFillTx/>
                <a:latin typeface="Arial" charset="0"/>
                <a:ea typeface="Times New Roman" pitchFamily="18" charset="0"/>
                <a:cs typeface="Arial" charset="0"/>
              </a:rPr>
              <a:t>urlop nagrodowy;</a:t>
            </a:r>
          </a:p>
          <a:p>
            <a:pPr marL="0" marR="0" lvl="0" indent="0" algn="l" defTabSz="914400" rtl="0" eaLnBrk="0" fontAlgn="base" latinLnBrk="0" hangingPunct="0">
              <a:lnSpc>
                <a:spcPct val="100000"/>
              </a:lnSpc>
              <a:spcBef>
                <a:spcPct val="0"/>
              </a:spcBef>
              <a:spcAft>
                <a:spcPct val="0"/>
              </a:spcAft>
              <a:buClrTx/>
              <a:buSzTx/>
              <a:buFontTx/>
              <a:buChar char="•"/>
              <a:tabLst>
                <a:tab pos="222250" algn="l"/>
              </a:tabLst>
              <a:defRPr/>
            </a:pPr>
            <a:endParaRPr kumimoji="0" lang="pl-PL" altLang="pl-PL" sz="3200" b="0" i="0" u="none" strike="noStrike" kern="1200" cap="none" spc="0" normalizeH="0" baseline="0" noProof="0" dirty="0" smtClean="0">
              <a:ln>
                <a:noFill/>
              </a:ln>
              <a:solidFill>
                <a:sysClr val="windowText" lastClr="000000"/>
              </a:solidFill>
              <a:effectLst/>
              <a:uLnTx/>
              <a:uFillTx/>
              <a:latin typeface="Arial" charset="0"/>
              <a:ea typeface="Times New Roman" pitchFamily="18" charset="0"/>
              <a:cs typeface="Arial" charset="0"/>
            </a:endParaRP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12290" name="Picture 2" descr="Znalezione obrazy dla zapytania artyler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7025" y="925272"/>
            <a:ext cx="3298845" cy="2197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numeru slajdu 1"/>
          <p:cNvSpPr>
            <a:spLocks noGrp="1"/>
          </p:cNvSpPr>
          <p:nvPr>
            <p:ph type="sldNum" sz="quarter" idx="12"/>
          </p:nvPr>
        </p:nvSpPr>
        <p:spPr bwMode="auto">
          <a:xfrm>
            <a:off x="7100888" y="6294709"/>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AA9D1BF9-DA63-44C2-9463-A54D2E53CC98}" type="slidenum">
              <a:rPr lang="pl-PL" altLang="pl-PL" sz="1200" smtClean="0">
                <a:solidFill>
                  <a:srgbClr val="7F7F7F"/>
                </a:solidFill>
              </a:rPr>
              <a:pPr eaLnBrk="1" hangingPunct="1"/>
              <a:t>2</a:t>
            </a:fld>
            <a:endParaRPr lang="pl-PL" altLang="pl-PL" sz="1200" dirty="0" smtClean="0">
              <a:solidFill>
                <a:srgbClr val="7F7F7F"/>
              </a:solidFill>
            </a:endParaRPr>
          </a:p>
        </p:txBody>
      </p:sp>
      <p:sp>
        <p:nvSpPr>
          <p:cNvPr id="10243"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10244"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10245"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10248"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10252"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Prostokąt 3"/>
          <p:cNvSpPr/>
          <p:nvPr/>
        </p:nvSpPr>
        <p:spPr>
          <a:xfrm>
            <a:off x="1468438" y="755650"/>
            <a:ext cx="7456487" cy="5521325"/>
          </a:xfrm>
          <a:prstGeom prst="rect">
            <a:avLst/>
          </a:prstGeom>
        </p:spPr>
        <p:txBody>
          <a:bodyPr>
            <a:spAutoFit/>
          </a:bodyPr>
          <a:lstStyle/>
          <a:p>
            <a:pPr marL="457200" indent="-457200" algn="just">
              <a:lnSpc>
                <a:spcPct val="90000"/>
              </a:lnSpc>
              <a:defRPr/>
            </a:pPr>
            <a:r>
              <a:rPr lang="pl-PL" sz="2800" b="1" dirty="0"/>
              <a:t>Zagadnienia</a:t>
            </a:r>
            <a:r>
              <a:rPr lang="pl-PL" sz="2800" dirty="0"/>
              <a:t>:</a:t>
            </a:r>
          </a:p>
          <a:p>
            <a:pPr marL="514350" indent="-514350">
              <a:lnSpc>
                <a:spcPct val="90000"/>
              </a:lnSpc>
              <a:buFont typeface="+mj-lt"/>
              <a:buAutoNum type="arabicPeriod"/>
              <a:defRPr/>
            </a:pPr>
            <a:r>
              <a:rPr lang="pl-PL" sz="2800" dirty="0"/>
              <a:t>prawa i obowiązki żołnierza WP, </a:t>
            </a:r>
          </a:p>
          <a:p>
            <a:pPr marL="514350" indent="-514350">
              <a:lnSpc>
                <a:spcPct val="90000"/>
              </a:lnSpc>
              <a:buFont typeface="+mj-lt"/>
              <a:buAutoNum type="arabicPeriod"/>
              <a:defRPr/>
            </a:pPr>
            <a:r>
              <a:rPr lang="pl-PL" sz="2800" dirty="0"/>
              <a:t>prawa i obowiązki obywatela RP, ograniczenia swobód obywatelskich wynikające z uwarunkowań służby wojskowej. </a:t>
            </a:r>
          </a:p>
          <a:p>
            <a:pPr marL="514350" indent="-514350">
              <a:lnSpc>
                <a:spcPct val="90000"/>
              </a:lnSpc>
              <a:buFont typeface="+mj-lt"/>
              <a:buAutoNum type="arabicPeriod"/>
              <a:defRPr/>
            </a:pPr>
            <a:r>
              <a:rPr lang="pl-PL" sz="2800" dirty="0"/>
              <a:t>istota dyscypliny wojskowej, obowiązujące przepisy prawne w zakresie dyscypliny wojskowej.</a:t>
            </a:r>
          </a:p>
          <a:p>
            <a:pPr marL="514350" indent="-514350">
              <a:lnSpc>
                <a:spcPct val="90000"/>
              </a:lnSpc>
              <a:buFont typeface="+mj-lt"/>
              <a:buAutoNum type="arabicPeriod"/>
              <a:defRPr/>
            </a:pPr>
            <a:r>
              <a:rPr lang="pl-PL" sz="2800" dirty="0"/>
              <a:t>wojskowa część Kodeksu Karnego, zasady odpowiedzialności karnej </a:t>
            </a:r>
            <a:r>
              <a:rPr lang="pl-PL" sz="2800" dirty="0" smtClean="0"/>
              <a:t/>
            </a:r>
            <a:br>
              <a:rPr lang="pl-PL" sz="2800" dirty="0" smtClean="0"/>
            </a:br>
            <a:r>
              <a:rPr lang="pl-PL" sz="2800" dirty="0" smtClean="0"/>
              <a:t>i </a:t>
            </a:r>
            <a:r>
              <a:rPr lang="pl-PL" sz="2800" dirty="0"/>
              <a:t>dyscyplinarnej żołnierzy.</a:t>
            </a:r>
          </a:p>
          <a:p>
            <a:pPr marL="514350" indent="-514350">
              <a:lnSpc>
                <a:spcPct val="90000"/>
              </a:lnSpc>
              <a:buFont typeface="+mj-lt"/>
              <a:buAutoNum type="arabicPeriod"/>
              <a:defRPr/>
            </a:pPr>
            <a:r>
              <a:rPr lang="pl-PL" sz="2800" dirty="0"/>
              <a:t>odpowiedzialność za szkody powstałe </a:t>
            </a:r>
            <a:r>
              <a:rPr lang="pl-PL" sz="2800" dirty="0" smtClean="0"/>
              <a:t/>
            </a:r>
            <a:br>
              <a:rPr lang="pl-PL" sz="2800" dirty="0" smtClean="0"/>
            </a:br>
            <a:r>
              <a:rPr lang="pl-PL" sz="2800" dirty="0" smtClean="0"/>
              <a:t>w </a:t>
            </a:r>
            <a:r>
              <a:rPr lang="pl-PL" sz="2800" dirty="0"/>
              <a:t>powierzonym mieniu.</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0E3BEEC5-3F9D-43C8-8985-D7A2AE6B09DE}" type="slidenum">
              <a:rPr lang="pl-PL" altLang="pl-PL" sz="1200" smtClean="0">
                <a:solidFill>
                  <a:srgbClr val="7F7F7F"/>
                </a:solidFill>
              </a:rPr>
              <a:pPr eaLnBrk="1" hangingPunct="1"/>
              <a:t>20</a:t>
            </a:fld>
            <a:endParaRPr lang="pl-PL" altLang="pl-PL" sz="1200" smtClean="0">
              <a:solidFill>
                <a:srgbClr val="7F7F7F"/>
              </a:solidFill>
            </a:endParaRPr>
          </a:p>
        </p:txBody>
      </p:sp>
      <p:sp>
        <p:nvSpPr>
          <p:cNvPr id="39939"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39940"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39941"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39943"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39947"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Prostokąt 1"/>
          <p:cNvSpPr/>
          <p:nvPr/>
        </p:nvSpPr>
        <p:spPr>
          <a:xfrm>
            <a:off x="1098413" y="3191474"/>
            <a:ext cx="7727535" cy="3453253"/>
          </a:xfrm>
          <a:prstGeom prst="rect">
            <a:avLst/>
          </a:prstGeom>
        </p:spPr>
        <p:txBody>
          <a:bodyPr wrap="square">
            <a:spAutoFit/>
          </a:bodyPr>
          <a:lstStyle/>
          <a:p>
            <a:pPr lvl="0" eaLnBrk="0" hangingPunct="0">
              <a:tabLst>
                <a:tab pos="222250" algn="l"/>
              </a:tabLst>
              <a:defRPr/>
            </a:pPr>
            <a:r>
              <a:rPr lang="pl-PL" altLang="pl-PL" sz="2400" b="1" dirty="0">
                <a:solidFill>
                  <a:sysClr val="windowText" lastClr="000000"/>
                </a:solidFill>
                <a:ea typeface="Times New Roman" pitchFamily="18" charset="0"/>
              </a:rPr>
              <a:t> Rodzaje </a:t>
            </a:r>
            <a:r>
              <a:rPr lang="pl-PL" altLang="pl-PL" sz="2400" b="1" dirty="0" smtClean="0">
                <a:solidFill>
                  <a:sysClr val="windowText" lastClr="000000"/>
                </a:solidFill>
                <a:ea typeface="Times New Roman" pitchFamily="18" charset="0"/>
              </a:rPr>
              <a:t>wyróżnień:</a:t>
            </a:r>
          </a:p>
          <a:p>
            <a:pPr marL="457200" indent="-457200">
              <a:lnSpc>
                <a:spcPct val="90000"/>
              </a:lnSpc>
              <a:buFont typeface="Wingdings" panose="05000000000000000000" pitchFamily="2" charset="2"/>
              <a:buChar char="Ø"/>
              <a:tabLst>
                <a:tab pos="222250" algn="l"/>
              </a:tabLst>
            </a:pPr>
            <a:r>
              <a:rPr lang="pl-PL" altLang="pl-PL" sz="2400" dirty="0">
                <a:ea typeface="Times New Roman" pitchFamily="18" charset="0"/>
              </a:rPr>
              <a:t>nagroda rzeczowa;</a:t>
            </a:r>
          </a:p>
          <a:p>
            <a:pPr marL="457200" indent="-457200">
              <a:lnSpc>
                <a:spcPct val="90000"/>
              </a:lnSpc>
              <a:buFont typeface="Wingdings" panose="05000000000000000000" pitchFamily="2" charset="2"/>
              <a:buChar char="Ø"/>
              <a:tabLst>
                <a:tab pos="222250" algn="l"/>
              </a:tabLst>
            </a:pPr>
            <a:r>
              <a:rPr lang="pl-PL" altLang="pl-PL" sz="2400" dirty="0">
                <a:ea typeface="Times New Roman" pitchFamily="18" charset="0"/>
              </a:rPr>
              <a:t>nagroda pieniężna;</a:t>
            </a:r>
          </a:p>
          <a:p>
            <a:pPr marL="457200" indent="-457200">
              <a:lnSpc>
                <a:spcPct val="90000"/>
              </a:lnSpc>
              <a:buFont typeface="Wingdings" panose="05000000000000000000" pitchFamily="2" charset="2"/>
              <a:buChar char="Ø"/>
              <a:tabLst>
                <a:tab pos="222250" algn="l"/>
              </a:tabLst>
            </a:pPr>
            <a:r>
              <a:rPr lang="pl-PL" altLang="pl-PL" sz="2400" dirty="0">
                <a:ea typeface="Times New Roman" pitchFamily="18" charset="0"/>
              </a:rPr>
              <a:t>wpisanie zasług żołnierza do kroniki jednostki wojskowej;</a:t>
            </a:r>
          </a:p>
          <a:p>
            <a:pPr marL="457200" indent="-457200">
              <a:lnSpc>
                <a:spcPct val="90000"/>
              </a:lnSpc>
              <a:buFont typeface="Wingdings" panose="05000000000000000000" pitchFamily="2" charset="2"/>
              <a:buChar char="Ø"/>
              <a:tabLst>
                <a:tab pos="222250" algn="l"/>
              </a:tabLst>
            </a:pPr>
            <a:r>
              <a:rPr lang="pl-PL" altLang="pl-PL" sz="2400" dirty="0">
                <a:ea typeface="Times New Roman" pitchFamily="18" charset="0"/>
              </a:rPr>
              <a:t>odznaka </a:t>
            </a:r>
            <a:r>
              <a:rPr lang="pl-PL" altLang="pl-PL" sz="2400" dirty="0" smtClean="0">
                <a:ea typeface="Times New Roman" pitchFamily="18" charset="0"/>
              </a:rPr>
              <a:t>honorowa;</a:t>
            </a:r>
          </a:p>
          <a:p>
            <a:pPr marL="457200" indent="-457200">
              <a:lnSpc>
                <a:spcPct val="90000"/>
              </a:lnSpc>
              <a:buFont typeface="Wingdings" panose="05000000000000000000" pitchFamily="2" charset="2"/>
              <a:buChar char="Ø"/>
              <a:tabLst>
                <a:tab pos="222250" algn="l"/>
              </a:tabLst>
            </a:pPr>
            <a:r>
              <a:rPr lang="pl-PL" altLang="pl-PL" sz="2400" dirty="0" smtClean="0">
                <a:ea typeface="Times New Roman" pitchFamily="18" charset="0"/>
              </a:rPr>
              <a:t>tytuł honorowy;</a:t>
            </a:r>
          </a:p>
          <a:p>
            <a:pPr marL="457200" indent="-457200">
              <a:lnSpc>
                <a:spcPct val="90000"/>
              </a:lnSpc>
              <a:buFont typeface="Wingdings" panose="05000000000000000000" pitchFamily="2" charset="2"/>
              <a:buChar char="Ø"/>
              <a:tabLst>
                <a:tab pos="222250" algn="l"/>
              </a:tabLst>
            </a:pPr>
            <a:r>
              <a:rPr lang="pl-PL" altLang="pl-PL" sz="2400" dirty="0" smtClean="0">
                <a:ea typeface="Times New Roman" pitchFamily="18" charset="0"/>
              </a:rPr>
              <a:t>honorowa </a:t>
            </a:r>
            <a:r>
              <a:rPr lang="pl-PL" altLang="pl-PL" sz="2400" dirty="0">
                <a:ea typeface="Times New Roman" pitchFamily="18" charset="0"/>
              </a:rPr>
              <a:t>broń biała;</a:t>
            </a:r>
          </a:p>
          <a:p>
            <a:pPr marL="457200" indent="-457200">
              <a:lnSpc>
                <a:spcPct val="90000"/>
              </a:lnSpc>
              <a:buFont typeface="Wingdings" panose="05000000000000000000" pitchFamily="2" charset="2"/>
              <a:buChar char="Ø"/>
              <a:tabLst>
                <a:tab pos="222250" algn="l"/>
              </a:tabLst>
            </a:pPr>
            <a:r>
              <a:rPr lang="pl-PL" altLang="pl-PL" sz="2400" dirty="0" smtClean="0">
                <a:ea typeface="Times New Roman" pitchFamily="18" charset="0"/>
              </a:rPr>
              <a:t>wpisanie </a:t>
            </a:r>
            <a:r>
              <a:rPr lang="pl-PL" altLang="pl-PL" sz="2400" dirty="0">
                <a:ea typeface="Times New Roman" pitchFamily="18" charset="0"/>
              </a:rPr>
              <a:t>zasług żołnierza do Księgi Honorowej Wojska </a:t>
            </a:r>
            <a:r>
              <a:rPr lang="pl-PL" altLang="pl-PL" sz="2400" dirty="0" smtClean="0">
                <a:ea typeface="Times New Roman" pitchFamily="18" charset="0"/>
              </a:rPr>
              <a:t>Polskiego</a:t>
            </a:r>
            <a:endParaRPr lang="pl-PL" altLang="pl-PL" sz="2400" dirty="0">
              <a:ea typeface="Times New Roman" pitchFamily="18" charset="0"/>
            </a:endParaRP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11266" name="Picture 2" descr="Podobny obraz"/>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8921" y="785500"/>
            <a:ext cx="3286539" cy="21821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Znalezione obrazy dla zapytania artyler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21037" y="1259203"/>
            <a:ext cx="3359702" cy="22343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D4D8998D-3652-4469-A33B-4CC5B0E33A2B}" type="slidenum">
              <a:rPr lang="pl-PL" altLang="pl-PL" sz="1200" smtClean="0">
                <a:solidFill>
                  <a:srgbClr val="7F7F7F"/>
                </a:solidFill>
              </a:rPr>
              <a:pPr eaLnBrk="1" hangingPunct="1"/>
              <a:t>21</a:t>
            </a:fld>
            <a:endParaRPr lang="pl-PL" altLang="pl-PL" sz="1200" smtClean="0">
              <a:solidFill>
                <a:srgbClr val="7F7F7F"/>
              </a:solidFill>
            </a:endParaRPr>
          </a:p>
        </p:txBody>
      </p:sp>
      <p:sp>
        <p:nvSpPr>
          <p:cNvPr id="41987"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41988"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41989"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41991"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41995"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3"/>
          <p:cNvSpPr txBox="1">
            <a:spLocks noChangeArrowheads="1"/>
          </p:cNvSpPr>
          <p:nvPr/>
        </p:nvSpPr>
        <p:spPr bwMode="auto">
          <a:xfrm>
            <a:off x="1332465" y="3963194"/>
            <a:ext cx="7096540" cy="21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ts val="300"/>
              </a:spcAft>
              <a:buClr>
                <a:srgbClr val="C3260C"/>
              </a:buClr>
              <a:buSzPct val="130000"/>
              <a:buFont typeface="Georgia" pitchFamily="18" charset="0"/>
              <a:buNone/>
              <a:defRPr sz="2200" kern="1200">
                <a:solidFill>
                  <a:schemeClr val="tx2"/>
                </a:solidFill>
                <a:latin typeface="+mn-lt"/>
                <a:ea typeface="+mn-ea"/>
                <a:cs typeface="+mn-cs"/>
              </a:defRPr>
            </a:lvl1pPr>
            <a:lvl2pPr marL="457200" indent="0" algn="ctr" rtl="0" eaLnBrk="0" fontAlgn="base" hangingPunct="0">
              <a:spcBef>
                <a:spcPct val="20000"/>
              </a:spcBef>
              <a:spcAft>
                <a:spcPts val="300"/>
              </a:spcAft>
              <a:buClr>
                <a:srgbClr val="C3260C"/>
              </a:buClr>
              <a:buSzPct val="130000"/>
              <a:buFont typeface="Georgia" pitchFamily="18"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ts val="300"/>
              </a:spcAft>
              <a:buClr>
                <a:srgbClr val="C3260C"/>
              </a:buClr>
              <a:buSzPct val="130000"/>
              <a:buFont typeface="Georgia" pitchFamily="18"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ts val="300"/>
              </a:spcAft>
              <a:buClr>
                <a:srgbClr val="C3260C"/>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ts val="300"/>
              </a:spcAft>
              <a:buClr>
                <a:srgbClr val="C3260C"/>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L="0" marR="0" lvl="0" indent="0" algn="l" defTabSz="914400" rtl="0" eaLnBrk="0" fontAlgn="base" latinLnBrk="0" hangingPunct="0">
              <a:lnSpc>
                <a:spcPct val="100000"/>
              </a:lnSpc>
              <a:spcBef>
                <a:spcPct val="20000"/>
              </a:spcBef>
              <a:spcAft>
                <a:spcPts val="300"/>
              </a:spcAft>
              <a:buClr>
                <a:srgbClr val="C3260C"/>
              </a:buClr>
              <a:buSzPct val="130000"/>
              <a:buFont typeface="Georgia" pitchFamily="18" charset="0"/>
              <a:buNone/>
              <a:tabLst/>
              <a:defRPr/>
            </a:pPr>
            <a:r>
              <a:rPr kumimoji="0" lang="pl-PL" altLang="pl-PL" sz="2400" b="1" i="0" u="none" strike="noStrike" kern="1200" cap="none" spc="0" normalizeH="0" baseline="0" noProof="0" dirty="0" smtClean="0">
                <a:ln>
                  <a:noFill/>
                </a:ln>
                <a:solidFill>
                  <a:srgbClr val="212745"/>
                </a:solidFill>
                <a:effectLst/>
                <a:uLnTx/>
                <a:uFillTx/>
                <a:latin typeface="Trebuchet MS"/>
                <a:ea typeface="+mn-ea"/>
                <a:cs typeface="+mn-cs"/>
              </a:rPr>
              <a:t>Warunek udzielenia wyróżnienia żołnierzowi</a:t>
            </a:r>
            <a:endParaRPr kumimoji="0" lang="pl-PL" altLang="pl-PL" sz="2400" b="0" i="0" u="none" strike="noStrike" kern="1200" cap="none" spc="0" normalizeH="0" baseline="0" noProof="0" dirty="0" smtClean="0">
              <a:ln>
                <a:noFill/>
              </a:ln>
              <a:solidFill>
                <a:srgbClr val="212745"/>
              </a:solidFill>
              <a:effectLst/>
              <a:uLnTx/>
              <a:uFillTx/>
              <a:latin typeface="Trebuchet MS"/>
              <a:ea typeface="+mn-ea"/>
              <a:cs typeface="+mn-cs"/>
            </a:endParaRPr>
          </a:p>
          <a:p>
            <a:pPr marL="0" marR="0" lvl="0" indent="0" algn="l" defTabSz="914400" rtl="0" eaLnBrk="0" fontAlgn="base" latinLnBrk="0" hangingPunct="0">
              <a:lnSpc>
                <a:spcPct val="100000"/>
              </a:lnSpc>
              <a:spcBef>
                <a:spcPct val="20000"/>
              </a:spcBef>
              <a:spcAft>
                <a:spcPts val="300"/>
              </a:spcAft>
              <a:buClr>
                <a:srgbClr val="C3260C"/>
              </a:buClr>
              <a:buSzPct val="130000"/>
              <a:buFont typeface="Georgia" pitchFamily="18" charset="0"/>
              <a:buNone/>
              <a:tabLst/>
              <a:defRPr/>
            </a:pPr>
            <a:r>
              <a:rPr kumimoji="0" lang="pl-PL" altLang="pl-PL" sz="2400" b="0" i="0" u="none" strike="noStrike" kern="1200" cap="none" spc="0" normalizeH="0" baseline="0" noProof="0" dirty="0" smtClean="0">
                <a:ln>
                  <a:noFill/>
                </a:ln>
                <a:solidFill>
                  <a:srgbClr val="212745"/>
                </a:solidFill>
                <a:effectLst/>
                <a:uLnTx/>
                <a:uFillTx/>
                <a:latin typeface="Trebuchet MS"/>
                <a:ea typeface="+mn-ea"/>
                <a:cs typeface="+mn-cs"/>
              </a:rPr>
              <a:t>Żołnierzowi może być udzielone wyróżnienie za czyny świadczące o ofiarności i odwadze lub za szczególne osiągnięcia w wykonywaniu zadań służbowych</a:t>
            </a: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10242" name="Picture 2" descr="Znalezione obrazy dla zapytania łączność radiowa wojsk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2202" y="972369"/>
            <a:ext cx="4246286" cy="28331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1B5869C5-8233-4BC1-A68D-55BA6A079C68}" type="slidenum">
              <a:rPr lang="pl-PL" altLang="pl-PL" sz="1200" smtClean="0">
                <a:solidFill>
                  <a:srgbClr val="7F7F7F"/>
                </a:solidFill>
              </a:rPr>
              <a:pPr eaLnBrk="1" hangingPunct="1"/>
              <a:t>22</a:t>
            </a:fld>
            <a:endParaRPr lang="pl-PL" altLang="pl-PL" sz="1200" smtClean="0">
              <a:solidFill>
                <a:srgbClr val="7F7F7F"/>
              </a:solidFill>
            </a:endParaRPr>
          </a:p>
        </p:txBody>
      </p:sp>
      <p:sp>
        <p:nvSpPr>
          <p:cNvPr id="44035"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44036"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44037"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44039"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44043"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Prostokąt 1"/>
          <p:cNvSpPr/>
          <p:nvPr/>
        </p:nvSpPr>
        <p:spPr>
          <a:xfrm>
            <a:off x="1106488" y="3181959"/>
            <a:ext cx="7752521" cy="3477875"/>
          </a:xfrm>
          <a:prstGeom prst="rect">
            <a:avLst/>
          </a:prstGeom>
        </p:spPr>
        <p:txBody>
          <a:bodyPr wrap="square">
            <a:spAutoFit/>
          </a:bodyPr>
          <a:lstStyle/>
          <a:p>
            <a:pPr lvl="0" eaLnBrk="0" hangingPunct="0">
              <a:spcBef>
                <a:spcPts val="0"/>
              </a:spcBef>
              <a:spcAft>
                <a:spcPts val="0"/>
              </a:spcAft>
              <a:buClr>
                <a:srgbClr val="C3260C"/>
              </a:buClr>
              <a:buSzPct val="130000"/>
              <a:defRPr/>
            </a:pPr>
            <a:r>
              <a:rPr lang="pl-PL" sz="2000" b="1" dirty="0">
                <a:solidFill>
                  <a:srgbClr val="212745"/>
                </a:solidFill>
                <a:latin typeface="Trebuchet MS"/>
                <a:cs typeface="+mn-cs"/>
              </a:rPr>
              <a:t>Tytuły   honorowe   mogą   być   udzielone   żołnierzowi   za   szczególne osiągnięcia </a:t>
            </a:r>
            <a:r>
              <a:rPr lang="pl-PL" sz="2000" b="1" dirty="0" smtClean="0">
                <a:solidFill>
                  <a:srgbClr val="212745"/>
                </a:solidFill>
                <a:latin typeface="Trebuchet MS"/>
                <a:cs typeface="+mn-cs"/>
              </a:rPr>
              <a:t/>
            </a:r>
            <a:br>
              <a:rPr lang="pl-PL" sz="2000" b="1" dirty="0" smtClean="0">
                <a:solidFill>
                  <a:srgbClr val="212745"/>
                </a:solidFill>
                <a:latin typeface="Trebuchet MS"/>
                <a:cs typeface="+mn-cs"/>
              </a:rPr>
            </a:br>
            <a:r>
              <a:rPr lang="pl-PL" sz="2000" b="1" dirty="0" smtClean="0">
                <a:solidFill>
                  <a:srgbClr val="212745"/>
                </a:solidFill>
                <a:latin typeface="Trebuchet MS"/>
                <a:cs typeface="+mn-cs"/>
              </a:rPr>
              <a:t>w </a:t>
            </a:r>
            <a:r>
              <a:rPr lang="pl-PL" sz="2000" b="1" dirty="0">
                <a:solidFill>
                  <a:srgbClr val="212745"/>
                </a:solidFill>
                <a:latin typeface="Trebuchet MS"/>
                <a:cs typeface="+mn-cs"/>
              </a:rPr>
              <a:t>służbie wojskowej</a:t>
            </a:r>
            <a:endParaRPr lang="pl-PL" sz="2000" dirty="0">
              <a:solidFill>
                <a:srgbClr val="212745"/>
              </a:solidFill>
              <a:latin typeface="Trebuchet MS"/>
              <a:cs typeface="+mn-cs"/>
            </a:endParaRPr>
          </a:p>
          <a:p>
            <a:pPr marL="457200" lvl="0" indent="-457200" eaLnBrk="0" hangingPunct="0">
              <a:spcBef>
                <a:spcPts val="0"/>
              </a:spcBef>
              <a:spcAft>
                <a:spcPts val="0"/>
              </a:spcAft>
              <a:buSzPct val="130000"/>
              <a:buFont typeface="Wingdings" panose="05000000000000000000" pitchFamily="2" charset="2"/>
              <a:buChar char="Ø"/>
              <a:defRPr/>
            </a:pPr>
            <a:r>
              <a:rPr lang="pl-PL" sz="2000" dirty="0" smtClean="0">
                <a:solidFill>
                  <a:srgbClr val="212745"/>
                </a:solidFill>
                <a:latin typeface="Trebuchet MS"/>
                <a:cs typeface="+mn-cs"/>
              </a:rPr>
              <a:t>Zasłużony Żołnierz Rzeczypospolitej Polskiej,</a:t>
            </a:r>
          </a:p>
          <a:p>
            <a:pPr marL="457200" lvl="0" indent="-457200" eaLnBrk="0" hangingPunct="0">
              <a:spcBef>
                <a:spcPts val="0"/>
              </a:spcBef>
              <a:spcAft>
                <a:spcPts val="0"/>
              </a:spcAft>
              <a:buSzPct val="130000"/>
              <a:buFont typeface="Wingdings" panose="05000000000000000000" pitchFamily="2" charset="2"/>
              <a:buChar char="Ø"/>
              <a:defRPr/>
            </a:pPr>
            <a:r>
              <a:rPr lang="pl-PL" sz="2000" dirty="0" smtClean="0">
                <a:solidFill>
                  <a:srgbClr val="212745"/>
                </a:solidFill>
                <a:latin typeface="Trebuchet MS"/>
                <a:cs typeface="+mn-cs"/>
              </a:rPr>
              <a:t>Zasłużony Pilot Wojskowy</a:t>
            </a:r>
            <a:r>
              <a:rPr lang="pl-PL" sz="2000" dirty="0">
                <a:solidFill>
                  <a:srgbClr val="212745"/>
                </a:solidFill>
                <a:latin typeface="Trebuchet MS"/>
                <a:cs typeface="+mn-cs"/>
              </a:rPr>
              <a:t>” </a:t>
            </a:r>
            <a:endParaRPr lang="pl-PL" sz="2000" dirty="0" smtClean="0">
              <a:solidFill>
                <a:srgbClr val="212745"/>
              </a:solidFill>
              <a:latin typeface="Trebuchet MS"/>
              <a:cs typeface="+mn-cs"/>
            </a:endParaRPr>
          </a:p>
          <a:p>
            <a:pPr lvl="0" eaLnBrk="0" hangingPunct="0">
              <a:spcBef>
                <a:spcPts val="0"/>
              </a:spcBef>
              <a:spcAft>
                <a:spcPts val="0"/>
              </a:spcAft>
              <a:buClr>
                <a:srgbClr val="C3260C"/>
              </a:buClr>
              <a:buSzPct val="130000"/>
              <a:defRPr/>
            </a:pPr>
            <a:r>
              <a:rPr lang="pl-PL" sz="2000" b="1" dirty="0" smtClean="0">
                <a:solidFill>
                  <a:srgbClr val="212745"/>
                </a:solidFill>
                <a:latin typeface="Trebuchet MS"/>
                <a:cs typeface="+mn-cs"/>
              </a:rPr>
              <a:t>oraz </a:t>
            </a:r>
            <a:r>
              <a:rPr lang="pl-PL" sz="2000" b="1" dirty="0">
                <a:solidFill>
                  <a:srgbClr val="212745"/>
                </a:solidFill>
                <a:latin typeface="Trebuchet MS"/>
                <a:cs typeface="+mn-cs"/>
              </a:rPr>
              <a:t>przyznane odznaki tytułu honorowego:</a:t>
            </a:r>
          </a:p>
          <a:p>
            <a:pPr marL="457200" lvl="0" indent="-457200" eaLnBrk="0" hangingPunct="0">
              <a:spcBef>
                <a:spcPts val="0"/>
              </a:spcBef>
              <a:spcAft>
                <a:spcPts val="0"/>
              </a:spcAft>
              <a:buSzPct val="130000"/>
              <a:buFont typeface="Wingdings" panose="05000000000000000000" pitchFamily="2" charset="2"/>
              <a:buChar char="Ø"/>
              <a:defRPr/>
            </a:pPr>
            <a:r>
              <a:rPr lang="pl-PL" sz="2000" dirty="0">
                <a:solidFill>
                  <a:srgbClr val="212745"/>
                </a:solidFill>
                <a:latin typeface="Trebuchet MS"/>
                <a:cs typeface="+mn-cs"/>
              </a:rPr>
              <a:t>„Odznaka Honorowa Wojsk Lądowych</a:t>
            </a:r>
            <a:r>
              <a:rPr lang="pl-PL" sz="2000" dirty="0" smtClean="0">
                <a:solidFill>
                  <a:srgbClr val="212745"/>
                </a:solidFill>
                <a:latin typeface="Trebuchet MS"/>
                <a:cs typeface="+mn-cs"/>
              </a:rPr>
              <a:t>”</a:t>
            </a:r>
          </a:p>
          <a:p>
            <a:pPr marL="457200" lvl="0" indent="-457200" eaLnBrk="0" hangingPunct="0">
              <a:spcBef>
                <a:spcPts val="0"/>
              </a:spcBef>
              <a:spcAft>
                <a:spcPts val="0"/>
              </a:spcAft>
              <a:buSzPct val="130000"/>
              <a:buFont typeface="Wingdings" panose="05000000000000000000" pitchFamily="2" charset="2"/>
              <a:buChar char="Ø"/>
              <a:defRPr/>
            </a:pPr>
            <a:r>
              <a:rPr lang="pl-PL" sz="2000" dirty="0" smtClean="0">
                <a:solidFill>
                  <a:srgbClr val="212745"/>
                </a:solidFill>
                <a:latin typeface="Trebuchet MS"/>
                <a:cs typeface="+mn-cs"/>
              </a:rPr>
              <a:t>„</a:t>
            </a:r>
            <a:r>
              <a:rPr lang="pl-PL" sz="2000" dirty="0">
                <a:solidFill>
                  <a:srgbClr val="212745"/>
                </a:solidFill>
                <a:latin typeface="Trebuchet MS"/>
                <a:cs typeface="+mn-cs"/>
              </a:rPr>
              <a:t>Odznaka Honorowa Sił Powietrznych</a:t>
            </a:r>
            <a:r>
              <a:rPr lang="pl-PL" sz="2000" dirty="0" smtClean="0">
                <a:solidFill>
                  <a:srgbClr val="212745"/>
                </a:solidFill>
                <a:latin typeface="Trebuchet MS"/>
                <a:cs typeface="+mn-cs"/>
              </a:rPr>
              <a:t>”</a:t>
            </a:r>
          </a:p>
          <a:p>
            <a:pPr marL="457200" lvl="0" indent="-457200" eaLnBrk="0" hangingPunct="0">
              <a:spcBef>
                <a:spcPts val="0"/>
              </a:spcBef>
              <a:spcAft>
                <a:spcPts val="0"/>
              </a:spcAft>
              <a:buSzPct val="130000"/>
              <a:buFont typeface="Wingdings" panose="05000000000000000000" pitchFamily="2" charset="2"/>
              <a:buChar char="Ø"/>
              <a:defRPr/>
            </a:pPr>
            <a:r>
              <a:rPr lang="pl-PL" sz="2000" dirty="0" smtClean="0">
                <a:solidFill>
                  <a:srgbClr val="212745"/>
                </a:solidFill>
                <a:latin typeface="Trebuchet MS"/>
                <a:cs typeface="+mn-cs"/>
              </a:rPr>
              <a:t>„</a:t>
            </a:r>
            <a:r>
              <a:rPr lang="pl-PL" sz="2000" dirty="0">
                <a:solidFill>
                  <a:srgbClr val="212745"/>
                </a:solidFill>
                <a:latin typeface="Trebuchet MS"/>
                <a:cs typeface="+mn-cs"/>
              </a:rPr>
              <a:t>Odznaka Honorowa Marynarki Wojennej</a:t>
            </a:r>
            <a:r>
              <a:rPr lang="pl-PL" sz="2000" dirty="0" smtClean="0">
                <a:solidFill>
                  <a:srgbClr val="212745"/>
                </a:solidFill>
                <a:latin typeface="Trebuchet MS"/>
                <a:cs typeface="+mn-cs"/>
              </a:rPr>
              <a:t>”</a:t>
            </a:r>
          </a:p>
          <a:p>
            <a:pPr marL="457200" lvl="0" indent="-457200" eaLnBrk="0" hangingPunct="0">
              <a:spcBef>
                <a:spcPts val="0"/>
              </a:spcBef>
              <a:spcAft>
                <a:spcPts val="0"/>
              </a:spcAft>
              <a:buSzPct val="130000"/>
              <a:buFont typeface="Wingdings" panose="05000000000000000000" pitchFamily="2" charset="2"/>
              <a:buChar char="Ø"/>
              <a:defRPr/>
            </a:pPr>
            <a:r>
              <a:rPr lang="pl-PL" sz="2000" dirty="0" smtClean="0">
                <a:solidFill>
                  <a:srgbClr val="212745"/>
                </a:solidFill>
                <a:latin typeface="Trebuchet MS"/>
                <a:cs typeface="+mn-cs"/>
              </a:rPr>
              <a:t>„</a:t>
            </a:r>
            <a:r>
              <a:rPr lang="pl-PL" sz="2000" dirty="0">
                <a:solidFill>
                  <a:srgbClr val="212745"/>
                </a:solidFill>
                <a:latin typeface="Trebuchet MS"/>
                <a:cs typeface="+mn-cs"/>
              </a:rPr>
              <a:t>Odznaka Honorowa Wojsk Specjalnych” </a:t>
            </a:r>
            <a:endParaRPr lang="pl-PL" sz="2000" dirty="0" smtClean="0">
              <a:solidFill>
                <a:srgbClr val="212745"/>
              </a:solidFill>
              <a:latin typeface="Trebuchet MS"/>
              <a:cs typeface="+mn-cs"/>
            </a:endParaRPr>
          </a:p>
          <a:p>
            <a:pPr marL="457200" lvl="0" indent="-457200" eaLnBrk="0" hangingPunct="0">
              <a:spcBef>
                <a:spcPts val="0"/>
              </a:spcBef>
              <a:spcAft>
                <a:spcPts val="0"/>
              </a:spcAft>
              <a:buSzPct val="130000"/>
              <a:buFont typeface="Wingdings" panose="05000000000000000000" pitchFamily="2" charset="2"/>
              <a:buChar char="Ø"/>
              <a:defRPr/>
            </a:pPr>
            <a:r>
              <a:rPr lang="pl-PL" sz="2000" dirty="0" smtClean="0">
                <a:solidFill>
                  <a:srgbClr val="212745"/>
                </a:solidFill>
                <a:latin typeface="Trebuchet MS"/>
                <a:cs typeface="+mn-cs"/>
              </a:rPr>
              <a:t>„</a:t>
            </a:r>
            <a:r>
              <a:rPr lang="pl-PL" sz="2000" dirty="0">
                <a:solidFill>
                  <a:srgbClr val="212745"/>
                </a:solidFill>
                <a:latin typeface="Trebuchet MS"/>
                <a:cs typeface="+mn-cs"/>
              </a:rPr>
              <a:t>Odznaka Honorowa Żandarmerii Wojskowej”</a:t>
            </a: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9218" name="Picture 2" descr="Podobny obraz"/>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0994" y="860866"/>
            <a:ext cx="3421753" cy="228302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Znalezione obrazy dla zapytania łączność radiowa wojsk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7302" y="860865"/>
            <a:ext cx="2354124" cy="22471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1B5869C5-8233-4BC1-A68D-55BA6A079C68}" type="slidenum">
              <a:rPr lang="pl-PL" altLang="pl-PL" sz="1200" smtClean="0">
                <a:solidFill>
                  <a:srgbClr val="7F7F7F"/>
                </a:solidFill>
              </a:rPr>
              <a:pPr eaLnBrk="1" hangingPunct="1"/>
              <a:t>23</a:t>
            </a:fld>
            <a:endParaRPr lang="pl-PL" altLang="pl-PL" sz="1200" smtClean="0">
              <a:solidFill>
                <a:srgbClr val="7F7F7F"/>
              </a:solidFill>
            </a:endParaRPr>
          </a:p>
        </p:txBody>
      </p:sp>
      <p:sp>
        <p:nvSpPr>
          <p:cNvPr id="44035"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44036"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44037"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44039"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44043"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Prostokąt 13"/>
          <p:cNvSpPr/>
          <p:nvPr/>
        </p:nvSpPr>
        <p:spPr>
          <a:xfrm>
            <a:off x="1106488" y="3798818"/>
            <a:ext cx="7473493" cy="2585323"/>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l-PL" sz="5400" b="1" dirty="0">
                <a:ln w="11430"/>
                <a:effectLst>
                  <a:glow rad="228600">
                    <a:schemeClr val="accent2">
                      <a:satMod val="175000"/>
                      <a:alpha val="40000"/>
                    </a:schemeClr>
                  </a:glow>
                  <a:outerShdw blurRad="80000" dist="40000" dir="5040000" algn="tl">
                    <a:srgbClr val="000000">
                      <a:alpha val="30000"/>
                    </a:srgbClr>
                  </a:outerShdw>
                </a:effectLst>
                <a:cs typeface="+mn-cs"/>
              </a:rPr>
              <a:t>DZIĘKUJĘ </a:t>
            </a:r>
            <a:endParaRPr lang="pl-PL" sz="5400" b="1" dirty="0" smtClean="0">
              <a:ln w="11430"/>
              <a:effectLst>
                <a:glow rad="228600">
                  <a:schemeClr val="accent2">
                    <a:satMod val="175000"/>
                    <a:alpha val="40000"/>
                  </a:schemeClr>
                </a:glow>
                <a:outerShdw blurRad="80000" dist="40000" dir="5040000" algn="tl">
                  <a:srgbClr val="000000">
                    <a:alpha val="30000"/>
                  </a:srgbClr>
                </a:outerShdw>
              </a:effectLst>
              <a:cs typeface="+mn-cs"/>
            </a:endParaRPr>
          </a:p>
          <a:p>
            <a:pPr algn="ctr">
              <a:defRPr/>
            </a:pPr>
            <a:r>
              <a:rPr lang="pl-PL" sz="5400" b="1" dirty="0" smtClean="0">
                <a:ln w="11430"/>
                <a:effectLst>
                  <a:glow rad="228600">
                    <a:schemeClr val="accent2">
                      <a:satMod val="175000"/>
                      <a:alpha val="40000"/>
                    </a:schemeClr>
                  </a:glow>
                  <a:outerShdw blurRad="80000" dist="40000" dir="5040000" algn="tl">
                    <a:srgbClr val="000000">
                      <a:alpha val="30000"/>
                    </a:srgbClr>
                  </a:outerShdw>
                </a:effectLst>
                <a:cs typeface="+mn-cs"/>
              </a:rPr>
              <a:t>ZA </a:t>
            </a:r>
          </a:p>
          <a:p>
            <a:pPr algn="ctr">
              <a:defRPr/>
            </a:pPr>
            <a:r>
              <a:rPr lang="pl-PL" sz="5400" b="1" dirty="0" smtClean="0">
                <a:ln w="11430"/>
                <a:effectLst>
                  <a:glow rad="228600">
                    <a:schemeClr val="accent2">
                      <a:satMod val="175000"/>
                      <a:alpha val="40000"/>
                    </a:schemeClr>
                  </a:glow>
                  <a:outerShdw blurRad="80000" dist="40000" dir="5040000" algn="tl">
                    <a:srgbClr val="000000">
                      <a:alpha val="30000"/>
                    </a:srgbClr>
                  </a:outerShdw>
                </a:effectLst>
                <a:cs typeface="+mn-cs"/>
              </a:rPr>
              <a:t>UWAGĘ</a:t>
            </a:r>
            <a:endParaRPr lang="pl-PL" sz="5400" b="1" dirty="0">
              <a:ln w="11430"/>
              <a:effectLst>
                <a:glow rad="228600">
                  <a:schemeClr val="accent2">
                    <a:satMod val="175000"/>
                    <a:alpha val="40000"/>
                  </a:schemeClr>
                </a:glow>
                <a:outerShdw blurRad="80000" dist="40000" dir="5040000" algn="tl">
                  <a:srgbClr val="000000">
                    <a:alpha val="30000"/>
                  </a:srgbClr>
                </a:outerShdw>
              </a:effectLst>
              <a:cs typeface="+mn-cs"/>
            </a:endParaRPr>
          </a:p>
        </p:txBody>
      </p:sp>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0150" y="4711700"/>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4" name="Picture 2" descr="Podobny obraz"/>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1871" y="463735"/>
            <a:ext cx="6562726" cy="324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8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5D738CEE-2B2E-4B7A-BD33-48D6017F4801}" type="slidenum">
              <a:rPr lang="pl-PL" altLang="pl-PL" sz="1200" smtClean="0">
                <a:solidFill>
                  <a:srgbClr val="7F7F7F"/>
                </a:solidFill>
              </a:rPr>
              <a:pPr eaLnBrk="1" hangingPunct="1"/>
              <a:t>3</a:t>
            </a:fld>
            <a:endParaRPr lang="pl-PL" altLang="pl-PL" sz="1200" smtClean="0">
              <a:solidFill>
                <a:srgbClr val="7F7F7F"/>
              </a:solidFill>
            </a:endParaRPr>
          </a:p>
        </p:txBody>
      </p:sp>
      <p:sp>
        <p:nvSpPr>
          <p:cNvPr id="11267"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11268"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11269"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11274"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11278"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0" name="Prostokąt 3"/>
          <p:cNvSpPr>
            <a:spLocks noChangeArrowheads="1"/>
          </p:cNvSpPr>
          <p:nvPr/>
        </p:nvSpPr>
        <p:spPr bwMode="auto">
          <a:xfrm>
            <a:off x="1400175" y="3149994"/>
            <a:ext cx="74564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pl-PL" altLang="pl-PL" sz="2400" b="1" dirty="0"/>
              <a:t>Dyscyplina </a:t>
            </a:r>
            <a:r>
              <a:rPr lang="pl-PL" altLang="pl-PL" sz="2400" dirty="0"/>
              <a:t>to przestrzeganie przez żołnierza przepisów prawa dotyczących służby </a:t>
            </a:r>
            <a:r>
              <a:rPr lang="pl-PL" altLang="pl-PL" sz="2400" dirty="0" smtClean="0"/>
              <a:t>wojskowej</a:t>
            </a:r>
            <a:br>
              <a:rPr lang="pl-PL" altLang="pl-PL" sz="2400" dirty="0" smtClean="0"/>
            </a:br>
            <a:r>
              <a:rPr lang="pl-PL" altLang="pl-PL" sz="2400" dirty="0" smtClean="0"/>
              <a:t>i </a:t>
            </a:r>
            <a:r>
              <a:rPr lang="pl-PL" altLang="pl-PL" sz="2400" dirty="0"/>
              <a:t>innych przepisów prawa przewidujących odpowiedzialność dyscyplinarną na zasadach </a:t>
            </a:r>
            <a:r>
              <a:rPr lang="pl-PL" altLang="pl-PL" sz="2400" dirty="0" smtClean="0"/>
              <a:t/>
            </a:r>
            <a:br>
              <a:rPr lang="pl-PL" altLang="pl-PL" sz="2400" dirty="0" smtClean="0"/>
            </a:br>
            <a:r>
              <a:rPr lang="pl-PL" altLang="pl-PL" sz="2400" dirty="0" smtClean="0"/>
              <a:t>i </a:t>
            </a:r>
            <a:r>
              <a:rPr lang="pl-PL" altLang="pl-PL" sz="2400" dirty="0"/>
              <a:t>w trybie określonych w ustawie oraz wykonywanie rozkazów i decyzji wydanych w sprawach służbowych</a:t>
            </a: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sp>
        <p:nvSpPr>
          <p:cNvPr id="11272" name="Prostokąt 4"/>
          <p:cNvSpPr>
            <a:spLocks noChangeArrowheads="1"/>
          </p:cNvSpPr>
          <p:nvPr/>
        </p:nvSpPr>
        <p:spPr bwMode="auto">
          <a:xfrm>
            <a:off x="1400175" y="5602059"/>
            <a:ext cx="7456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pl-PL" altLang="pl-PL" sz="2000" b="1" i="1" dirty="0"/>
              <a:t>Dyscyplina wojskowa w myśl ustawy z dnia 9 października 2009 r. o dyscyplinie wojskowej (Dz. U. Nr 190, poz. 1474)</a:t>
            </a:r>
            <a:endParaRPr lang="pl-PL" altLang="pl-PL" sz="2000" i="1" dirty="0"/>
          </a:p>
        </p:txBody>
      </p:sp>
      <p:pic>
        <p:nvPicPr>
          <p:cNvPr id="1026" name="Picture 2" descr="Znalezione obrazy dla zapytania dyscyplina wojskow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75630" y="861550"/>
            <a:ext cx="2281033" cy="1847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dobny obraz"/>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66175" y="806539"/>
            <a:ext cx="2491199" cy="1957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dobny obraz"/>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3327" y="905922"/>
            <a:ext cx="2704492" cy="18029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8CA9FA57-5500-4AC1-9754-7AA9416ABBB3}" type="slidenum">
              <a:rPr lang="pl-PL" altLang="pl-PL" sz="1200" smtClean="0">
                <a:solidFill>
                  <a:srgbClr val="7F7F7F"/>
                </a:solidFill>
              </a:rPr>
              <a:pPr eaLnBrk="1" hangingPunct="1"/>
              <a:t>4</a:t>
            </a:fld>
            <a:endParaRPr lang="pl-PL" altLang="pl-PL" sz="1200" smtClean="0">
              <a:solidFill>
                <a:srgbClr val="7F7F7F"/>
              </a:solidFill>
            </a:endParaRPr>
          </a:p>
        </p:txBody>
      </p:sp>
      <p:sp>
        <p:nvSpPr>
          <p:cNvPr id="12291"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12292"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12293"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12297"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12301"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6"/>
          <p:cNvSpPr txBox="1">
            <a:spLocks noChangeArrowheads="1"/>
          </p:cNvSpPr>
          <p:nvPr/>
        </p:nvSpPr>
        <p:spPr bwMode="auto">
          <a:xfrm>
            <a:off x="1400175" y="3470365"/>
            <a:ext cx="7572375"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0" indent="0" algn="l" rtl="0" eaLnBrk="0" fontAlgn="base" hangingPunct="0">
              <a:spcBef>
                <a:spcPct val="20000"/>
              </a:spcBef>
              <a:spcAft>
                <a:spcPts val="300"/>
              </a:spcAft>
              <a:buClr>
                <a:srgbClr val="C3260C"/>
              </a:buClr>
              <a:buSzPct val="130000"/>
              <a:buFont typeface="Georgia" pitchFamily="18" charset="0"/>
              <a:buNone/>
              <a:defRPr sz="2200" kern="1200">
                <a:solidFill>
                  <a:schemeClr val="tx2"/>
                </a:solidFill>
                <a:latin typeface="+mn-lt"/>
                <a:ea typeface="+mn-ea"/>
                <a:cs typeface="+mn-cs"/>
              </a:defRPr>
            </a:lvl1pPr>
            <a:lvl2pPr marL="457200" indent="0" algn="ctr" rtl="0" eaLnBrk="0" fontAlgn="base" hangingPunct="0">
              <a:spcBef>
                <a:spcPct val="20000"/>
              </a:spcBef>
              <a:spcAft>
                <a:spcPts val="300"/>
              </a:spcAft>
              <a:buClr>
                <a:srgbClr val="C3260C"/>
              </a:buClr>
              <a:buSzPct val="130000"/>
              <a:buFont typeface="Georgia" pitchFamily="18"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ts val="300"/>
              </a:spcAft>
              <a:buClr>
                <a:srgbClr val="C3260C"/>
              </a:buClr>
              <a:buSzPct val="130000"/>
              <a:buFont typeface="Georgia" pitchFamily="18"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ts val="300"/>
              </a:spcAft>
              <a:buClr>
                <a:srgbClr val="C3260C"/>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ts val="300"/>
              </a:spcAft>
              <a:buClr>
                <a:srgbClr val="C3260C"/>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defRPr/>
            </a:pPr>
            <a:r>
              <a:rPr lang="pl-PL" altLang="pl-PL" sz="2000" b="1" dirty="0" smtClean="0">
                <a:solidFill>
                  <a:srgbClr val="212745"/>
                </a:solidFill>
              </a:rPr>
              <a:t>Zasady ponoszenia odpowiedzialności dyscyplinarnej przez żołnierza:</a:t>
            </a:r>
            <a:endParaRPr lang="pl-PL" altLang="pl-PL" sz="2000" dirty="0" smtClean="0">
              <a:solidFill>
                <a:srgbClr val="212745"/>
              </a:solidFill>
            </a:endParaRPr>
          </a:p>
          <a:p>
            <a:pPr marL="457200" indent="-457200">
              <a:buClrTx/>
              <a:buFont typeface="Wingdings" panose="05000000000000000000" pitchFamily="2" charset="2"/>
              <a:buChar char="Ø"/>
              <a:defRPr/>
            </a:pPr>
            <a:r>
              <a:rPr lang="pl-PL" altLang="pl-PL" sz="2000" dirty="0" smtClean="0">
                <a:solidFill>
                  <a:srgbClr val="212745"/>
                </a:solidFill>
              </a:rPr>
              <a:t>Żołnierz, który popełnia przewinienie dyscyplinarne, ponosi odpowiedzialność dyscyplinarną.</a:t>
            </a:r>
          </a:p>
          <a:p>
            <a:pPr marL="457200" indent="-457200">
              <a:buClrTx/>
              <a:buFont typeface="Wingdings" panose="05000000000000000000" pitchFamily="2" charset="2"/>
              <a:buChar char="Ø"/>
              <a:defRPr/>
            </a:pPr>
            <a:r>
              <a:rPr lang="pl-PL" altLang="pl-PL" sz="2000" dirty="0" smtClean="0">
                <a:solidFill>
                  <a:srgbClr val="212745"/>
                </a:solidFill>
              </a:rPr>
              <a:t>Przewinienie dyscyplinarne może być popełnione zarówno umyślnie, jak i nieumyślnie.</a:t>
            </a:r>
          </a:p>
          <a:p>
            <a:pPr marL="457200" indent="-457200">
              <a:buClrTx/>
              <a:buFont typeface="Wingdings" panose="05000000000000000000" pitchFamily="2" charset="2"/>
              <a:buChar char="Ø"/>
              <a:defRPr/>
            </a:pPr>
            <a:r>
              <a:rPr lang="pl-PL" altLang="pl-PL" sz="2000" dirty="0" smtClean="0">
                <a:solidFill>
                  <a:srgbClr val="212745"/>
                </a:solidFill>
              </a:rPr>
              <a:t>W trakcie reagowania dyscyplinarnego nie stosuje się drogi służbowej, chyba że ustawa stanowi inaczej.</a:t>
            </a:r>
          </a:p>
          <a:p>
            <a:pPr>
              <a:spcBef>
                <a:spcPct val="0"/>
              </a:spcBef>
              <a:spcAft>
                <a:spcPct val="0"/>
              </a:spcAft>
              <a:buClrTx/>
              <a:buSzTx/>
              <a:buFontTx/>
              <a:buNone/>
              <a:defRPr/>
            </a:pPr>
            <a:endParaRPr lang="pl-PL" altLang="pl-PL" sz="2000" dirty="0" smtClean="0">
              <a:solidFill>
                <a:sysClr val="windowText" lastClr="000000"/>
              </a:solidFill>
              <a:latin typeface="Arial" charset="0"/>
              <a:cs typeface="Arial" charset="0"/>
            </a:endParaRP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2050" name="Picture 2" descr="Znalezione obrazy dla zapytania trening snajp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7831" y="688975"/>
            <a:ext cx="3414719" cy="22455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dobny obraz"/>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0905" y="688975"/>
            <a:ext cx="3331466" cy="2248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6E9B25EF-9645-4D70-8192-83551B6F789A}" type="slidenum">
              <a:rPr lang="pl-PL" altLang="pl-PL" sz="1200" smtClean="0">
                <a:solidFill>
                  <a:srgbClr val="7F7F7F"/>
                </a:solidFill>
              </a:rPr>
              <a:pPr eaLnBrk="1" hangingPunct="1"/>
              <a:t>5</a:t>
            </a:fld>
            <a:endParaRPr lang="pl-PL" altLang="pl-PL" sz="1200" smtClean="0">
              <a:solidFill>
                <a:srgbClr val="7F7F7F"/>
              </a:solidFill>
            </a:endParaRPr>
          </a:p>
        </p:txBody>
      </p:sp>
      <p:sp>
        <p:nvSpPr>
          <p:cNvPr id="13315"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13316"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13317"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13321"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13325"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8" name="Prostokąt 3"/>
          <p:cNvSpPr>
            <a:spLocks noChangeArrowheads="1"/>
          </p:cNvSpPr>
          <p:nvPr/>
        </p:nvSpPr>
        <p:spPr bwMode="auto">
          <a:xfrm>
            <a:off x="1311275" y="3720272"/>
            <a:ext cx="72691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pl-PL" altLang="pl-PL" sz="2400" b="1" dirty="0"/>
              <a:t>Żołnierz ponosi odpowiedzialność dyscyplinarną za popełnienie przewinienia dyscyplinarnego, posiadającego jednocześnie znamiona innego czynu zabronionego, jeżeli to naruszenie prawa miało związek ze służbą wojskową, niezależnie od odpowiedzialności ponoszonej na podstawie innych przepisów.</a:t>
            </a:r>
            <a:endParaRPr lang="pl-PL" altLang="pl-PL" sz="2400" dirty="0"/>
          </a:p>
        </p:txBody>
      </p:sp>
      <p:sp>
        <p:nvSpPr>
          <p:cNvPr id="15"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3074" name="Picture 2" descr="Podobny obra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7998" y="914537"/>
            <a:ext cx="3740979" cy="28057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nalezione obrazy dla zapytania trening snajper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8165" y="914537"/>
            <a:ext cx="3727691" cy="2757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numeru slajdu 1"/>
          <p:cNvSpPr>
            <a:spLocks noGrp="1"/>
          </p:cNvSpPr>
          <p:nvPr>
            <p:ph type="sldNum" sz="quarter" idx="12"/>
          </p:nvPr>
        </p:nvSpPr>
        <p:spPr bwMode="auto">
          <a:xfrm>
            <a:off x="6948488" y="6154114"/>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37F1C54E-2D58-4D2A-95F3-A932A243F418}" type="slidenum">
              <a:rPr lang="pl-PL" altLang="pl-PL" sz="1200" smtClean="0">
                <a:solidFill>
                  <a:srgbClr val="7F7F7F"/>
                </a:solidFill>
              </a:rPr>
              <a:pPr eaLnBrk="1" hangingPunct="1"/>
              <a:t>6</a:t>
            </a:fld>
            <a:endParaRPr lang="pl-PL" altLang="pl-PL" sz="1200" dirty="0" smtClean="0">
              <a:solidFill>
                <a:srgbClr val="7F7F7F"/>
              </a:solidFill>
            </a:endParaRPr>
          </a:p>
        </p:txBody>
      </p:sp>
      <p:sp>
        <p:nvSpPr>
          <p:cNvPr id="16387"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16388"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16389"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16391"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16395"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Prostokąt 1"/>
          <p:cNvSpPr/>
          <p:nvPr/>
        </p:nvSpPr>
        <p:spPr>
          <a:xfrm>
            <a:off x="1391479" y="3394607"/>
            <a:ext cx="7553738" cy="3046988"/>
          </a:xfrm>
          <a:prstGeom prst="rect">
            <a:avLst/>
          </a:prstGeom>
        </p:spPr>
        <p:txBody>
          <a:bodyPr wrap="square">
            <a:spAutoFit/>
          </a:bodyPr>
          <a:lstStyle/>
          <a:p>
            <a:r>
              <a:rPr lang="pl-PL" sz="2400" b="1" dirty="0"/>
              <a:t>Wobec żołnierza, który narusza zasady dyscypliny wojskowej przełożony zobowiązany jest do niezwłocznego reagowania. Starszy stopniem podczas nieobecności przełożonego:</a:t>
            </a:r>
            <a:endParaRPr lang="pl-PL" sz="2400" dirty="0"/>
          </a:p>
          <a:p>
            <a:pPr marL="457200" lvl="0" indent="-457200">
              <a:buFont typeface="Wingdings" panose="05000000000000000000" pitchFamily="2" charset="2"/>
              <a:buChar char="Ø"/>
            </a:pPr>
            <a:r>
              <a:rPr lang="pl-PL" sz="2400" dirty="0"/>
              <a:t>uprawniony jest do wydania żołnierzowi rozkazu zaprzestania naruszania dyscypliny wojskowej;</a:t>
            </a:r>
          </a:p>
          <a:p>
            <a:pPr marL="457200" lvl="0" indent="-457200">
              <a:buFont typeface="Wingdings" panose="05000000000000000000" pitchFamily="2" charset="2"/>
              <a:buChar char="Ø"/>
            </a:pPr>
            <a:r>
              <a:rPr lang="pl-PL" sz="2400" dirty="0"/>
              <a:t>obowiązany jest do powiadomienia o tym fakcie przełożonego tego żołnierza.</a:t>
            </a: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8194" name="Picture 2" descr="Podobny obra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4486" y="997452"/>
            <a:ext cx="4107724" cy="2315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1FCBEF24-E2EE-4D6E-95FE-4C20DC5D7D75}" type="slidenum">
              <a:rPr lang="pl-PL" altLang="pl-PL" sz="1200" smtClean="0">
                <a:solidFill>
                  <a:srgbClr val="7F7F7F"/>
                </a:solidFill>
              </a:rPr>
              <a:pPr eaLnBrk="1" hangingPunct="1"/>
              <a:t>7</a:t>
            </a:fld>
            <a:endParaRPr lang="pl-PL" altLang="pl-PL" sz="1200" smtClean="0">
              <a:solidFill>
                <a:srgbClr val="7F7F7F"/>
              </a:solidFill>
            </a:endParaRPr>
          </a:p>
        </p:txBody>
      </p:sp>
      <p:sp>
        <p:nvSpPr>
          <p:cNvPr id="15363"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15364"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15365"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15368"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15372"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Prostokąt 3"/>
          <p:cNvSpPr>
            <a:spLocks noChangeArrowheads="1"/>
          </p:cNvSpPr>
          <p:nvPr/>
        </p:nvSpPr>
        <p:spPr bwMode="auto">
          <a:xfrm>
            <a:off x="1350963" y="3566200"/>
            <a:ext cx="757396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pl-PL" altLang="pl-PL" sz="2800" b="1" dirty="0"/>
              <a:t>Reagowanie dyscyplinarne polega na:</a:t>
            </a:r>
            <a:endParaRPr lang="pl-PL" altLang="pl-PL" sz="2800" dirty="0"/>
          </a:p>
          <a:p>
            <a:pPr marL="571500" indent="-571500" eaLnBrk="1" hangingPunct="1">
              <a:buFont typeface="Wingdings" panose="05000000000000000000" pitchFamily="2" charset="2"/>
              <a:buChar char="Ø"/>
            </a:pPr>
            <a:r>
              <a:rPr lang="pl-PL" altLang="pl-PL" sz="2800" dirty="0"/>
              <a:t>zastosowaniu dyscyplinarnego środka zapobiegawczego;</a:t>
            </a:r>
          </a:p>
          <a:p>
            <a:pPr marL="571500" indent="-571500" eaLnBrk="1" hangingPunct="1">
              <a:buFont typeface="Wingdings" panose="05000000000000000000" pitchFamily="2" charset="2"/>
              <a:buChar char="Ø"/>
            </a:pPr>
            <a:r>
              <a:rPr lang="pl-PL" altLang="pl-PL" sz="2800" dirty="0"/>
              <a:t>zwróceniu żołnierzowi uwagi albo przeprowadzeniu z nim rozmowy ostrzegawczej;</a:t>
            </a:r>
          </a:p>
          <a:p>
            <a:pPr marL="571500" indent="-571500" eaLnBrk="1" hangingPunct="1">
              <a:buFont typeface="Wingdings" panose="05000000000000000000" pitchFamily="2" charset="2"/>
              <a:buChar char="Ø"/>
            </a:pPr>
            <a:r>
              <a:rPr lang="pl-PL" altLang="pl-PL" sz="2800" dirty="0"/>
              <a:t>wszczęciu postępowania dyscyplinarnego.</a:t>
            </a: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7170" name="Picture 2" descr="Podobny obraz"/>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4661" y="735106"/>
            <a:ext cx="4109827" cy="2728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EFADB270-13C3-476B-9ABB-81580613B18A}" type="slidenum">
              <a:rPr lang="pl-PL" altLang="pl-PL" sz="1200" smtClean="0">
                <a:solidFill>
                  <a:srgbClr val="7F7F7F"/>
                </a:solidFill>
              </a:rPr>
              <a:pPr eaLnBrk="1" hangingPunct="1"/>
              <a:t>8</a:t>
            </a:fld>
            <a:endParaRPr lang="pl-PL" altLang="pl-PL" sz="1200" smtClean="0">
              <a:solidFill>
                <a:srgbClr val="7F7F7F"/>
              </a:solidFill>
            </a:endParaRPr>
          </a:p>
        </p:txBody>
      </p:sp>
      <p:sp>
        <p:nvSpPr>
          <p:cNvPr id="17411"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17412"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17413"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17415"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17419"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Prostokąt 1"/>
          <p:cNvSpPr/>
          <p:nvPr/>
        </p:nvSpPr>
        <p:spPr>
          <a:xfrm>
            <a:off x="1400175" y="3490787"/>
            <a:ext cx="7434470" cy="2854628"/>
          </a:xfrm>
          <a:prstGeom prst="rect">
            <a:avLst/>
          </a:prstGeom>
        </p:spPr>
        <p:txBody>
          <a:bodyPr wrap="square">
            <a:spAutoFit/>
          </a:bodyPr>
          <a:lstStyle/>
          <a:p>
            <a:pPr lvl="0" eaLnBrk="0" hangingPunct="0">
              <a:spcBef>
                <a:spcPct val="20000"/>
              </a:spcBef>
              <a:spcAft>
                <a:spcPts val="300"/>
              </a:spcAft>
              <a:buClr>
                <a:srgbClr val="C3260C"/>
              </a:buClr>
              <a:buSzPct val="130000"/>
              <a:defRPr/>
            </a:pPr>
            <a:r>
              <a:rPr lang="pl-PL" sz="2000" b="1" dirty="0">
                <a:solidFill>
                  <a:srgbClr val="212745"/>
                </a:solidFill>
                <a:latin typeface="Trebuchet MS"/>
                <a:cs typeface="+mn-cs"/>
              </a:rPr>
              <a:t>Przestępstwem </a:t>
            </a:r>
            <a:r>
              <a:rPr lang="pl-PL" sz="2000" dirty="0">
                <a:solidFill>
                  <a:srgbClr val="212745"/>
                </a:solidFill>
                <a:latin typeface="Trebuchet MS"/>
                <a:cs typeface="+mn-cs"/>
              </a:rPr>
              <a:t>jest czyn człowieka zabroniony przez obowiązującą ustawę, pod groźbą kary, bezprawny, zawiniony i społecznie szkodliwy w stopniu większym niż    znikomy, zagrożony:</a:t>
            </a:r>
          </a:p>
          <a:p>
            <a:pPr marL="342900" lvl="0" indent="-342900" eaLnBrk="0" hangingPunct="0">
              <a:spcBef>
                <a:spcPct val="20000"/>
              </a:spcBef>
              <a:spcAft>
                <a:spcPts val="300"/>
              </a:spcAft>
              <a:buSzPct val="130000"/>
              <a:buFont typeface="Wingdings" panose="05000000000000000000" pitchFamily="2" charset="2"/>
              <a:buChar char="Ø"/>
              <a:defRPr/>
            </a:pPr>
            <a:r>
              <a:rPr lang="pl-PL" sz="2000" dirty="0">
                <a:solidFill>
                  <a:srgbClr val="212745"/>
                </a:solidFill>
                <a:latin typeface="Trebuchet MS"/>
                <a:cs typeface="+mn-cs"/>
              </a:rPr>
              <a:t>grzywną powyżej 30 stawek dziennych;</a:t>
            </a:r>
          </a:p>
          <a:p>
            <a:pPr marL="342900" lvl="0" indent="-342900" eaLnBrk="0" hangingPunct="0">
              <a:spcBef>
                <a:spcPct val="20000"/>
              </a:spcBef>
              <a:spcAft>
                <a:spcPts val="300"/>
              </a:spcAft>
              <a:buSzPct val="130000"/>
              <a:buFont typeface="Wingdings" panose="05000000000000000000" pitchFamily="2" charset="2"/>
              <a:buChar char="Ø"/>
              <a:defRPr/>
            </a:pPr>
            <a:r>
              <a:rPr lang="pl-PL" sz="2000" dirty="0">
                <a:solidFill>
                  <a:srgbClr val="212745"/>
                </a:solidFill>
                <a:latin typeface="Trebuchet MS"/>
                <a:cs typeface="+mn-cs"/>
              </a:rPr>
              <a:t>karą  ograniczenia  wolności  albo  karą  pozbawienia  wolności  przekraczającą miesiąc,    do dożywocia włącznie;</a:t>
            </a:r>
          </a:p>
          <a:p>
            <a:pPr marL="342900" lvl="0" indent="-342900" eaLnBrk="0" hangingPunct="0">
              <a:spcBef>
                <a:spcPct val="20000"/>
              </a:spcBef>
              <a:spcAft>
                <a:spcPts val="300"/>
              </a:spcAft>
              <a:buSzPct val="130000"/>
              <a:buFont typeface="Wingdings" panose="05000000000000000000" pitchFamily="2" charset="2"/>
              <a:buChar char="Ø"/>
              <a:defRPr/>
            </a:pPr>
            <a:r>
              <a:rPr lang="pl-PL" sz="2000" dirty="0">
                <a:solidFill>
                  <a:srgbClr val="212745"/>
                </a:solidFill>
                <a:latin typeface="Trebuchet MS"/>
                <a:cs typeface="+mn-cs"/>
              </a:rPr>
              <a:t>aresztem wojskowym (w stosunku do żołnierzy).</a:t>
            </a: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6146" name="Picture 2" descr="Znalezione obrazy dla zapytania jednostka kar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6642" y="1004484"/>
            <a:ext cx="5441536" cy="24155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4DBC8519-C319-43FB-BE80-D7A36642380E}" type="slidenum">
              <a:rPr lang="pl-PL" altLang="pl-PL" sz="1200" smtClean="0">
                <a:solidFill>
                  <a:srgbClr val="7F7F7F"/>
                </a:solidFill>
              </a:rPr>
              <a:pPr eaLnBrk="1" hangingPunct="1"/>
              <a:t>9</a:t>
            </a:fld>
            <a:endParaRPr lang="pl-PL" altLang="pl-PL" sz="1200" smtClean="0">
              <a:solidFill>
                <a:srgbClr val="7F7F7F"/>
              </a:solidFill>
            </a:endParaRPr>
          </a:p>
        </p:txBody>
      </p:sp>
      <p:sp>
        <p:nvSpPr>
          <p:cNvPr id="18435" name="AutoShape 8" descr="Znalezione obrazy dla zapytania wojsko"/>
          <p:cNvSpPr>
            <a:spLocks noChangeAspect="1" noChangeArrowheads="1"/>
          </p:cNvSpPr>
          <p:nvPr/>
        </p:nvSpPr>
        <p:spPr bwMode="auto">
          <a:xfrm>
            <a:off x="204788" y="-23622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sp>
        <p:nvSpPr>
          <p:cNvPr id="18436" name="AutoShape 10" descr="Znalezione obrazy dla zapytania wojsko"/>
          <p:cNvSpPr>
            <a:spLocks noChangeAspect="1" noChangeArrowheads="1"/>
          </p:cNvSpPr>
          <p:nvPr/>
        </p:nvSpPr>
        <p:spPr bwMode="auto">
          <a:xfrm>
            <a:off x="357188" y="-2209800"/>
            <a:ext cx="6743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pl-PL" altLang="pl-PL" sz="3200">
              <a:solidFill>
                <a:srgbClr val="000000"/>
              </a:solidFill>
              <a:latin typeface="Arial" charset="0"/>
            </a:endParaRPr>
          </a:p>
        </p:txBody>
      </p:sp>
      <p:grpSp>
        <p:nvGrpSpPr>
          <p:cNvPr id="18437" name="Grupa 9"/>
          <p:cNvGrpSpPr>
            <a:grpSpLocks/>
          </p:cNvGrpSpPr>
          <p:nvPr/>
        </p:nvGrpSpPr>
        <p:grpSpPr bwMode="auto">
          <a:xfrm>
            <a:off x="0" y="0"/>
            <a:ext cx="1106488" cy="6858000"/>
            <a:chOff x="0" y="0"/>
            <a:chExt cx="1106488" cy="6740525"/>
          </a:xfrm>
        </p:grpSpPr>
        <p:sp>
          <p:nvSpPr>
            <p:cNvPr id="3" name="Prostokąt zaokrąglony 2"/>
            <p:cNvSpPr/>
            <p:nvPr/>
          </p:nvSpPr>
          <p:spPr>
            <a:xfrm>
              <a:off x="0" y="0"/>
              <a:ext cx="1106488" cy="674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pic>
          <p:nvPicPr>
            <p:cNvPr id="18439" name="Picture 2" descr="Znalezione obrazy dla zapytania legia akademick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173630"/>
              <a:ext cx="9953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Obraz 4" descr="Znalezione obrazy dla zapytania logo uph siedl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6" y="159684"/>
              <a:ext cx="927800" cy="90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2" descr="Znalezione obrazy dla zapytania logo mon png"/>
            <p:cNvPicPr>
              <a:picLocks noChangeAspect="1" noChangeArrowheads="1"/>
            </p:cNvPicPr>
            <p:nvPr/>
          </p:nvPicPr>
          <p:blipFill>
            <a:blip r:embed="rId4"/>
            <a:srcRect/>
            <a:stretch>
              <a:fillRect/>
            </a:stretch>
          </p:blipFill>
          <p:spPr bwMode="auto">
            <a:xfrm>
              <a:off x="57150" y="2363865"/>
              <a:ext cx="993775" cy="104072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Obraz 7" descr="Znalezione obrazy dla zapytania logo wojsko polskie"/>
            <p:cNvPicPr/>
            <p:nvPr/>
          </p:nvPicPr>
          <p:blipFill>
            <a:blip r:embed="rId5"/>
            <a:srcRect/>
            <a:stretch>
              <a:fillRect/>
            </a:stretch>
          </p:blipFill>
          <p:spPr bwMode="auto">
            <a:xfrm>
              <a:off x="31750" y="3404589"/>
              <a:ext cx="1019175" cy="981433"/>
            </a:xfrm>
            <a:prstGeom prst="rect">
              <a:avLst/>
            </a:prstGeom>
            <a:solidFill>
              <a:schemeClr val="accent4">
                <a:lumMod val="20000"/>
                <a:lumOff val="80000"/>
              </a:schemeClr>
            </a:solidFill>
            <a:ln>
              <a:noFill/>
            </a:ln>
          </p:spPr>
        </p:pic>
        <p:pic>
          <p:nvPicPr>
            <p:cNvPr id="18443" name="Picture 6" descr="Znalezione obrazy dla zapytania wojsk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4336736"/>
              <a:ext cx="995364" cy="9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2" descr="Podobny obra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 y="5441040"/>
              <a:ext cx="995364" cy="110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6"/>
          <p:cNvSpPr txBox="1">
            <a:spLocks noChangeArrowheads="1"/>
          </p:cNvSpPr>
          <p:nvPr/>
        </p:nvSpPr>
        <p:spPr bwMode="auto">
          <a:xfrm>
            <a:off x="1106488" y="3963194"/>
            <a:ext cx="783872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0" indent="0" algn="l" rtl="0" eaLnBrk="0" fontAlgn="base" hangingPunct="0">
              <a:spcBef>
                <a:spcPct val="20000"/>
              </a:spcBef>
              <a:spcAft>
                <a:spcPts val="300"/>
              </a:spcAft>
              <a:buClr>
                <a:srgbClr val="C3260C"/>
              </a:buClr>
              <a:buSzPct val="130000"/>
              <a:buFont typeface="Georgia" pitchFamily="18" charset="0"/>
              <a:buNone/>
              <a:defRPr sz="2200" kern="1200">
                <a:solidFill>
                  <a:schemeClr val="tx2"/>
                </a:solidFill>
                <a:latin typeface="+mn-lt"/>
                <a:ea typeface="+mn-ea"/>
                <a:cs typeface="+mn-cs"/>
              </a:defRPr>
            </a:lvl1pPr>
            <a:lvl2pPr marL="457200" indent="0" algn="ctr" rtl="0" eaLnBrk="0" fontAlgn="base" hangingPunct="0">
              <a:spcBef>
                <a:spcPct val="20000"/>
              </a:spcBef>
              <a:spcAft>
                <a:spcPts val="300"/>
              </a:spcAft>
              <a:buClr>
                <a:srgbClr val="C3260C"/>
              </a:buClr>
              <a:buSzPct val="130000"/>
              <a:buFont typeface="Georgia" pitchFamily="18"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ts val="300"/>
              </a:spcAft>
              <a:buClr>
                <a:srgbClr val="C3260C"/>
              </a:buClr>
              <a:buSzPct val="130000"/>
              <a:buFont typeface="Georgia" pitchFamily="18"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ts val="300"/>
              </a:spcAft>
              <a:buClr>
                <a:srgbClr val="C3260C"/>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ts val="300"/>
              </a:spcAft>
              <a:buClr>
                <a:srgbClr val="C3260C"/>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tab pos="311150" algn="l"/>
              </a:tabLst>
              <a:defRPr/>
            </a:pPr>
            <a:r>
              <a:rPr lang="pl-PL" altLang="pl-PL" sz="2400" b="1" dirty="0">
                <a:solidFill>
                  <a:srgbClr val="212745"/>
                </a:solidFill>
                <a:latin typeface="Trebuchet MS"/>
              </a:rPr>
              <a:t>Wykroczeniem</a:t>
            </a:r>
            <a:r>
              <a:rPr lang="pl-PL" altLang="pl-PL" sz="2400" dirty="0">
                <a:solidFill>
                  <a:srgbClr val="212745"/>
                </a:solidFill>
                <a:latin typeface="Trebuchet MS"/>
              </a:rPr>
              <a:t> jest czyn człowieka, zawiniony, społecznie </a:t>
            </a:r>
            <a:r>
              <a:rPr lang="pl-PL" altLang="pl-PL" sz="2400" dirty="0" smtClean="0">
                <a:solidFill>
                  <a:srgbClr val="212745"/>
                </a:solidFill>
                <a:latin typeface="Trebuchet MS"/>
              </a:rPr>
              <a:t>szkodliwy, zabroniony </a:t>
            </a:r>
            <a:r>
              <a:rPr lang="pl-PL" altLang="pl-PL" sz="2400" dirty="0">
                <a:solidFill>
                  <a:srgbClr val="212745"/>
                </a:solidFill>
                <a:latin typeface="Trebuchet MS"/>
              </a:rPr>
              <a:t>przez ustawę pod groźbą:</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311150" algn="l"/>
              </a:tabLst>
              <a:defRPr/>
            </a:pPr>
            <a:r>
              <a:rPr lang="pl-PL" altLang="pl-PL" sz="2400" dirty="0">
                <a:solidFill>
                  <a:srgbClr val="212745"/>
                </a:solidFill>
                <a:latin typeface="Trebuchet MS"/>
              </a:rPr>
              <a:t>kary aresztu /do 1 m-ca/;</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311150" algn="l"/>
              </a:tabLst>
              <a:defRPr/>
            </a:pPr>
            <a:r>
              <a:rPr lang="pl-PL" altLang="pl-PL" sz="2400" dirty="0">
                <a:solidFill>
                  <a:srgbClr val="212745"/>
                </a:solidFill>
                <a:latin typeface="Trebuchet MS"/>
              </a:rPr>
              <a:t>ograniczenia wolności /do 1 m-ca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311150" algn="l"/>
              </a:tabLst>
              <a:defRPr/>
            </a:pPr>
            <a:r>
              <a:rPr lang="pl-PL" altLang="pl-PL" sz="2400" dirty="0">
                <a:solidFill>
                  <a:srgbClr val="212745"/>
                </a:solidFill>
                <a:latin typeface="Trebuchet MS"/>
              </a:rPr>
              <a:t>grzywny do 5000 zł’</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311150" algn="l"/>
              </a:tabLst>
              <a:defRPr/>
            </a:pPr>
            <a:r>
              <a:rPr lang="pl-PL" altLang="pl-PL" sz="2400" dirty="0">
                <a:solidFill>
                  <a:srgbClr val="212745"/>
                </a:solidFill>
                <a:latin typeface="Trebuchet MS"/>
              </a:rPr>
              <a:t>nagany.</a:t>
            </a:r>
          </a:p>
        </p:txBody>
      </p:sp>
      <p:sp>
        <p:nvSpPr>
          <p:cNvPr id="14" name="Rectangle 2"/>
          <p:cNvSpPr txBox="1">
            <a:spLocks noChangeArrowheads="1"/>
          </p:cNvSpPr>
          <p:nvPr/>
        </p:nvSpPr>
        <p:spPr bwMode="auto">
          <a:xfrm>
            <a:off x="1400175" y="166688"/>
            <a:ext cx="7823200" cy="522287"/>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9763" algn="ctr" eaLnBrk="1" hangingPunct="1">
              <a:buFont typeface="Georgia" pitchFamily="18" charset="0"/>
              <a:buNone/>
              <a:defRPr/>
            </a:pPr>
            <a:r>
              <a:rPr lang="pl-PL" sz="2800" dirty="0" smtClean="0">
                <a:solidFill>
                  <a:srgbClr val="000000"/>
                </a:solidFill>
                <a:effectLst/>
                <a:latin typeface="Arial" charset="0"/>
                <a:ea typeface="+mn-ea"/>
                <a:cs typeface="Arial" charset="0"/>
              </a:rPr>
              <a:t>Dyscyplina wojskowa</a:t>
            </a:r>
            <a:endParaRPr lang="pl-PL" altLang="pl-PL" sz="2600" dirty="0" smtClean="0">
              <a:solidFill>
                <a:schemeClr val="tx1"/>
              </a:solidFill>
              <a:effectLst/>
            </a:endParaRPr>
          </a:p>
        </p:txBody>
      </p:sp>
      <p:pic>
        <p:nvPicPr>
          <p:cNvPr id="5122" name="Picture 2" descr="Podobny obra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5026" y="798656"/>
            <a:ext cx="5542295" cy="3116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Aerodynamiczny">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7430</TotalTime>
  <Words>808</Words>
  <Application>Microsoft Office PowerPoint</Application>
  <PresentationFormat>Pokaz na ekranie (4:3)</PresentationFormat>
  <Paragraphs>126</Paragraphs>
  <Slides>23</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23</vt:i4>
      </vt:variant>
    </vt:vector>
  </HeadingPairs>
  <TitlesOfParts>
    <vt:vector size="29" baseType="lpstr">
      <vt:lpstr>Arial</vt:lpstr>
      <vt:lpstr>Georgia</vt:lpstr>
      <vt:lpstr>Times New Roman</vt:lpstr>
      <vt:lpstr>Trebuchet MS</vt:lpstr>
      <vt:lpstr>Wingdings</vt:lpstr>
      <vt:lpstr>1_Aerodynamiczny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DOIN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Dyscyplina</dc:title>
  <dc:creator>Ciostek Zbigniew</dc:creator>
  <cp:lastModifiedBy>Admin</cp:lastModifiedBy>
  <cp:revision>729</cp:revision>
  <cp:lastPrinted>2017-03-06T14:31:57Z</cp:lastPrinted>
  <dcterms:created xsi:type="dcterms:W3CDTF">2009-11-27T06:46:18Z</dcterms:created>
  <dcterms:modified xsi:type="dcterms:W3CDTF">2020-03-20T18:27:23Z</dcterms:modified>
</cp:coreProperties>
</file>