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notesMasterIdLst>
    <p:notesMasterId r:id="rId21"/>
  </p:notesMasterIdLst>
  <p:handoutMasterIdLst>
    <p:handoutMasterId r:id="rId22"/>
  </p:handoutMasterIdLst>
  <p:sldIdLst>
    <p:sldId id="261" r:id="rId2"/>
    <p:sldId id="367" r:id="rId3"/>
    <p:sldId id="353" r:id="rId4"/>
    <p:sldId id="351" r:id="rId5"/>
    <p:sldId id="352" r:id="rId6"/>
    <p:sldId id="363" r:id="rId7"/>
    <p:sldId id="355" r:id="rId8"/>
    <p:sldId id="357" r:id="rId9"/>
    <p:sldId id="354" r:id="rId10"/>
    <p:sldId id="362" r:id="rId11"/>
    <p:sldId id="358" r:id="rId12"/>
    <p:sldId id="356" r:id="rId13"/>
    <p:sldId id="359" r:id="rId14"/>
    <p:sldId id="364" r:id="rId15"/>
    <p:sldId id="360" r:id="rId16"/>
    <p:sldId id="361" r:id="rId17"/>
    <p:sldId id="366" r:id="rId18"/>
    <p:sldId id="365" r:id="rId19"/>
    <p:sldId id="323" r:id="rId20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6404" autoAdjust="0"/>
  </p:normalViewPr>
  <p:slideViewPr>
    <p:cSldViewPr snapToGrid="0" showGuides="1">
      <p:cViewPr varScale="1">
        <p:scale>
          <a:sx n="69" d="100"/>
          <a:sy n="69" d="100"/>
        </p:scale>
        <p:origin x="1620" y="72"/>
      </p:cViewPr>
      <p:guideLst>
        <p:guide orient="horz" pos="2137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235" y="72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22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6B210-0844-4B64-9E34-33EA655861C8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8" y="9429751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22" y="9429751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55D6D-B8D2-4AE2-98DA-1F0F76190C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5384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8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22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15AC0-A604-47BD-A40C-5C54DC50D32C}" type="datetimeFigureOut">
              <a:rPr lang="pl-PL" smtClean="0"/>
              <a:t>20.03.2020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776788"/>
            <a:ext cx="5486400" cy="39084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8" y="9429751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22" y="9429751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2E6C6-A6C4-4FE1-9C67-FDDD101B5A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41647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889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3501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6220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4332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36591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0180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8713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384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7399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060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20109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0136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7469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ABA6BA3C-D869-4BCA-ADCC-82A1516FDF6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58850" y="436986"/>
            <a:ext cx="8045449" cy="1619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0AD6E139-474E-41D5-BBF0-7300C11E7B9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0" y="41367"/>
            <a:ext cx="875406" cy="1258044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FB3A7997-2203-4E28-99D9-9702C6647074}"/>
              </a:ext>
            </a:extLst>
          </p:cNvPr>
          <p:cNvSpPr txBox="1"/>
          <p:nvPr userDrawn="1"/>
        </p:nvSpPr>
        <p:spPr>
          <a:xfrm>
            <a:off x="3971366" y="95112"/>
            <a:ext cx="510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53</a:t>
            </a:r>
            <a:r>
              <a:rPr lang="pl-PL" sz="1800" b="1" i="1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batalion lekkiej piechoty</a:t>
            </a:r>
            <a:endParaRPr lang="pl-PL" sz="1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30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 txBox="1">
            <a:spLocks/>
          </p:cNvSpPr>
          <p:nvPr/>
        </p:nvSpPr>
        <p:spPr>
          <a:xfrm>
            <a:off x="467544" y="1484785"/>
            <a:ext cx="8208912" cy="97640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SŁUŻBA WEWNĘTRZNA JEDNOSTKI WOJSKOWEJ</a:t>
            </a:r>
          </a:p>
          <a:p>
            <a:pPr algn="ctr"/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 descr="Obraz zawierający wewnątrz, stół, klawiatura, biurko&#10;&#10;Opis wygenerowany automatycznie">
            <a:extLst>
              <a:ext uri="{FF2B5EF4-FFF2-40B4-BE49-F238E27FC236}">
                <a16:creationId xmlns:a16="http://schemas.microsoft.com/office/drawing/2014/main" id="{A386029B-B193-4DA4-9C7D-C38216832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245664"/>
            <a:ext cx="5715000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50336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3972FE9-4786-48F3-98F5-FEA4D0B493BA}"/>
              </a:ext>
            </a:extLst>
          </p:cNvPr>
          <p:cNvSpPr/>
          <p:nvPr/>
        </p:nvSpPr>
        <p:spPr>
          <a:xfrm>
            <a:off x="1073908" y="3951467"/>
            <a:ext cx="762763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Służbę wewnętrzną pełni się w wydzielonych i odpowiednio urządzonych oraz wyposażonych pomieszczeniach (miejscach). Wyposażenie pomieszczeń (miejsc) pełnienia służby zawarto w Dziale IV „Zestawienie wzorów dokumentów”.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3FA93742-690D-4486-ACE2-1F23AA93195B}"/>
              </a:ext>
            </a:extLst>
          </p:cNvPr>
          <p:cNvSpPr/>
          <p:nvPr/>
        </p:nvSpPr>
        <p:spPr>
          <a:xfrm>
            <a:off x="1737358" y="967541"/>
            <a:ext cx="63093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Żołnierze wyznaczeni do pełnienia służb są zobowiązani do stawienia się u osób odpowiedzialnych za prowadzenie instruktaży oraz szkolenia w ustalonych miejscach i czasie. Żołnierz wyznaczony do pełnienia służby ma obowiązek przygotować się osobiście do jej pełnienia. </a:t>
            </a:r>
          </a:p>
        </p:txBody>
      </p:sp>
    </p:spTree>
    <p:extLst>
      <p:ext uri="{BB962C8B-B14F-4D97-AF65-F5344CB8AC3E}">
        <p14:creationId xmlns:p14="http://schemas.microsoft.com/office/powerpoint/2010/main" val="3811081395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D5A9199-F8E8-47C4-96EB-F3E1AB2983EC}"/>
              </a:ext>
            </a:extLst>
          </p:cNvPr>
          <p:cNvSpPr txBox="1"/>
          <p:nvPr/>
        </p:nvSpPr>
        <p:spPr>
          <a:xfrm>
            <a:off x="883377" y="623686"/>
            <a:ext cx="3688624" cy="1624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60000" lvl="0" indent="-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sz="2800" b="1" dirty="0">
                <a:latin typeface="+mj-lt"/>
                <a:ea typeface="+mj-ea"/>
                <a:cs typeface="+mj-cs"/>
              </a:rPr>
              <a:t>3. SKŁAD I ZADANIA SŁUŻB DYŻURNYCH. 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A77B2713-2530-4B7F-99AC-514168674314}"/>
              </a:ext>
            </a:extLst>
          </p:cNvPr>
          <p:cNvSpPr/>
          <p:nvPr/>
        </p:nvSpPr>
        <p:spPr>
          <a:xfrm>
            <a:off x="780740" y="4198951"/>
            <a:ext cx="3893897" cy="222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oficer</a:t>
            </a:r>
            <a:r>
              <a:rPr lang="en-US" sz="2000" dirty="0"/>
              <a:t> </a:t>
            </a:r>
            <a:r>
              <a:rPr lang="en-US" sz="2000" dirty="0" err="1"/>
              <a:t>dyżurny</a:t>
            </a:r>
            <a:r>
              <a:rPr lang="en-US" sz="2000" dirty="0"/>
              <a:t> </a:t>
            </a:r>
            <a:r>
              <a:rPr lang="en-US" sz="2000" dirty="0" err="1"/>
              <a:t>jednostki</a:t>
            </a:r>
            <a:r>
              <a:rPr lang="en-US" sz="2000" dirty="0"/>
              <a:t> </a:t>
            </a:r>
            <a:r>
              <a:rPr lang="en-US" sz="2000" dirty="0" err="1"/>
              <a:t>wojskowej</a:t>
            </a:r>
            <a:r>
              <a:rPr lang="en-US" sz="2000" dirty="0"/>
              <a:t>* (</a:t>
            </a:r>
            <a:r>
              <a:rPr lang="en-US" sz="2000" dirty="0" err="1"/>
              <a:t>kompleksu</a:t>
            </a:r>
            <a:r>
              <a:rPr lang="en-US" sz="2000" dirty="0"/>
              <a:t>/</a:t>
            </a:r>
            <a:r>
              <a:rPr lang="en-US" sz="2000" dirty="0" err="1"/>
              <a:t>obiektu</a:t>
            </a:r>
            <a:r>
              <a:rPr lang="en-US" sz="2000" dirty="0"/>
              <a:t>);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pomocnik</a:t>
            </a:r>
            <a:r>
              <a:rPr lang="en-US" sz="2000" dirty="0"/>
              <a:t> </a:t>
            </a:r>
            <a:r>
              <a:rPr lang="en-US" sz="2000" dirty="0" err="1"/>
              <a:t>oficera</a:t>
            </a:r>
            <a:r>
              <a:rPr lang="en-US" sz="2000" dirty="0"/>
              <a:t> </a:t>
            </a:r>
            <a:r>
              <a:rPr lang="en-US" sz="2000" dirty="0" err="1"/>
              <a:t>dyżurnego</a:t>
            </a:r>
            <a:r>
              <a:rPr lang="en-US" sz="2000" dirty="0"/>
              <a:t> </a:t>
            </a:r>
            <a:r>
              <a:rPr lang="en-US" sz="2000" dirty="0" err="1"/>
              <a:t>jednostki</a:t>
            </a:r>
            <a:r>
              <a:rPr lang="en-US" sz="2000" dirty="0"/>
              <a:t> </a:t>
            </a:r>
            <a:r>
              <a:rPr lang="en-US" sz="2000" dirty="0" err="1"/>
              <a:t>wojskowej</a:t>
            </a:r>
            <a:r>
              <a:rPr lang="en-US" sz="2000" dirty="0"/>
              <a:t> *. </a:t>
            </a:r>
          </a:p>
        </p:txBody>
      </p:sp>
      <p:pic>
        <p:nvPicPr>
          <p:cNvPr id="6" name="Obraz 5" descr="Obraz zawierający osoba, wewnątrz, mężczyzna, stojące&#10;&#10;Opis wygenerowany automatycznie">
            <a:extLst>
              <a:ext uri="{FF2B5EF4-FFF2-40B4-BE49-F238E27FC236}">
                <a16:creationId xmlns:a16="http://schemas.microsoft.com/office/drawing/2014/main" id="{D51EC3FC-9AA0-4B5F-ACC9-C6818573C9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424"/>
          <a:stretch/>
        </p:blipFill>
        <p:spPr>
          <a:xfrm>
            <a:off x="4409136" y="10"/>
            <a:ext cx="4734863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3" name="Prostokąt 2">
            <a:extLst>
              <a:ext uri="{FF2B5EF4-FFF2-40B4-BE49-F238E27FC236}">
                <a16:creationId xmlns:a16="http://schemas.microsoft.com/office/drawing/2014/main" id="{FFF5710A-0452-48F9-A917-C372355E63BC}"/>
              </a:ext>
            </a:extLst>
          </p:cNvPr>
          <p:cNvSpPr/>
          <p:nvPr/>
        </p:nvSpPr>
        <p:spPr>
          <a:xfrm>
            <a:off x="1017690" y="2560475"/>
            <a:ext cx="3419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l-PL" sz="2400" dirty="0"/>
              <a:t>W skład służby wewnętrznej jednostki mogą wchodzić: </a:t>
            </a:r>
          </a:p>
        </p:txBody>
      </p:sp>
    </p:spTree>
    <p:extLst>
      <p:ext uri="{BB962C8B-B14F-4D97-AF65-F5344CB8AC3E}">
        <p14:creationId xmlns:p14="http://schemas.microsoft.com/office/powerpoint/2010/main" val="248577064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20DC7B2-936D-4B2B-8762-9AADF5EB2FA5}"/>
              </a:ext>
            </a:extLst>
          </p:cNvPr>
          <p:cNvSpPr/>
          <p:nvPr/>
        </p:nvSpPr>
        <p:spPr>
          <a:xfrm>
            <a:off x="1093763" y="1518612"/>
            <a:ext cx="69564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pl-PL" dirty="0"/>
              <a:t>dyżurny parku sprzętu technicznego (PST) *;</a:t>
            </a:r>
          </a:p>
          <a:p>
            <a:pPr marL="342900" indent="-342900">
              <a:buAutoNum type="arabicParenR"/>
            </a:pPr>
            <a:r>
              <a:rPr lang="pl-PL" dirty="0"/>
              <a:t>pomocnik dyżurnego parku sprzętu technicznego; </a:t>
            </a:r>
          </a:p>
          <a:p>
            <a:pPr marL="342900" indent="-342900">
              <a:buAutoNum type="arabicParenR"/>
            </a:pPr>
            <a:r>
              <a:rPr lang="pl-PL" dirty="0"/>
              <a:t>dyżurny punktu kontroli technicznej (PKT); </a:t>
            </a:r>
          </a:p>
          <a:p>
            <a:pPr marL="342900" indent="-342900">
              <a:buAutoNum type="arabicParenR"/>
            </a:pPr>
            <a:r>
              <a:rPr lang="pl-PL" dirty="0"/>
              <a:t>dyżurny biura przepustek / obsługa biura przepustek;</a:t>
            </a:r>
          </a:p>
          <a:p>
            <a:pPr marL="342900" indent="-342900">
              <a:buAutoNum type="arabicParenR"/>
            </a:pPr>
            <a:r>
              <a:rPr lang="pl-PL" dirty="0"/>
              <a:t>dyżurny izby chorych; </a:t>
            </a:r>
          </a:p>
          <a:p>
            <a:pPr marL="342900" indent="-342900">
              <a:buAutoNum type="arabicParenR"/>
            </a:pPr>
            <a:r>
              <a:rPr lang="pl-PL" dirty="0"/>
              <a:t>dowódca i żołnierze warty wewnętrznej jednostki wojskowej* (Oddział Wart Cywilnych /OWC/, Specjalistyczna Uzbrojona Formacja Ochronna /SUFO/); </a:t>
            </a:r>
          </a:p>
          <a:p>
            <a:pPr marL="342900" indent="-342900">
              <a:buAutoNum type="arabicParenR"/>
            </a:pPr>
            <a:r>
              <a:rPr lang="pl-PL" dirty="0"/>
              <a:t>dowódca i żołnierze pododdziału alarmowego jednostki wojskowej *; </a:t>
            </a:r>
          </a:p>
          <a:p>
            <a:pPr marL="342900" indent="-342900">
              <a:buAutoNum type="arabicParenR"/>
            </a:pPr>
            <a:r>
              <a:rPr lang="pl-PL" dirty="0"/>
              <a:t> dowódca pogotowia przeciwpożarowego; </a:t>
            </a:r>
          </a:p>
          <a:p>
            <a:pPr marL="342900" indent="-342900">
              <a:buAutoNum type="arabicParenR"/>
            </a:pPr>
            <a:r>
              <a:rPr lang="pl-PL" dirty="0"/>
              <a:t> komendant i profos izby zatrzymań *; </a:t>
            </a:r>
          </a:p>
          <a:p>
            <a:pPr marL="342900" indent="-342900">
              <a:buAutoNum type="arabicParenR"/>
            </a:pPr>
            <a:r>
              <a:rPr lang="pl-PL" dirty="0"/>
              <a:t>dyżurny lokalnego centrum nadzoru.</a:t>
            </a:r>
          </a:p>
          <a:p>
            <a:r>
              <a:rPr lang="pl-PL" dirty="0"/>
              <a:t> </a:t>
            </a:r>
            <a:r>
              <a:rPr lang="pl-PL" i="1" dirty="0"/>
              <a:t>* Wchodzą w skład wojskowych organów porządkowych, z wyjątkiem żołnierzy Żandarmerii Wojskowej – zgodnie z odrębnymi przepisami.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87C19947-94BD-4434-90C1-C9FE535588E3}"/>
              </a:ext>
            </a:extLst>
          </p:cNvPr>
          <p:cNvSpPr/>
          <p:nvPr/>
        </p:nvSpPr>
        <p:spPr>
          <a:xfrm>
            <a:off x="2089052" y="768905"/>
            <a:ext cx="24829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/>
              <a:t>Pozostałe służby:</a:t>
            </a:r>
          </a:p>
        </p:txBody>
      </p:sp>
    </p:spTree>
    <p:extLst>
      <p:ext uri="{BB962C8B-B14F-4D97-AF65-F5344CB8AC3E}">
        <p14:creationId xmlns:p14="http://schemas.microsoft.com/office/powerpoint/2010/main" val="3785207956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0F173AB-A4E5-4F98-8175-9678B510F824}"/>
              </a:ext>
            </a:extLst>
          </p:cNvPr>
          <p:cNvSpPr/>
          <p:nvPr/>
        </p:nvSpPr>
        <p:spPr>
          <a:xfrm>
            <a:off x="710418" y="1572671"/>
            <a:ext cx="82155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pl-PL" sz="2400" dirty="0"/>
              <a:t>wykonywanie czynności określonych odrębnie w przepisach o wojskowych organach porządkowych; </a:t>
            </a:r>
          </a:p>
          <a:p>
            <a:pPr marL="342900" indent="-342900">
              <a:buAutoNum type="arabicParenR"/>
            </a:pPr>
            <a:r>
              <a:rPr lang="pl-PL" sz="2400" dirty="0"/>
              <a:t>uruchamianie (zapoczątkowanie) osiągania gotowości do podjęcia działań i stanów kryzysowych oraz kierowanie jego przebiegiem do czasu przybycia dowódcy (kierownika, szefa, komendanta, dyrektora); </a:t>
            </a:r>
          </a:p>
          <a:p>
            <a:pPr marL="342900" indent="-342900">
              <a:buAutoNum type="arabicParenR"/>
            </a:pPr>
            <a:r>
              <a:rPr lang="pl-PL" sz="2400" dirty="0"/>
              <a:t>wykonywanie innych zadań określonych w instrukcjach oraz nakazanych przez dowódcę (szefa, komendanta) jednostki wojskowej. 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B7C552DE-C671-4328-8C54-B92F883AE3CD}"/>
              </a:ext>
            </a:extLst>
          </p:cNvPr>
          <p:cNvSpPr/>
          <p:nvPr/>
        </p:nvSpPr>
        <p:spPr>
          <a:xfrm>
            <a:off x="1350498" y="618564"/>
            <a:ext cx="69353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/>
              <a:t>Do zakresu działań oficera dyżurnego jednostki należy: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23E487B-0969-4FA5-BFF1-DAB7E149CF70}"/>
              </a:ext>
            </a:extLst>
          </p:cNvPr>
          <p:cNvSpPr/>
          <p:nvPr/>
        </p:nvSpPr>
        <p:spPr>
          <a:xfrm>
            <a:off x="1083212" y="5090338"/>
            <a:ext cx="76739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 zakresie działania, o którym mowa powyżej, oficer dyżurny ma prawo do wydawania i egzekwowania rozkazów (poleceń) w stosunku do wszystkich będących podwładnymi dowódcy jednostki wojskowej, z wyjątkiem jego zastępcy, szefa sztabu, szefa szkolenia i szefa logistyki.</a:t>
            </a:r>
          </a:p>
        </p:txBody>
      </p:sp>
    </p:spTree>
    <p:extLst>
      <p:ext uri="{BB962C8B-B14F-4D97-AF65-F5344CB8AC3E}">
        <p14:creationId xmlns:p14="http://schemas.microsoft.com/office/powerpoint/2010/main" val="361901187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3A629E0-F1CD-4F04-BC79-261B07462F54}"/>
              </a:ext>
            </a:extLst>
          </p:cNvPr>
          <p:cNvSpPr/>
          <p:nvPr/>
        </p:nvSpPr>
        <p:spPr>
          <a:xfrm>
            <a:off x="74645" y="4037751"/>
            <a:ext cx="88640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Oficer dyżurny jednostki </a:t>
            </a:r>
            <a:r>
              <a:rPr lang="pl-PL" sz="2800" dirty="0">
                <a:solidFill>
                  <a:srgbClr val="FF0000"/>
                </a:solidFill>
              </a:rPr>
              <a:t>odpowiada osobiście</a:t>
            </a:r>
            <a:r>
              <a:rPr lang="pl-PL" sz="2800" dirty="0"/>
              <a:t> za stan ilościowy, ochronę i obronę uzbrojenia i sprzętu wojskowego oraz amunicji przechowywanej w miejscu pełnienia przez niego służby lub wydzielonej do pełnienia służb, a także broni i amunicji zdanej na przechowanie do depozytu, zorganizowanego u oficera dyżurnego jednostki.</a:t>
            </a:r>
          </a:p>
        </p:txBody>
      </p:sp>
      <p:pic>
        <p:nvPicPr>
          <p:cNvPr id="4" name="Obraz 3" descr="Obraz zawierający trawa, zewnętrzne, owca, pole&#10;&#10;Opis wygenerowany automatycznie">
            <a:extLst>
              <a:ext uri="{FF2B5EF4-FFF2-40B4-BE49-F238E27FC236}">
                <a16:creationId xmlns:a16="http://schemas.microsoft.com/office/drawing/2014/main" id="{3A68D651-7F2E-43D6-A853-25699B14BD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201" y="972716"/>
            <a:ext cx="5985598" cy="306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830494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908C1B7-6971-4C68-91E2-64579A5F7AEE}"/>
              </a:ext>
            </a:extLst>
          </p:cNvPr>
          <p:cNvSpPr/>
          <p:nvPr/>
        </p:nvSpPr>
        <p:spPr>
          <a:xfrm>
            <a:off x="661182" y="1282564"/>
            <a:ext cx="80889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Oficerowi dyżurnemu jednostki podlegają </a:t>
            </a:r>
            <a:r>
              <a:rPr lang="pl-PL" sz="2400" dirty="0">
                <a:solidFill>
                  <a:srgbClr val="FF0000"/>
                </a:solidFill>
              </a:rPr>
              <a:t>wszyscy żołnierze i osoby pełniące służbę wewnętrzną</a:t>
            </a:r>
            <a:r>
              <a:rPr lang="pl-PL" sz="2400" dirty="0"/>
              <a:t>, a w czasie wolnym również wszystkie osoby przebywające na terenie jednostki z wyjątkiem: dowódcy, zastępcy dowódcy, szefa sztabu, szefa szkolenia i szefa logistyki. Dowódcy wart z OWC i SUFO wykonują polecenia oficera dyżurnego w zakresie wynikającym z planu ochrony jednostki (kompleksu, obiektu), instrukcji dowódcy warty lub instrukcji ochrony SUFO.</a:t>
            </a:r>
          </a:p>
        </p:txBody>
      </p:sp>
      <p:pic>
        <p:nvPicPr>
          <p:cNvPr id="4" name="Obraz 3" descr="Obraz zawierający zewnętrzne, osoba, budynek, mężczyzna&#10;&#10;Opis wygenerowany automatycznie">
            <a:extLst>
              <a:ext uri="{FF2B5EF4-FFF2-40B4-BE49-F238E27FC236}">
                <a16:creationId xmlns:a16="http://schemas.microsoft.com/office/drawing/2014/main" id="{475F4222-E11E-4106-A885-95E554E759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8816" y="3889771"/>
            <a:ext cx="4424002" cy="288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864664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E1F9CC8-1600-43C1-9BE6-080EB5A66A4C}"/>
              </a:ext>
            </a:extLst>
          </p:cNvPr>
          <p:cNvSpPr/>
          <p:nvPr/>
        </p:nvSpPr>
        <p:spPr>
          <a:xfrm>
            <a:off x="633046" y="2585503"/>
            <a:ext cx="825773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- Pomocnika oficera dyżurnego jednostki zasadniczo wyznacza się spośród oficerów młodszych i podoficerów, a w wyjątkowych sytuacjach spośród szeregowych (marynarzy) zawodowych. </a:t>
            </a:r>
          </a:p>
          <a:p>
            <a:r>
              <a:rPr lang="pl-PL" sz="2400" dirty="0"/>
              <a:t>- Pomocnik podlega oficerowi dyżurnemu jednostki, wykonuje jego rozkazy i polecenia, zgodnie z określonym zakresem działania oraz przysługującymi mu uprawnieniami. </a:t>
            </a:r>
          </a:p>
          <a:p>
            <a:r>
              <a:rPr lang="pl-PL" sz="2400" dirty="0"/>
              <a:t>- Pomocnikowi podlegają żołnierze pełniący służbę wewnętrzną w jednostce równi mu i niżsi stopniem, a w czasie nieobecności lub nagłej niedyspozycji oficera dyżurnego – jeżeli sytuacja tego wymaga – również pozostali żołnierze służby wewnętrznej.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61DCC2B9-3E3E-4FFF-A028-BA69C0FDAA9B}"/>
              </a:ext>
            </a:extLst>
          </p:cNvPr>
          <p:cNvSpPr/>
          <p:nvPr/>
        </p:nvSpPr>
        <p:spPr>
          <a:xfrm>
            <a:off x="1321323" y="1288924"/>
            <a:ext cx="6881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/>
              <a:t>POMOCNIK OFICERA DYŻURNEGO JEDNOSTKI </a:t>
            </a:r>
          </a:p>
        </p:txBody>
      </p:sp>
    </p:spTree>
    <p:extLst>
      <p:ext uri="{BB962C8B-B14F-4D97-AF65-F5344CB8AC3E}">
        <p14:creationId xmlns:p14="http://schemas.microsoft.com/office/powerpoint/2010/main" val="2308617784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195163E1-0266-42A7-B1C3-3C7FBF02550A}"/>
              </a:ext>
            </a:extLst>
          </p:cNvPr>
          <p:cNvSpPr/>
          <p:nvPr/>
        </p:nvSpPr>
        <p:spPr>
          <a:xfrm>
            <a:off x="520504" y="2031333"/>
            <a:ext cx="81029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Dyżurnego parku sprzętu technicznego (PST) wyznacza się spośród podoficerów lub szeregowych zawodowych (marynarzy) grupy osobowej technicznej korpusu osobowego logistyki, a w wyjątkowych sytuacjach spośród innych żołnierzy.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A26AF06E-1479-4931-9B18-206D54B4EF6B}"/>
              </a:ext>
            </a:extLst>
          </p:cNvPr>
          <p:cNvSpPr/>
          <p:nvPr/>
        </p:nvSpPr>
        <p:spPr>
          <a:xfrm>
            <a:off x="1558250" y="859066"/>
            <a:ext cx="64462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DYŻURNY PARKU SPRZĘTU TECHNICZNEGO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2EB1372-CAE4-4F7F-9DD9-0226BD07F7B5}"/>
              </a:ext>
            </a:extLst>
          </p:cNvPr>
          <p:cNvSpPr/>
          <p:nvPr/>
        </p:nvSpPr>
        <p:spPr>
          <a:xfrm>
            <a:off x="520504" y="4434368"/>
            <a:ext cx="768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Podlega on szefowi sztabu lub innemu wyznaczonemu przez dowódcę jednostki wojskowej żołnierzowi, a pod względem pełnienia służby oficerowi dyżurnemu jednostki.</a:t>
            </a:r>
          </a:p>
        </p:txBody>
      </p:sp>
    </p:spTree>
    <p:extLst>
      <p:ext uri="{BB962C8B-B14F-4D97-AF65-F5344CB8AC3E}">
        <p14:creationId xmlns:p14="http://schemas.microsoft.com/office/powerpoint/2010/main" val="2892865997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28DD4005-F860-48A6-A1A0-2653E317C3BD}"/>
              </a:ext>
            </a:extLst>
          </p:cNvPr>
          <p:cNvSpPr/>
          <p:nvPr/>
        </p:nvSpPr>
        <p:spPr>
          <a:xfrm>
            <a:off x="182880" y="1474619"/>
            <a:ext cx="866569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2400" dirty="0"/>
              <a:t>Dyżurny PST ma prawo kontrolowania poprzez dokonywanie lustracji zawartości bagaży osób, wnętrz, bagażników i skrzyń ładunkowych wszelkich pojazdów w obszarze PST, a także badania stanu trzeźwości kierujących pojazdami służbowymi.</a:t>
            </a:r>
          </a:p>
          <a:p>
            <a:pPr marL="285750" indent="-285750">
              <a:buFontTx/>
              <a:buChar char="-"/>
            </a:pPr>
            <a:r>
              <a:rPr lang="pl-PL" sz="2400" dirty="0"/>
              <a:t>Dyżurnemu PST podlega pomocnik dyżurnego PST, dyżurny punktu kontroli technicznej (PKT) oraz wszyscy żołnierze przebywający w parku sprzętu technicznego, z wyjątkiem jego przełożonych oraz szefa sztabu, szefa szkolenia.</a:t>
            </a:r>
          </a:p>
        </p:txBody>
      </p:sp>
    </p:spTree>
    <p:extLst>
      <p:ext uri="{BB962C8B-B14F-4D97-AF65-F5344CB8AC3E}">
        <p14:creationId xmlns:p14="http://schemas.microsoft.com/office/powerpoint/2010/main" val="2743691858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650" y="2638491"/>
            <a:ext cx="77048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l-PL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11169108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96" y="966158"/>
            <a:ext cx="8100204" cy="5551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56501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DA003AE0-8A48-4958-9E2A-3D31B1DBDC72}"/>
              </a:ext>
            </a:extLst>
          </p:cNvPr>
          <p:cNvSpPr/>
          <p:nvPr/>
        </p:nvSpPr>
        <p:spPr>
          <a:xfrm>
            <a:off x="1153552" y="2879941"/>
            <a:ext cx="7258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w sprawie wprowadzenia do użytku Regulaminu Ogólnego Sił Zbrojnych Rzeczypospolitej Polskiej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506E688-8BCF-4C8A-B4BE-735EAC5FE5E2}"/>
              </a:ext>
            </a:extLst>
          </p:cNvPr>
          <p:cNvSpPr/>
          <p:nvPr/>
        </p:nvSpPr>
        <p:spPr>
          <a:xfrm>
            <a:off x="1153552" y="956360"/>
            <a:ext cx="7258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/>
              <a:t>DECYZJA Nr 445/MON MINISTRA OBRONY NARODOWEJ z dnia 30 grudnia 2013 r. </a:t>
            </a:r>
          </a:p>
        </p:txBody>
      </p:sp>
    </p:spTree>
    <p:extLst>
      <p:ext uri="{BB962C8B-B14F-4D97-AF65-F5344CB8AC3E}">
        <p14:creationId xmlns:p14="http://schemas.microsoft.com/office/powerpoint/2010/main" val="352049696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477746" y="1771436"/>
            <a:ext cx="8298179" cy="4068648"/>
            <a:chOff x="539552" y="1759986"/>
            <a:chExt cx="8298179" cy="1866165"/>
          </a:xfrm>
        </p:grpSpPr>
        <p:sp>
          <p:nvSpPr>
            <p:cNvPr id="3" name="Podtytuł 2"/>
            <p:cNvSpPr txBox="1">
              <a:spLocks/>
            </p:cNvSpPr>
            <p:nvPr/>
          </p:nvSpPr>
          <p:spPr>
            <a:xfrm>
              <a:off x="539552" y="1759986"/>
              <a:ext cx="8280809" cy="504056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>
              <a:normAutofit/>
            </a:bodyPr>
            <a:lstStyle/>
            <a:p>
              <a:pPr marL="360000" marR="0" lvl="0" indent="-45720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1. ZADANIA I ZASADY ORGANIZACJI SŁUŻBY WEWNĘTRZNEJ</a:t>
              </a:r>
              <a:r>
                <a:rPr kumimoji="0" lang="pl-PL" sz="2400" b="1" i="0" u="none" strike="noStrike" kern="0" cap="none" spc="0" normalizeH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.</a:t>
              </a:r>
              <a:endParaRPr kumimoji="0" lang="pl-PL" sz="2400" b="1" i="0" u="none" strike="sng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" name="Podtytuł 2"/>
            <p:cNvSpPr txBox="1">
              <a:spLocks/>
            </p:cNvSpPr>
            <p:nvPr/>
          </p:nvSpPr>
          <p:spPr>
            <a:xfrm>
              <a:off x="539552" y="2424885"/>
              <a:ext cx="8281044" cy="580068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>
              <a:normAutofit/>
            </a:bodyPr>
            <a:lstStyle/>
            <a:p>
              <a:pPr marL="360000" marR="0" lvl="0" indent="-45720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2. PEŁNIENIE SŁUŻBY WEWNĘTRZNEJ</a:t>
              </a:r>
              <a:r>
                <a:rPr lang="pl-PL" sz="2400" b="1" kern="0" dirty="0">
                  <a:solidFill>
                    <a:prstClr val="black"/>
                  </a:solidFill>
                  <a:latin typeface="Calibri"/>
                </a:rPr>
                <a:t>.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Podtytuł 2"/>
            <p:cNvSpPr txBox="1">
              <a:spLocks/>
            </p:cNvSpPr>
            <p:nvPr/>
          </p:nvSpPr>
          <p:spPr>
            <a:xfrm>
              <a:off x="556687" y="3181121"/>
              <a:ext cx="8281044" cy="44503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4F81BD"/>
              </a:solidFill>
              <a:prstDash val="solid"/>
            </a:ln>
            <a:effectLst/>
          </p:spPr>
          <p:txBody>
            <a:bodyPr>
              <a:normAutofit/>
            </a:bodyPr>
            <a:lstStyle/>
            <a:p>
              <a:pPr marL="360000" marR="0" lvl="0" indent="-457200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3. SKŁAD I ZADANIA SŁUŻB DYŻURNYCH</a:t>
              </a:r>
              <a:r>
                <a:rPr lang="pl-PL" sz="2400" b="1" kern="0" dirty="0">
                  <a:solidFill>
                    <a:prstClr val="black"/>
                  </a:solidFill>
                  <a:latin typeface="Calibri"/>
                </a:rPr>
                <a:t>. </a:t>
              </a:r>
              <a:endPara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pole tekstowe 7"/>
          <p:cNvSpPr txBox="1"/>
          <p:nvPr/>
        </p:nvSpPr>
        <p:spPr>
          <a:xfrm>
            <a:off x="1058697" y="863476"/>
            <a:ext cx="7560840" cy="523875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b="1" kern="0" noProof="0" dirty="0">
                <a:solidFill>
                  <a:prstClr val="black"/>
                </a:solidFill>
                <a:latin typeface="Calibri"/>
              </a:rPr>
              <a:t>ZAGADNIENIA</a:t>
            </a:r>
            <a:endParaRPr kumimoji="0" lang="pl-PL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97796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D8AB506-B9DE-4A82-9B1A-323F53901709}"/>
              </a:ext>
            </a:extLst>
          </p:cNvPr>
          <p:cNvSpPr txBox="1"/>
          <p:nvPr/>
        </p:nvSpPr>
        <p:spPr>
          <a:xfrm>
            <a:off x="1058697" y="863476"/>
            <a:ext cx="7560840" cy="1318181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360000" lvl="0" indent="-457200">
              <a:lnSpc>
                <a:spcPct val="150000"/>
              </a:lnSpc>
              <a:defRPr/>
            </a:pPr>
            <a:r>
              <a:rPr lang="pl-PL" sz="2800" b="1" kern="0" dirty="0">
                <a:solidFill>
                  <a:prstClr val="black"/>
                </a:solidFill>
              </a:rPr>
              <a:t>1. ZADANIA I ZASADY ORGANIZACJI SŁUŻBY WEWNĘTRZNEJ.</a:t>
            </a:r>
            <a:endParaRPr lang="pl-PL" sz="2800" b="1" strike="sngStrike" kern="0" dirty="0">
              <a:solidFill>
                <a:prstClr val="black"/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6004B835-1FDF-4F47-85DA-4B436C13096E}"/>
              </a:ext>
            </a:extLst>
          </p:cNvPr>
          <p:cNvSpPr/>
          <p:nvPr/>
        </p:nvSpPr>
        <p:spPr>
          <a:xfrm>
            <a:off x="1058697" y="2783453"/>
            <a:ext cx="756083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System służby wewnętrznej jednostki wojskowej musi gwarantować dowódcom (szefom, komendantom) ciągłość dowodzenia (kierowania) i kontroli funkcjonowania jednostki (instytucji) wojskowej. </a:t>
            </a:r>
            <a:r>
              <a:rPr lang="pl-PL" sz="2400" dirty="0">
                <a:solidFill>
                  <a:srgbClr val="FF0000"/>
                </a:solidFill>
              </a:rPr>
              <a:t>Niektóre służby wchodzące w skład służby wewnętrznej jednostki, wykonują ponadto zadania wojskowych organów porządkowych</a:t>
            </a:r>
            <a:r>
              <a:rPr lang="pl-PL" sz="2400" dirty="0"/>
              <a:t>, szczegółowo określone odrębnymi przepisami. </a:t>
            </a:r>
          </a:p>
        </p:txBody>
      </p:sp>
    </p:spTree>
    <p:extLst>
      <p:ext uri="{BB962C8B-B14F-4D97-AF65-F5344CB8AC3E}">
        <p14:creationId xmlns:p14="http://schemas.microsoft.com/office/powerpoint/2010/main" val="1411958390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9A06ECBE-2B64-4B19-A133-37B376395D95}"/>
              </a:ext>
            </a:extLst>
          </p:cNvPr>
          <p:cNvSpPr/>
          <p:nvPr/>
        </p:nvSpPr>
        <p:spPr>
          <a:xfrm>
            <a:off x="951925" y="4969567"/>
            <a:ext cx="79640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/>
              <a:t>Dowódca może również organizować inne służby, w zależności od potrzeb, możliwości i przeznaczenia jednostki, a także wyznaczać do ich pełnienia pracowników wojska, pracowników ochrony OWC lub SUFO (po zawarciu stosownych umów).</a:t>
            </a:r>
            <a:endParaRPr lang="pl-PL" sz="2400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B13531DA-54CD-438C-9B0F-3279E81D3764}"/>
              </a:ext>
            </a:extLst>
          </p:cNvPr>
          <p:cNvSpPr/>
          <p:nvPr/>
        </p:nvSpPr>
        <p:spPr>
          <a:xfrm>
            <a:off x="1131887" y="1459915"/>
            <a:ext cx="76041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/>
              <a:t>Dowódca (szef, komendant, kierownik) może ustalać inny skład służb oraz sposób ich pełnienia (łączyć, zmniejszać, zwiększać, ustalać czas pełnienia). </a:t>
            </a:r>
            <a:endParaRPr lang="pl-PL" sz="2400" dirty="0"/>
          </a:p>
        </p:txBody>
      </p:sp>
      <p:pic>
        <p:nvPicPr>
          <p:cNvPr id="5" name="Obraz 4" descr="Obraz zawierający osoba, zewnętrzne, budynek, mężczyzna&#10;&#10;Opis wygenerowany automatycznie">
            <a:extLst>
              <a:ext uri="{FF2B5EF4-FFF2-40B4-BE49-F238E27FC236}">
                <a16:creationId xmlns:a16="http://schemas.microsoft.com/office/drawing/2014/main" id="{5AA6C1F9-972C-40A1-AC6D-7CC5DBB786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93" y="2660244"/>
            <a:ext cx="4442522" cy="233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03495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1FF22FE-9D77-4AF0-B028-5B819FCA2D87}"/>
              </a:ext>
            </a:extLst>
          </p:cNvPr>
          <p:cNvSpPr/>
          <p:nvPr/>
        </p:nvSpPr>
        <p:spPr>
          <a:xfrm>
            <a:off x="1427870" y="1163490"/>
            <a:ext cx="67032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Oficer dyżurny jednostki wojskowej i jego pomocnik (pomocnicy) są uzbrojeni w broń etatową lub broń przydzieloną rozkazem dowódcy jednostki wojskowej (dowódcy garnizonu) dla służb dyżurnych z przysługującą liczbą amunicji. Pozostali żołnierze pełniący służbę (z wyjątkiem wart) występują bez broni, jeśli dowódca jednostki nie zarządzi inaczej.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A387A71D-9F91-4E8E-B838-D03EDDC9011E}"/>
              </a:ext>
            </a:extLst>
          </p:cNvPr>
          <p:cNvSpPr/>
          <p:nvPr/>
        </p:nvSpPr>
        <p:spPr>
          <a:xfrm>
            <a:off x="657663" y="4214001"/>
            <a:ext cx="82436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Oznaczeniem żołnierzy pełniących służby dyżurne (z wyjątkiem wart i pododdziału alarmowego) jest biało-czerwona plakietka z napisem „SŁUŻBA DYŻURNA”, przymocowana pod guzikiem do klapy lewej górnej kieszeni munduru lub do innej części munduru na tej wysokości. </a:t>
            </a:r>
          </a:p>
        </p:txBody>
      </p:sp>
    </p:spTree>
    <p:extLst>
      <p:ext uri="{BB962C8B-B14F-4D97-AF65-F5344CB8AC3E}">
        <p14:creationId xmlns:p14="http://schemas.microsoft.com/office/powerpoint/2010/main" val="85006050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F3480EE-8630-4AF2-830C-F59BB945D66A}"/>
              </a:ext>
            </a:extLst>
          </p:cNvPr>
          <p:cNvSpPr/>
          <p:nvPr/>
        </p:nvSpPr>
        <p:spPr>
          <a:xfrm>
            <a:off x="1000616" y="2547940"/>
            <a:ext cx="76770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Podstawą pełnienia służby wewnętrznej jest rozkaz dzienny dowódcy jednostki (instytucji) wojskowej (pododdziału) lub komórki wewnętrznej stacjonującej samodzielnie poza macierzystą jednostką wojskową. Czas rozpoczęcia, trwania (nie musi być całodobowa) i zakończenia danej służby określa dowódca (komendant) jednostki lub pododdziału, komórki wewnętrznej stacjonującej samodzielnie poza macierzystą jednostką wojskową.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6E4A4BE6-B089-4CC4-BCBF-9CC064048E02}"/>
              </a:ext>
            </a:extLst>
          </p:cNvPr>
          <p:cNvSpPr txBox="1"/>
          <p:nvPr/>
        </p:nvSpPr>
        <p:spPr>
          <a:xfrm>
            <a:off x="1058697" y="863476"/>
            <a:ext cx="7560840" cy="671851"/>
          </a:xfrm>
          <a:prstGeom prst="rect">
            <a:avLst/>
          </a:prstGeom>
          <a:gradFill rotWithShape="1">
            <a:gsLst>
              <a:gs pos="0">
                <a:srgbClr val="9BBB59">
                  <a:shade val="51000"/>
                  <a:satMod val="130000"/>
                </a:srgbClr>
              </a:gs>
              <a:gs pos="80000">
                <a:srgbClr val="9BBB59">
                  <a:shade val="93000"/>
                  <a:satMod val="130000"/>
                </a:srgbClr>
              </a:gs>
              <a:gs pos="100000">
                <a:srgbClr val="9BBB59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wrap="square">
            <a:spAutoFit/>
          </a:bodyPr>
          <a:lstStyle/>
          <a:p>
            <a:pPr marL="360000" lvl="0" indent="-457200">
              <a:lnSpc>
                <a:spcPct val="150000"/>
              </a:lnSpc>
              <a:defRPr/>
            </a:pPr>
            <a:r>
              <a:rPr lang="pl-PL" sz="2800" b="1" kern="0" dirty="0">
                <a:solidFill>
                  <a:prstClr val="black"/>
                </a:solidFill>
              </a:rPr>
              <a:t>2. PEŁNIENIE SŁUŻBY WEWNĘTRZNEJ</a:t>
            </a:r>
            <a:endParaRPr lang="pl-PL" sz="2800" b="1" strike="sngStrike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465710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9000">
              <a:schemeClr val="bg2">
                <a:tint val="94000"/>
                <a:satMod val="80000"/>
                <a:lumMod val="106000"/>
              </a:schemeClr>
            </a:gs>
            <a:gs pos="81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359FC085-F6DE-438C-BAB7-F6C1848C057C}"/>
              </a:ext>
            </a:extLst>
          </p:cNvPr>
          <p:cNvSpPr/>
          <p:nvPr/>
        </p:nvSpPr>
        <p:spPr>
          <a:xfrm>
            <a:off x="647114" y="3429000"/>
            <a:ext cx="81311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Służbę wewnętrzną Pełnią równomiernie wszyscy żołnierze z wyjątkiem dowódcy jednostki, jego zastępcy, szefa sztabu, szefa szkolenia i żołnierzy pełniących służbę w wojskowych strażach pożarnych z wyjątkiem służby dowódcy pogotowia przeciwpożarowego, a także żołnierze zwolnieni na mocy innych przepisów.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BF72866E-49E9-42D9-B5A8-EC8518A50D84}"/>
              </a:ext>
            </a:extLst>
          </p:cNvPr>
          <p:cNvSpPr/>
          <p:nvPr/>
        </p:nvSpPr>
        <p:spPr>
          <a:xfrm>
            <a:off x="1160413" y="1369167"/>
            <a:ext cx="73927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/>
              <a:t>Pełnienie służb organizuje szef sztabu jednostki lub żołnierz wyznaczony przez dowódcę, a w pododdziale – szef kompanii (równorzędny).  </a:t>
            </a:r>
          </a:p>
        </p:txBody>
      </p:sp>
    </p:spTree>
    <p:extLst>
      <p:ext uri="{BB962C8B-B14F-4D97-AF65-F5344CB8AC3E}">
        <p14:creationId xmlns:p14="http://schemas.microsoft.com/office/powerpoint/2010/main" val="163837944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1042</Words>
  <Application>Microsoft Office PowerPoint</Application>
  <PresentationFormat>Pokaz na ekranie (4:3)</PresentationFormat>
  <Paragraphs>53</Paragraphs>
  <Slides>19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S2</dc:creator>
  <cp:lastModifiedBy>Admin</cp:lastModifiedBy>
  <cp:revision>4</cp:revision>
  <dcterms:created xsi:type="dcterms:W3CDTF">2020-03-05T14:32:43Z</dcterms:created>
  <dcterms:modified xsi:type="dcterms:W3CDTF">2020-03-20T17:41:55Z</dcterms:modified>
</cp:coreProperties>
</file>