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52" r:id="rId1"/>
  </p:sldMasterIdLst>
  <p:notesMasterIdLst>
    <p:notesMasterId r:id="rId21"/>
  </p:notesMasterIdLst>
  <p:handoutMasterIdLst>
    <p:handoutMasterId r:id="rId22"/>
  </p:handoutMasterIdLst>
  <p:sldIdLst>
    <p:sldId id="261" r:id="rId2"/>
    <p:sldId id="367" r:id="rId3"/>
    <p:sldId id="353" r:id="rId4"/>
    <p:sldId id="351" r:id="rId5"/>
    <p:sldId id="352" r:id="rId6"/>
    <p:sldId id="363" r:id="rId7"/>
    <p:sldId id="355" r:id="rId8"/>
    <p:sldId id="357" r:id="rId9"/>
    <p:sldId id="354" r:id="rId10"/>
    <p:sldId id="362" r:id="rId11"/>
    <p:sldId id="358" r:id="rId12"/>
    <p:sldId id="356" r:id="rId13"/>
    <p:sldId id="359" r:id="rId14"/>
    <p:sldId id="364" r:id="rId15"/>
    <p:sldId id="360" r:id="rId16"/>
    <p:sldId id="361" r:id="rId17"/>
    <p:sldId id="366" r:id="rId18"/>
    <p:sldId id="365" r:id="rId19"/>
    <p:sldId id="323" r:id="rId20"/>
  </p:sldIdLst>
  <p:sldSz cx="9144000" cy="6858000" type="screen4x3"/>
  <p:notesSz cx="6858000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37">
          <p15:clr>
            <a:srgbClr val="A4A3A4"/>
          </p15:clr>
        </p15:guide>
        <p15:guide id="2" pos="2903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yl pośredni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Bez stylu, siatka tabeli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F5AB1C69-6EDB-4FF4-983F-18BD219EF322}" styleName="Styl pośredni 2 — Ak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588" autoAdjust="0"/>
    <p:restoredTop sz="96404" autoAdjust="0"/>
  </p:normalViewPr>
  <p:slideViewPr>
    <p:cSldViewPr snapToGrid="0" showGuides="1">
      <p:cViewPr varScale="1">
        <p:scale>
          <a:sx n="69" d="100"/>
          <a:sy n="69" d="100"/>
        </p:scale>
        <p:origin x="1620" y="72"/>
      </p:cViewPr>
      <p:guideLst>
        <p:guide orient="horz" pos="2137"/>
        <p:guide pos="2903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9" d="100"/>
          <a:sy n="59" d="100"/>
        </p:scale>
        <p:origin x="3235" y="72"/>
      </p:cViewPr>
      <p:guideLst/>
    </p:cSldViewPr>
  </p:notesViewPr>
  <p:gridSpacing cx="45000" cy="450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8" y="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quarter" idx="1"/>
          </p:nvPr>
        </p:nvSpPr>
        <p:spPr>
          <a:xfrm>
            <a:off x="3884622" y="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06B210-0844-4B64-9E34-33EA655861C8}" type="datetimeFigureOut">
              <a:rPr lang="pl-PL" smtClean="0"/>
              <a:t>20.03.2020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2"/>
          </p:nvPr>
        </p:nvSpPr>
        <p:spPr>
          <a:xfrm>
            <a:off x="8" y="9429751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3"/>
          </p:nvPr>
        </p:nvSpPr>
        <p:spPr>
          <a:xfrm>
            <a:off x="3884622" y="9429751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2A55D6D-B8D2-4AE2-98DA-1F0F76190C1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55538469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8" y="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22" y="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415AC0-A604-47BD-A40C-5C54DC50D32C}" type="datetimeFigureOut">
              <a:rPr lang="pl-PL" smtClean="0"/>
              <a:t>20.03.2020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195388" y="1241425"/>
            <a:ext cx="44672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1" y="4776788"/>
            <a:ext cx="5486400" cy="3908426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8" y="9429751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22" y="9429751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A2E6C6-A6C4-4FE1-9C67-FDDD101B5A6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64164782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ymbol zastępczy obrazu slajd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0963" name="Symbol zastępczy notatek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9088960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3/20/2020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0535013"/>
      </p:ext>
    </p:extLst>
  </p:cSld>
  <p:clrMapOvr>
    <a:masterClrMapping/>
  </p:clrMapOvr>
  <p:hf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3/20/2020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4562208"/>
      </p:ext>
    </p:extLst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3/20/2020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2043322"/>
      </p:ext>
    </p:extLst>
  </p:cSld>
  <p:clrMapOvr>
    <a:masterClrMapping/>
  </p:clrMapOvr>
  <p:hf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75365919"/>
      </p:ext>
    </p:extLst>
  </p:cSld>
  <p:clrMapOvr>
    <a:masterClrMapping/>
  </p:clrMapOvr>
  <p:transition spd="med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3/20/2020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5701805"/>
      </p:ext>
    </p:extLst>
  </p:cSld>
  <p:clrMapOvr>
    <a:masterClrMapping/>
  </p:clrMapOvr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3/20/2020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5687131"/>
      </p:ext>
    </p:extLst>
  </p:cSld>
  <p:clrMapOvr>
    <a:masterClrMapping/>
  </p:clrMapOvr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3/20/2020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343847"/>
      </p:ext>
    </p:extLst>
  </p:cSld>
  <p:clrMapOvr>
    <a:masterClrMapping/>
  </p:clrMapOvr>
  <p:hf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3/20/2020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1473994"/>
      </p:ext>
    </p:extLst>
  </p:cSld>
  <p:clrMapOvr>
    <a:masterClrMapping/>
  </p:clrMapOvr>
  <p:hf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3/20/2020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1106045"/>
      </p:ext>
    </p:extLst>
  </p:cSld>
  <p:clrMapOvr>
    <a:masterClrMapping/>
  </p:clrMapOvr>
  <p:hf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3/20/2020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1201096"/>
      </p:ext>
    </p:extLst>
  </p:cSld>
  <p:clrMapOvr>
    <a:masterClrMapping/>
  </p:clrMapOvr>
  <p:hf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3/20/2020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8401368"/>
      </p:ext>
    </p:extLst>
  </p:cSld>
  <p:clrMapOvr>
    <a:masterClrMapping/>
  </p:clrMapOvr>
  <p:hf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3/20/2020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274691"/>
      </p:ext>
    </p:extLst>
  </p:cSld>
  <p:clrMapOvr>
    <a:masterClrMapping/>
  </p:clrMapOvr>
  <p:hf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dirty="0"/>
              <a:t>3/20/2020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  <p:pic>
        <p:nvPicPr>
          <p:cNvPr id="7" name="Obraz 6">
            <a:extLst>
              <a:ext uri="{FF2B5EF4-FFF2-40B4-BE49-F238E27FC236}">
                <a16:creationId xmlns:a16="http://schemas.microsoft.com/office/drawing/2014/main" id="{ABA6BA3C-D869-4BCA-ADCC-82A1516FDF60}"/>
              </a:ext>
            </a:extLst>
          </p:cNvPr>
          <p:cNvPicPr>
            <a:picLocks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958850" y="436986"/>
            <a:ext cx="8045449" cy="161926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8" name="Obraz 7">
            <a:extLst>
              <a:ext uri="{FF2B5EF4-FFF2-40B4-BE49-F238E27FC236}">
                <a16:creationId xmlns:a16="http://schemas.microsoft.com/office/drawing/2014/main" id="{0AD6E139-474E-41D5-BBF0-7300C11E7B98}"/>
              </a:ext>
            </a:extLst>
          </p:cNvPr>
          <p:cNvPicPr>
            <a:picLocks noChangeAspect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380" y="41367"/>
            <a:ext cx="875406" cy="1258044"/>
          </a:xfrm>
          <a:prstGeom prst="rect">
            <a:avLst/>
          </a:prstGeom>
        </p:spPr>
      </p:pic>
      <p:sp>
        <p:nvSpPr>
          <p:cNvPr id="9" name="pole tekstowe 8">
            <a:extLst>
              <a:ext uri="{FF2B5EF4-FFF2-40B4-BE49-F238E27FC236}">
                <a16:creationId xmlns:a16="http://schemas.microsoft.com/office/drawing/2014/main" id="{FB3A7997-2203-4E28-99D9-9702C6647074}"/>
              </a:ext>
            </a:extLst>
          </p:cNvPr>
          <p:cNvSpPr txBox="1"/>
          <p:nvPr userDrawn="1"/>
        </p:nvSpPr>
        <p:spPr>
          <a:xfrm>
            <a:off x="3971366" y="95112"/>
            <a:ext cx="51033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l-PL" sz="18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53</a:t>
            </a:r>
            <a:r>
              <a:rPr lang="pl-PL" sz="1800" b="1" i="1" baseline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batalion lekkiej piechoty</a:t>
            </a:r>
            <a:endParaRPr lang="pl-PL" sz="18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53084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  <p:sldLayoutId id="2147483654" r:id="rId2"/>
    <p:sldLayoutId id="2147483655" r:id="rId3"/>
    <p:sldLayoutId id="2147483656" r:id="rId4"/>
    <p:sldLayoutId id="2147483657" r:id="rId5"/>
    <p:sldLayoutId id="2147483658" r:id="rId6"/>
    <p:sldLayoutId id="2147483659" r:id="rId7"/>
    <p:sldLayoutId id="2147483660" r:id="rId8"/>
    <p:sldLayoutId id="2147483661" r:id="rId9"/>
    <p:sldLayoutId id="2147483662" r:id="rId10"/>
    <p:sldLayoutId id="2147483663" r:id="rId11"/>
    <p:sldLayoutId id="2147483664" r:id="rId12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19000">
              <a:schemeClr val="bg2">
                <a:tint val="94000"/>
                <a:satMod val="80000"/>
                <a:lumMod val="106000"/>
              </a:schemeClr>
            </a:gs>
            <a:gs pos="81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2"/>
          <p:cNvSpPr txBox="1">
            <a:spLocks/>
          </p:cNvSpPr>
          <p:nvPr/>
        </p:nvSpPr>
        <p:spPr>
          <a:xfrm>
            <a:off x="467544" y="1484785"/>
            <a:ext cx="8208912" cy="976404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l-PL" sz="2400" b="1" dirty="0">
                <a:latin typeface="Arial" panose="020B0604020202020204" pitchFamily="34" charset="0"/>
                <a:cs typeface="Arial" panose="020B0604020202020204" pitchFamily="34" charset="0"/>
              </a:rPr>
              <a:t>SŁUŻBA WEWNĘTRZNA JEDNOSTKI WOJSKOWEJ</a:t>
            </a:r>
          </a:p>
          <a:p>
            <a:pPr algn="ctr"/>
            <a:endParaRPr lang="pl-PL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pl-PL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pl-PL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Obraz 2" descr="Obraz zawierający wewnątrz, stół, klawiatura, biurko&#10;&#10;Opis wygenerowany automatycznie">
            <a:extLst>
              <a:ext uri="{FF2B5EF4-FFF2-40B4-BE49-F238E27FC236}">
                <a16:creationId xmlns:a16="http://schemas.microsoft.com/office/drawing/2014/main" id="{A386029B-B193-4DA4-9C7D-C3821683255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14500" y="2245664"/>
            <a:ext cx="5715000" cy="3952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2350336"/>
      </p:ext>
    </p:extLst>
  </p:cSld>
  <p:clrMapOvr>
    <a:masterClrMapping/>
  </p:clrMapOvr>
  <p:transition spd="med"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19000">
              <a:schemeClr val="bg2">
                <a:tint val="94000"/>
                <a:satMod val="80000"/>
                <a:lumMod val="106000"/>
              </a:schemeClr>
            </a:gs>
            <a:gs pos="81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>
            <a:extLst>
              <a:ext uri="{FF2B5EF4-FFF2-40B4-BE49-F238E27FC236}">
                <a16:creationId xmlns:a16="http://schemas.microsoft.com/office/drawing/2014/main" id="{03972FE9-4786-48F3-98F5-FEA4D0B493BA}"/>
              </a:ext>
            </a:extLst>
          </p:cNvPr>
          <p:cNvSpPr/>
          <p:nvPr/>
        </p:nvSpPr>
        <p:spPr>
          <a:xfrm>
            <a:off x="1073908" y="3951467"/>
            <a:ext cx="7627639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2400" dirty="0"/>
              <a:t>Służbę wewnętrzną pełni się w wydzielonych i odpowiednio urządzonych oraz wyposażonych pomieszczeniach (miejscach). Wyposażenie pomieszczeń (miejsc) pełnienia służby zawarto w Dziale IV „Zestawienie wzorów dokumentów”.</a:t>
            </a:r>
          </a:p>
        </p:txBody>
      </p:sp>
      <p:sp>
        <p:nvSpPr>
          <p:cNvPr id="3" name="Prostokąt 2">
            <a:extLst>
              <a:ext uri="{FF2B5EF4-FFF2-40B4-BE49-F238E27FC236}">
                <a16:creationId xmlns:a16="http://schemas.microsoft.com/office/drawing/2014/main" id="{3FA93742-690D-4486-ACE2-1F23AA93195B}"/>
              </a:ext>
            </a:extLst>
          </p:cNvPr>
          <p:cNvSpPr/>
          <p:nvPr/>
        </p:nvSpPr>
        <p:spPr>
          <a:xfrm>
            <a:off x="1737358" y="967541"/>
            <a:ext cx="6309361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2400" dirty="0"/>
              <a:t>Żołnierze wyznaczeni do pełnienia służb są zobowiązani do stawienia się u osób odpowiedzialnych za prowadzenie instruktaży oraz szkolenia w ustalonych miejscach i czasie. Żołnierz wyznaczony do pełnienia służby ma obowiązek przygotować się osobiście do jej pełnienia. </a:t>
            </a:r>
          </a:p>
        </p:txBody>
      </p:sp>
    </p:spTree>
    <p:extLst>
      <p:ext uri="{BB962C8B-B14F-4D97-AF65-F5344CB8AC3E}">
        <p14:creationId xmlns:p14="http://schemas.microsoft.com/office/powerpoint/2010/main" val="3811081395"/>
      </p:ext>
    </p:extLst>
  </p:cSld>
  <p:clrMapOvr>
    <a:masterClrMapping/>
  </p:clrMapOvr>
  <p:transition spd="med"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19000">
              <a:schemeClr val="bg2">
                <a:tint val="94000"/>
                <a:satMod val="80000"/>
                <a:lumMod val="106000"/>
              </a:schemeClr>
            </a:gs>
            <a:gs pos="81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>
            <a:extLst>
              <a:ext uri="{FF2B5EF4-FFF2-40B4-BE49-F238E27FC236}">
                <a16:creationId xmlns:a16="http://schemas.microsoft.com/office/drawing/2014/main" id="{FD5A9199-F8E8-47C4-96EB-F3E1AB2983EC}"/>
              </a:ext>
            </a:extLst>
          </p:cNvPr>
          <p:cNvSpPr txBox="1"/>
          <p:nvPr/>
        </p:nvSpPr>
        <p:spPr>
          <a:xfrm>
            <a:off x="883377" y="623686"/>
            <a:ext cx="3688624" cy="16249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360000" lvl="0" indent="-4572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defRPr/>
            </a:pPr>
            <a:r>
              <a:rPr lang="en-US" sz="2800" b="1" dirty="0">
                <a:latin typeface="+mj-lt"/>
                <a:ea typeface="+mj-ea"/>
                <a:cs typeface="+mj-cs"/>
              </a:rPr>
              <a:t>3. SKŁAD I ZADANIA SŁUŻB DYŻURNYCH. </a:t>
            </a:r>
          </a:p>
        </p:txBody>
      </p:sp>
      <p:sp>
        <p:nvSpPr>
          <p:cNvPr id="4" name="Prostokąt 3">
            <a:extLst>
              <a:ext uri="{FF2B5EF4-FFF2-40B4-BE49-F238E27FC236}">
                <a16:creationId xmlns:a16="http://schemas.microsoft.com/office/drawing/2014/main" id="{A77B2713-2530-4B7F-99AC-514168674314}"/>
              </a:ext>
            </a:extLst>
          </p:cNvPr>
          <p:cNvSpPr/>
          <p:nvPr/>
        </p:nvSpPr>
        <p:spPr>
          <a:xfrm>
            <a:off x="780740" y="4198951"/>
            <a:ext cx="3893897" cy="22208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 err="1"/>
              <a:t>oficer</a:t>
            </a:r>
            <a:r>
              <a:rPr lang="en-US" sz="2000" dirty="0"/>
              <a:t> </a:t>
            </a:r>
            <a:r>
              <a:rPr lang="en-US" sz="2000" dirty="0" err="1"/>
              <a:t>dyżurny</a:t>
            </a:r>
            <a:r>
              <a:rPr lang="en-US" sz="2000" dirty="0"/>
              <a:t> </a:t>
            </a:r>
            <a:r>
              <a:rPr lang="en-US" sz="2000" dirty="0" err="1"/>
              <a:t>jednostki</a:t>
            </a:r>
            <a:r>
              <a:rPr lang="en-US" sz="2000" dirty="0"/>
              <a:t> </a:t>
            </a:r>
            <a:r>
              <a:rPr lang="en-US" sz="2000" dirty="0" err="1"/>
              <a:t>wojskowej</a:t>
            </a:r>
            <a:r>
              <a:rPr lang="en-US" sz="2000" dirty="0"/>
              <a:t>* (</a:t>
            </a:r>
            <a:r>
              <a:rPr lang="en-US" sz="2000" dirty="0" err="1"/>
              <a:t>kompleksu</a:t>
            </a:r>
            <a:r>
              <a:rPr lang="en-US" sz="2000" dirty="0"/>
              <a:t>/</a:t>
            </a:r>
            <a:r>
              <a:rPr lang="en-US" sz="2000" dirty="0" err="1"/>
              <a:t>obiektu</a:t>
            </a:r>
            <a:r>
              <a:rPr lang="en-US" sz="2000" dirty="0"/>
              <a:t>);</a:t>
            </a:r>
          </a:p>
          <a:p>
            <a:pPr marL="34290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 err="1"/>
              <a:t>pomocnik</a:t>
            </a:r>
            <a:r>
              <a:rPr lang="en-US" sz="2000" dirty="0"/>
              <a:t> </a:t>
            </a:r>
            <a:r>
              <a:rPr lang="en-US" sz="2000" dirty="0" err="1"/>
              <a:t>oficera</a:t>
            </a:r>
            <a:r>
              <a:rPr lang="en-US" sz="2000" dirty="0"/>
              <a:t> </a:t>
            </a:r>
            <a:r>
              <a:rPr lang="en-US" sz="2000" dirty="0" err="1"/>
              <a:t>dyżurnego</a:t>
            </a:r>
            <a:r>
              <a:rPr lang="en-US" sz="2000" dirty="0"/>
              <a:t> </a:t>
            </a:r>
            <a:r>
              <a:rPr lang="en-US" sz="2000" dirty="0" err="1"/>
              <a:t>jednostki</a:t>
            </a:r>
            <a:r>
              <a:rPr lang="en-US" sz="2000" dirty="0"/>
              <a:t> </a:t>
            </a:r>
            <a:r>
              <a:rPr lang="en-US" sz="2000" dirty="0" err="1"/>
              <a:t>wojskowej</a:t>
            </a:r>
            <a:r>
              <a:rPr lang="en-US" sz="2000" dirty="0"/>
              <a:t> *. </a:t>
            </a:r>
          </a:p>
        </p:txBody>
      </p:sp>
      <p:pic>
        <p:nvPicPr>
          <p:cNvPr id="6" name="Obraz 5" descr="Obraz zawierający osoba, wewnątrz, mężczyzna, stojące&#10;&#10;Opis wygenerowany automatycznie">
            <a:extLst>
              <a:ext uri="{FF2B5EF4-FFF2-40B4-BE49-F238E27FC236}">
                <a16:creationId xmlns:a16="http://schemas.microsoft.com/office/drawing/2014/main" id="{D51EC3FC-9AA0-4B5F-ACC9-C6818573C969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" b="424"/>
          <a:stretch/>
        </p:blipFill>
        <p:spPr>
          <a:xfrm>
            <a:off x="4409136" y="10"/>
            <a:ext cx="4734863" cy="6857987"/>
          </a:xfrm>
          <a:custGeom>
            <a:avLst/>
            <a:gdLst/>
            <a:ahLst/>
            <a:cxnLst/>
            <a:rect l="l" t="t" r="r" b="b"/>
            <a:pathLst>
              <a:path w="6313150" h="6857997">
                <a:moveTo>
                  <a:pt x="65565" y="0"/>
                </a:moveTo>
                <a:lnTo>
                  <a:pt x="6313150" y="0"/>
                </a:lnTo>
                <a:lnTo>
                  <a:pt x="6313150" y="6857997"/>
                </a:lnTo>
                <a:lnTo>
                  <a:pt x="3293946" y="6857997"/>
                </a:lnTo>
                <a:lnTo>
                  <a:pt x="3235857" y="6823061"/>
                </a:lnTo>
                <a:cubicBezTo>
                  <a:pt x="1291240" y="5592803"/>
                  <a:pt x="0" y="3423096"/>
                  <a:pt x="0" y="951803"/>
                </a:cubicBezTo>
                <a:cubicBezTo>
                  <a:pt x="0" y="727140"/>
                  <a:pt x="10673" y="504970"/>
                  <a:pt x="31536" y="285771"/>
                </a:cubicBezTo>
                <a:close/>
              </a:path>
            </a:pathLst>
          </a:custGeom>
        </p:spPr>
      </p:pic>
      <p:sp>
        <p:nvSpPr>
          <p:cNvPr id="3" name="Prostokąt 2">
            <a:extLst>
              <a:ext uri="{FF2B5EF4-FFF2-40B4-BE49-F238E27FC236}">
                <a16:creationId xmlns:a16="http://schemas.microsoft.com/office/drawing/2014/main" id="{FFF5710A-0452-48F9-A917-C372355E63BC}"/>
              </a:ext>
            </a:extLst>
          </p:cNvPr>
          <p:cNvSpPr/>
          <p:nvPr/>
        </p:nvSpPr>
        <p:spPr>
          <a:xfrm>
            <a:off x="1017690" y="2560475"/>
            <a:ext cx="341999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pl-PL" sz="2400" dirty="0"/>
              <a:t>W skład służby wewnętrznej jednostki mogą wchodzić: </a:t>
            </a:r>
          </a:p>
        </p:txBody>
      </p:sp>
    </p:spTree>
    <p:extLst>
      <p:ext uri="{BB962C8B-B14F-4D97-AF65-F5344CB8AC3E}">
        <p14:creationId xmlns:p14="http://schemas.microsoft.com/office/powerpoint/2010/main" val="2485770640"/>
      </p:ext>
    </p:extLst>
  </p:cSld>
  <p:clrMapOvr>
    <a:masterClrMapping/>
  </p:clrMapOvr>
  <p:transition spd="med"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19000">
              <a:schemeClr val="bg2">
                <a:tint val="94000"/>
                <a:satMod val="80000"/>
                <a:lumMod val="106000"/>
              </a:schemeClr>
            </a:gs>
            <a:gs pos="81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>
            <a:extLst>
              <a:ext uri="{FF2B5EF4-FFF2-40B4-BE49-F238E27FC236}">
                <a16:creationId xmlns:a16="http://schemas.microsoft.com/office/drawing/2014/main" id="{320DC7B2-936D-4B2B-8762-9AADF5EB2FA5}"/>
              </a:ext>
            </a:extLst>
          </p:cNvPr>
          <p:cNvSpPr/>
          <p:nvPr/>
        </p:nvSpPr>
        <p:spPr>
          <a:xfrm>
            <a:off x="1093763" y="1518612"/>
            <a:ext cx="6956474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AutoNum type="arabicParenR"/>
            </a:pPr>
            <a:r>
              <a:rPr lang="pl-PL" dirty="0"/>
              <a:t>dyżurny parku sprzętu technicznego (PST) *;</a:t>
            </a:r>
          </a:p>
          <a:p>
            <a:pPr marL="342900" indent="-342900">
              <a:buAutoNum type="arabicParenR"/>
            </a:pPr>
            <a:r>
              <a:rPr lang="pl-PL" dirty="0"/>
              <a:t>pomocnik dyżurnego parku sprzętu technicznego; </a:t>
            </a:r>
          </a:p>
          <a:p>
            <a:pPr marL="342900" indent="-342900">
              <a:buAutoNum type="arabicParenR"/>
            </a:pPr>
            <a:r>
              <a:rPr lang="pl-PL" dirty="0"/>
              <a:t>dyżurny punktu kontroli technicznej (PKT); </a:t>
            </a:r>
          </a:p>
          <a:p>
            <a:pPr marL="342900" indent="-342900">
              <a:buAutoNum type="arabicParenR"/>
            </a:pPr>
            <a:r>
              <a:rPr lang="pl-PL" dirty="0"/>
              <a:t>dyżurny biura przepustek / obsługa biura przepustek;</a:t>
            </a:r>
          </a:p>
          <a:p>
            <a:pPr marL="342900" indent="-342900">
              <a:buAutoNum type="arabicParenR"/>
            </a:pPr>
            <a:r>
              <a:rPr lang="pl-PL" dirty="0"/>
              <a:t>dyżurny izby chorych; </a:t>
            </a:r>
          </a:p>
          <a:p>
            <a:pPr marL="342900" indent="-342900">
              <a:buAutoNum type="arabicParenR"/>
            </a:pPr>
            <a:r>
              <a:rPr lang="pl-PL" dirty="0"/>
              <a:t>dowódca i żołnierze warty wewnętrznej jednostki wojskowej* (Oddział Wart Cywilnych /OWC/, Specjalistyczna Uzbrojona Formacja Ochronna /SUFO/); </a:t>
            </a:r>
          </a:p>
          <a:p>
            <a:pPr marL="342900" indent="-342900">
              <a:buAutoNum type="arabicParenR"/>
            </a:pPr>
            <a:r>
              <a:rPr lang="pl-PL" dirty="0"/>
              <a:t>dowódca i żołnierze pododdziału alarmowego jednostki wojskowej *; </a:t>
            </a:r>
          </a:p>
          <a:p>
            <a:pPr marL="342900" indent="-342900">
              <a:buAutoNum type="arabicParenR"/>
            </a:pPr>
            <a:r>
              <a:rPr lang="pl-PL" dirty="0"/>
              <a:t> dowódca pogotowia przeciwpożarowego; </a:t>
            </a:r>
          </a:p>
          <a:p>
            <a:pPr marL="342900" indent="-342900">
              <a:buAutoNum type="arabicParenR"/>
            </a:pPr>
            <a:r>
              <a:rPr lang="pl-PL" dirty="0"/>
              <a:t> komendant i profos izby zatrzymań *; </a:t>
            </a:r>
          </a:p>
          <a:p>
            <a:pPr marL="342900" indent="-342900">
              <a:buAutoNum type="arabicParenR"/>
            </a:pPr>
            <a:r>
              <a:rPr lang="pl-PL" dirty="0"/>
              <a:t>dyżurny lokalnego centrum nadzoru.</a:t>
            </a:r>
          </a:p>
          <a:p>
            <a:r>
              <a:rPr lang="pl-PL" dirty="0"/>
              <a:t> </a:t>
            </a:r>
            <a:r>
              <a:rPr lang="pl-PL" i="1" dirty="0"/>
              <a:t>* Wchodzą w skład wojskowych organów porządkowych, z wyjątkiem żołnierzy Żandarmerii Wojskowej – zgodnie z odrębnymi przepisami.</a:t>
            </a:r>
          </a:p>
        </p:txBody>
      </p:sp>
      <p:sp>
        <p:nvSpPr>
          <p:cNvPr id="4" name="Prostokąt 3">
            <a:extLst>
              <a:ext uri="{FF2B5EF4-FFF2-40B4-BE49-F238E27FC236}">
                <a16:creationId xmlns:a16="http://schemas.microsoft.com/office/drawing/2014/main" id="{87C19947-94BD-4434-90C1-C9FE535588E3}"/>
              </a:ext>
            </a:extLst>
          </p:cNvPr>
          <p:cNvSpPr/>
          <p:nvPr/>
        </p:nvSpPr>
        <p:spPr>
          <a:xfrm>
            <a:off x="2089052" y="768905"/>
            <a:ext cx="248294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2400" b="1" dirty="0"/>
              <a:t>Pozostałe służby:</a:t>
            </a:r>
          </a:p>
        </p:txBody>
      </p:sp>
    </p:spTree>
    <p:extLst>
      <p:ext uri="{BB962C8B-B14F-4D97-AF65-F5344CB8AC3E}">
        <p14:creationId xmlns:p14="http://schemas.microsoft.com/office/powerpoint/2010/main" val="3785207956"/>
      </p:ext>
    </p:extLst>
  </p:cSld>
  <p:clrMapOvr>
    <a:masterClrMapping/>
  </p:clrMapOvr>
  <p:transition spd="med">
    <p:fad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19000">
              <a:schemeClr val="bg2">
                <a:tint val="94000"/>
                <a:satMod val="80000"/>
                <a:lumMod val="106000"/>
              </a:schemeClr>
            </a:gs>
            <a:gs pos="81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>
            <a:extLst>
              <a:ext uri="{FF2B5EF4-FFF2-40B4-BE49-F238E27FC236}">
                <a16:creationId xmlns:a16="http://schemas.microsoft.com/office/drawing/2014/main" id="{A0F173AB-A4E5-4F98-8175-9678B510F824}"/>
              </a:ext>
            </a:extLst>
          </p:cNvPr>
          <p:cNvSpPr/>
          <p:nvPr/>
        </p:nvSpPr>
        <p:spPr>
          <a:xfrm>
            <a:off x="710418" y="1572671"/>
            <a:ext cx="8215532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AutoNum type="arabicParenR"/>
            </a:pPr>
            <a:r>
              <a:rPr lang="pl-PL" sz="2400" dirty="0"/>
              <a:t>wykonywanie czynności określonych odrębnie w przepisach o wojskowych organach porządkowych; </a:t>
            </a:r>
          </a:p>
          <a:p>
            <a:pPr marL="342900" indent="-342900">
              <a:buAutoNum type="arabicParenR"/>
            </a:pPr>
            <a:r>
              <a:rPr lang="pl-PL" sz="2400" dirty="0"/>
              <a:t>uruchamianie (zapoczątkowanie) osiągania gotowości do podjęcia działań i stanów kryzysowych oraz kierowanie jego przebiegiem do czasu przybycia dowódcy (kierownika, szefa, komendanta, dyrektora); </a:t>
            </a:r>
          </a:p>
          <a:p>
            <a:pPr marL="342900" indent="-342900">
              <a:buAutoNum type="arabicParenR"/>
            </a:pPr>
            <a:r>
              <a:rPr lang="pl-PL" sz="2400" dirty="0"/>
              <a:t>wykonywanie innych zadań określonych w instrukcjach oraz nakazanych przez dowódcę (szefa, komendanta) jednostki wojskowej. </a:t>
            </a:r>
          </a:p>
        </p:txBody>
      </p:sp>
      <p:sp>
        <p:nvSpPr>
          <p:cNvPr id="3" name="Prostokąt 2">
            <a:extLst>
              <a:ext uri="{FF2B5EF4-FFF2-40B4-BE49-F238E27FC236}">
                <a16:creationId xmlns:a16="http://schemas.microsoft.com/office/drawing/2014/main" id="{B7C552DE-C671-4328-8C54-B92F883AE3CD}"/>
              </a:ext>
            </a:extLst>
          </p:cNvPr>
          <p:cNvSpPr/>
          <p:nvPr/>
        </p:nvSpPr>
        <p:spPr>
          <a:xfrm>
            <a:off x="1350498" y="618564"/>
            <a:ext cx="6935372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2800" b="1" dirty="0"/>
              <a:t>Do zakresu działań oficera dyżurnego jednostki należy: </a:t>
            </a:r>
          </a:p>
        </p:txBody>
      </p:sp>
      <p:sp>
        <p:nvSpPr>
          <p:cNvPr id="5" name="Prostokąt 4">
            <a:extLst>
              <a:ext uri="{FF2B5EF4-FFF2-40B4-BE49-F238E27FC236}">
                <a16:creationId xmlns:a16="http://schemas.microsoft.com/office/drawing/2014/main" id="{823E487B-0969-4FA5-BFF1-DAB7E149CF70}"/>
              </a:ext>
            </a:extLst>
          </p:cNvPr>
          <p:cNvSpPr/>
          <p:nvPr/>
        </p:nvSpPr>
        <p:spPr>
          <a:xfrm>
            <a:off x="1083212" y="5090338"/>
            <a:ext cx="7673925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dirty="0"/>
              <a:t>W zakresie działania, o którym mowa powyżej, oficer dyżurny ma prawo do wydawania i egzekwowania rozkazów (poleceń) w stosunku do wszystkich będących podwładnymi dowódcy jednostki wojskowej, z wyjątkiem jego zastępcy, szefa sztabu, szefa szkolenia i szefa logistyki.</a:t>
            </a:r>
          </a:p>
        </p:txBody>
      </p:sp>
    </p:spTree>
    <p:extLst>
      <p:ext uri="{BB962C8B-B14F-4D97-AF65-F5344CB8AC3E}">
        <p14:creationId xmlns:p14="http://schemas.microsoft.com/office/powerpoint/2010/main" val="3619011876"/>
      </p:ext>
    </p:extLst>
  </p:cSld>
  <p:clrMapOvr>
    <a:masterClrMapping/>
  </p:clrMapOvr>
  <p:transition spd="med">
    <p:fad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19000">
              <a:schemeClr val="bg2">
                <a:tint val="94000"/>
                <a:satMod val="80000"/>
                <a:lumMod val="106000"/>
              </a:schemeClr>
            </a:gs>
            <a:gs pos="81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>
            <a:extLst>
              <a:ext uri="{FF2B5EF4-FFF2-40B4-BE49-F238E27FC236}">
                <a16:creationId xmlns:a16="http://schemas.microsoft.com/office/drawing/2014/main" id="{C3A629E0-F1CD-4F04-BC79-261B07462F54}"/>
              </a:ext>
            </a:extLst>
          </p:cNvPr>
          <p:cNvSpPr/>
          <p:nvPr/>
        </p:nvSpPr>
        <p:spPr>
          <a:xfrm>
            <a:off x="74645" y="4037751"/>
            <a:ext cx="8864082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2800" dirty="0"/>
              <a:t>Oficer dyżurny jednostki </a:t>
            </a:r>
            <a:r>
              <a:rPr lang="pl-PL" sz="2800" dirty="0">
                <a:solidFill>
                  <a:srgbClr val="FF0000"/>
                </a:solidFill>
              </a:rPr>
              <a:t>odpowiada osobiście</a:t>
            </a:r>
            <a:r>
              <a:rPr lang="pl-PL" sz="2800" dirty="0"/>
              <a:t> za stan ilościowy, ochronę i obronę uzbrojenia i sprzętu wojskowego oraz amunicji przechowywanej w miejscu pełnienia przez niego służby lub wydzielonej do pełnienia służb, a także broni i amunicji zdanej na przechowanie do depozytu, zorganizowanego u oficera dyżurnego jednostki.</a:t>
            </a:r>
          </a:p>
        </p:txBody>
      </p:sp>
      <p:pic>
        <p:nvPicPr>
          <p:cNvPr id="4" name="Obraz 3" descr="Obraz zawierający trawa, zewnętrzne, owca, pole&#10;&#10;Opis wygenerowany automatycznie">
            <a:extLst>
              <a:ext uri="{FF2B5EF4-FFF2-40B4-BE49-F238E27FC236}">
                <a16:creationId xmlns:a16="http://schemas.microsoft.com/office/drawing/2014/main" id="{3A68D651-7F2E-43D6-A853-25699B14BD3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79201" y="972716"/>
            <a:ext cx="5985598" cy="30650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2830494"/>
      </p:ext>
    </p:extLst>
  </p:cSld>
  <p:clrMapOvr>
    <a:masterClrMapping/>
  </p:clrMapOvr>
  <p:transition spd="med">
    <p:fad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19000">
              <a:schemeClr val="bg2">
                <a:tint val="94000"/>
                <a:satMod val="80000"/>
                <a:lumMod val="106000"/>
              </a:schemeClr>
            </a:gs>
            <a:gs pos="81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>
            <a:extLst>
              <a:ext uri="{FF2B5EF4-FFF2-40B4-BE49-F238E27FC236}">
                <a16:creationId xmlns:a16="http://schemas.microsoft.com/office/drawing/2014/main" id="{3908C1B7-6971-4C68-91E2-64579A5F7AEE}"/>
              </a:ext>
            </a:extLst>
          </p:cNvPr>
          <p:cNvSpPr/>
          <p:nvPr/>
        </p:nvSpPr>
        <p:spPr>
          <a:xfrm>
            <a:off x="661182" y="1282564"/>
            <a:ext cx="8088923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2400" dirty="0"/>
              <a:t>Oficerowi dyżurnemu jednostki podlegają </a:t>
            </a:r>
            <a:r>
              <a:rPr lang="pl-PL" sz="2400" dirty="0">
                <a:solidFill>
                  <a:srgbClr val="FF0000"/>
                </a:solidFill>
              </a:rPr>
              <a:t>wszyscy żołnierze i osoby pełniące służbę wewnętrzną</a:t>
            </a:r>
            <a:r>
              <a:rPr lang="pl-PL" sz="2400" dirty="0"/>
              <a:t>, a w czasie wolnym również wszystkie osoby przebywające na terenie jednostki z wyjątkiem: dowódcy, zastępcy dowódcy, szefa sztabu, szefa szkolenia i szefa logistyki. Dowódcy wart z OWC i SUFO wykonują polecenia oficera dyżurnego w zakresie wynikającym z planu ochrony jednostki (kompleksu, obiektu), instrukcji dowódcy warty lub instrukcji ochrony SUFO.</a:t>
            </a:r>
          </a:p>
        </p:txBody>
      </p:sp>
      <p:pic>
        <p:nvPicPr>
          <p:cNvPr id="4" name="Obraz 3" descr="Obraz zawierający zewnętrzne, osoba, budynek, mężczyzna&#10;&#10;Opis wygenerowany automatycznie">
            <a:extLst>
              <a:ext uri="{FF2B5EF4-FFF2-40B4-BE49-F238E27FC236}">
                <a16:creationId xmlns:a16="http://schemas.microsoft.com/office/drawing/2014/main" id="{475F4222-E11E-4106-A885-95E554E759B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58816" y="3889771"/>
            <a:ext cx="4424002" cy="28811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8864664"/>
      </p:ext>
    </p:extLst>
  </p:cSld>
  <p:clrMapOvr>
    <a:masterClrMapping/>
  </p:clrMapOvr>
  <p:transition spd="med">
    <p:fad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19000">
              <a:schemeClr val="bg2">
                <a:tint val="94000"/>
                <a:satMod val="80000"/>
                <a:lumMod val="106000"/>
              </a:schemeClr>
            </a:gs>
            <a:gs pos="81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>
            <a:extLst>
              <a:ext uri="{FF2B5EF4-FFF2-40B4-BE49-F238E27FC236}">
                <a16:creationId xmlns:a16="http://schemas.microsoft.com/office/drawing/2014/main" id="{9E1F9CC8-1600-43C1-9BE6-080EB5A66A4C}"/>
              </a:ext>
            </a:extLst>
          </p:cNvPr>
          <p:cNvSpPr/>
          <p:nvPr/>
        </p:nvSpPr>
        <p:spPr>
          <a:xfrm>
            <a:off x="633046" y="2585503"/>
            <a:ext cx="8257735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2400" dirty="0"/>
              <a:t>- Pomocnika oficera dyżurnego jednostki zasadniczo wyznacza się spośród oficerów młodszych i podoficerów, a w wyjątkowych sytuacjach spośród szeregowych (marynarzy) zawodowych. </a:t>
            </a:r>
          </a:p>
          <a:p>
            <a:r>
              <a:rPr lang="pl-PL" sz="2400" dirty="0"/>
              <a:t>- Pomocnik podlega oficerowi dyżurnemu jednostki, wykonuje jego rozkazy i polecenia, zgodnie z określonym zakresem działania oraz przysługującymi mu uprawnieniami. </a:t>
            </a:r>
          </a:p>
          <a:p>
            <a:r>
              <a:rPr lang="pl-PL" sz="2400" dirty="0"/>
              <a:t>- Pomocnikowi podlegają żołnierze pełniący służbę wewnętrzną w jednostce równi mu i niżsi stopniem, a w czasie nieobecności lub nagłej niedyspozycji oficera dyżurnego – jeżeli sytuacja tego wymaga – również pozostali żołnierze służby wewnętrznej.</a:t>
            </a:r>
          </a:p>
        </p:txBody>
      </p:sp>
      <p:sp>
        <p:nvSpPr>
          <p:cNvPr id="3" name="Prostokąt 2">
            <a:extLst>
              <a:ext uri="{FF2B5EF4-FFF2-40B4-BE49-F238E27FC236}">
                <a16:creationId xmlns:a16="http://schemas.microsoft.com/office/drawing/2014/main" id="{61DCC2B9-3E3E-4FFF-A028-BA69C0FDAA9B}"/>
              </a:ext>
            </a:extLst>
          </p:cNvPr>
          <p:cNvSpPr/>
          <p:nvPr/>
        </p:nvSpPr>
        <p:spPr>
          <a:xfrm>
            <a:off x="1321323" y="1288924"/>
            <a:ext cx="688117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sz="2800" dirty="0"/>
              <a:t>POMOCNIK OFICERA DYŻURNEGO JEDNOSTKI </a:t>
            </a:r>
          </a:p>
        </p:txBody>
      </p:sp>
    </p:spTree>
    <p:extLst>
      <p:ext uri="{BB962C8B-B14F-4D97-AF65-F5344CB8AC3E}">
        <p14:creationId xmlns:p14="http://schemas.microsoft.com/office/powerpoint/2010/main" val="2308617784"/>
      </p:ext>
    </p:extLst>
  </p:cSld>
  <p:clrMapOvr>
    <a:masterClrMapping/>
  </p:clrMapOvr>
  <p:transition spd="med">
    <p:fade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19000">
              <a:schemeClr val="bg2">
                <a:tint val="94000"/>
                <a:satMod val="80000"/>
                <a:lumMod val="106000"/>
              </a:schemeClr>
            </a:gs>
            <a:gs pos="81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>
            <a:extLst>
              <a:ext uri="{FF2B5EF4-FFF2-40B4-BE49-F238E27FC236}">
                <a16:creationId xmlns:a16="http://schemas.microsoft.com/office/drawing/2014/main" id="{195163E1-0266-42A7-B1C3-3C7FBF02550A}"/>
              </a:ext>
            </a:extLst>
          </p:cNvPr>
          <p:cNvSpPr/>
          <p:nvPr/>
        </p:nvSpPr>
        <p:spPr>
          <a:xfrm>
            <a:off x="520504" y="2031333"/>
            <a:ext cx="8102991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2400" dirty="0"/>
              <a:t>Dyżurnego parku sprzętu technicznego (PST) wyznacza się spośród podoficerów lub szeregowych zawodowych (marynarzy) grupy osobowej technicznej korpusu osobowego logistyki, a w wyjątkowych sytuacjach spośród innych żołnierzy.</a:t>
            </a:r>
          </a:p>
        </p:txBody>
      </p:sp>
      <p:sp>
        <p:nvSpPr>
          <p:cNvPr id="3" name="Prostokąt 2">
            <a:extLst>
              <a:ext uri="{FF2B5EF4-FFF2-40B4-BE49-F238E27FC236}">
                <a16:creationId xmlns:a16="http://schemas.microsoft.com/office/drawing/2014/main" id="{A26AF06E-1479-4931-9B18-206D54B4EF6B}"/>
              </a:ext>
            </a:extLst>
          </p:cNvPr>
          <p:cNvSpPr/>
          <p:nvPr/>
        </p:nvSpPr>
        <p:spPr>
          <a:xfrm>
            <a:off x="1558250" y="859066"/>
            <a:ext cx="644626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2800" dirty="0"/>
              <a:t>DYŻURNY PARKU SPRZĘTU TECHNICZNEGO</a:t>
            </a:r>
          </a:p>
        </p:txBody>
      </p:sp>
      <p:sp>
        <p:nvSpPr>
          <p:cNvPr id="4" name="Prostokąt 3">
            <a:extLst>
              <a:ext uri="{FF2B5EF4-FFF2-40B4-BE49-F238E27FC236}">
                <a16:creationId xmlns:a16="http://schemas.microsoft.com/office/drawing/2014/main" id="{02EB1372-CAE4-4F7F-9DD9-0226BD07F7B5}"/>
              </a:ext>
            </a:extLst>
          </p:cNvPr>
          <p:cNvSpPr/>
          <p:nvPr/>
        </p:nvSpPr>
        <p:spPr>
          <a:xfrm>
            <a:off x="520504" y="4434368"/>
            <a:ext cx="768096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2400" dirty="0"/>
              <a:t>Podlega on szefowi sztabu lub innemu wyznaczonemu przez dowódcę jednostki wojskowej żołnierzowi, a pod względem pełnienia służby oficerowi dyżurnemu jednostki.</a:t>
            </a:r>
          </a:p>
        </p:txBody>
      </p:sp>
    </p:spTree>
    <p:extLst>
      <p:ext uri="{BB962C8B-B14F-4D97-AF65-F5344CB8AC3E}">
        <p14:creationId xmlns:p14="http://schemas.microsoft.com/office/powerpoint/2010/main" val="2892865997"/>
      </p:ext>
    </p:extLst>
  </p:cSld>
  <p:clrMapOvr>
    <a:masterClrMapping/>
  </p:clrMapOvr>
  <p:transition spd="med">
    <p:fade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19000">
              <a:schemeClr val="bg2">
                <a:tint val="94000"/>
                <a:satMod val="80000"/>
                <a:lumMod val="106000"/>
              </a:schemeClr>
            </a:gs>
            <a:gs pos="81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>
            <a:extLst>
              <a:ext uri="{FF2B5EF4-FFF2-40B4-BE49-F238E27FC236}">
                <a16:creationId xmlns:a16="http://schemas.microsoft.com/office/drawing/2014/main" id="{28DD4005-F860-48A6-A1A0-2653E317C3BD}"/>
              </a:ext>
            </a:extLst>
          </p:cNvPr>
          <p:cNvSpPr/>
          <p:nvPr/>
        </p:nvSpPr>
        <p:spPr>
          <a:xfrm>
            <a:off x="182880" y="1474619"/>
            <a:ext cx="8665697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Tx/>
              <a:buChar char="-"/>
            </a:pPr>
            <a:r>
              <a:rPr lang="pl-PL" sz="2400" dirty="0"/>
              <a:t>Dyżurny PST ma prawo kontrolowania poprzez dokonywanie lustracji zawartości bagaży osób, wnętrz, bagażników i skrzyń ładunkowych wszelkich pojazdów w obszarze PST, a także badania stanu trzeźwości kierujących pojazdami służbowymi.</a:t>
            </a:r>
          </a:p>
          <a:p>
            <a:pPr marL="285750" indent="-285750">
              <a:buFontTx/>
              <a:buChar char="-"/>
            </a:pPr>
            <a:r>
              <a:rPr lang="pl-PL" sz="2400" dirty="0"/>
              <a:t>Dyżurnemu PST podlega pomocnik dyżurnego PST, dyżurny punktu kontroli technicznej (PKT) oraz wszyscy żołnierze przebywający w parku sprzętu technicznego, z wyjątkiem jego przełożonych oraz szefa sztabu, szefa szkolenia.</a:t>
            </a:r>
          </a:p>
        </p:txBody>
      </p:sp>
    </p:spTree>
    <p:extLst>
      <p:ext uri="{BB962C8B-B14F-4D97-AF65-F5344CB8AC3E}">
        <p14:creationId xmlns:p14="http://schemas.microsoft.com/office/powerpoint/2010/main" val="2743691858"/>
      </p:ext>
    </p:extLst>
  </p:cSld>
  <p:clrMapOvr>
    <a:masterClrMapping/>
  </p:clrMapOvr>
  <p:transition spd="med">
    <p:fade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19000">
              <a:schemeClr val="bg2">
                <a:tint val="94000"/>
                <a:satMod val="80000"/>
                <a:lumMod val="106000"/>
              </a:schemeClr>
            </a:gs>
            <a:gs pos="81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/>
          <p:cNvSpPr txBox="1"/>
          <p:nvPr/>
        </p:nvSpPr>
        <p:spPr>
          <a:xfrm>
            <a:off x="755650" y="2638491"/>
            <a:ext cx="7704856" cy="92333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pl-PL" sz="5400" b="1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</a:rPr>
              <a:t>DZIĘKUJĘ ZA UWAGĘ</a:t>
            </a:r>
          </a:p>
        </p:txBody>
      </p:sp>
    </p:spTree>
    <p:extLst>
      <p:ext uri="{BB962C8B-B14F-4D97-AF65-F5344CB8AC3E}">
        <p14:creationId xmlns:p14="http://schemas.microsoft.com/office/powerpoint/2010/main" val="211169108"/>
      </p:ext>
    </p:extLst>
  </p:cSld>
  <p:clrMapOvr>
    <a:masterClrMapping/>
  </p:clrMapOvr>
  <p:transition spd="med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19000">
              <a:schemeClr val="bg2">
                <a:tint val="94000"/>
                <a:satMod val="80000"/>
                <a:lumMod val="106000"/>
              </a:schemeClr>
            </a:gs>
            <a:gs pos="81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az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796" y="966158"/>
            <a:ext cx="8100204" cy="55518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8565013"/>
      </p:ext>
    </p:extLst>
  </p:cSld>
  <p:clrMapOvr>
    <a:masterClrMapping/>
  </p:clrMapOvr>
  <p:transition spd="med"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19000">
              <a:schemeClr val="bg2">
                <a:tint val="94000"/>
                <a:satMod val="80000"/>
                <a:lumMod val="106000"/>
              </a:schemeClr>
            </a:gs>
            <a:gs pos="81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3">
            <a:extLst>
              <a:ext uri="{FF2B5EF4-FFF2-40B4-BE49-F238E27FC236}">
                <a16:creationId xmlns:a16="http://schemas.microsoft.com/office/drawing/2014/main" id="{DA003AE0-8A48-4958-9E2A-3D31B1DBDC72}"/>
              </a:ext>
            </a:extLst>
          </p:cNvPr>
          <p:cNvSpPr/>
          <p:nvPr/>
        </p:nvSpPr>
        <p:spPr>
          <a:xfrm>
            <a:off x="1153552" y="2879941"/>
            <a:ext cx="725892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2400" dirty="0"/>
              <a:t>w sprawie wprowadzenia do użytku Regulaminu Ogólnego Sił Zbrojnych Rzeczypospolitej Polskiej</a:t>
            </a:r>
          </a:p>
        </p:txBody>
      </p:sp>
      <p:sp>
        <p:nvSpPr>
          <p:cNvPr id="5" name="Prostokąt 4">
            <a:extLst>
              <a:ext uri="{FF2B5EF4-FFF2-40B4-BE49-F238E27FC236}">
                <a16:creationId xmlns:a16="http://schemas.microsoft.com/office/drawing/2014/main" id="{0506E688-8BCF-4C8A-B4BE-735EAC5FE5E2}"/>
              </a:ext>
            </a:extLst>
          </p:cNvPr>
          <p:cNvSpPr/>
          <p:nvPr/>
        </p:nvSpPr>
        <p:spPr>
          <a:xfrm>
            <a:off x="1153552" y="956360"/>
            <a:ext cx="725892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2800" b="1" dirty="0"/>
              <a:t>DECYZJA Nr 445/MON MINISTRA OBRONY NARODOWEJ z dnia 30 grudnia 2013 r. </a:t>
            </a:r>
          </a:p>
        </p:txBody>
      </p:sp>
    </p:spTree>
    <p:extLst>
      <p:ext uri="{BB962C8B-B14F-4D97-AF65-F5344CB8AC3E}">
        <p14:creationId xmlns:p14="http://schemas.microsoft.com/office/powerpoint/2010/main" val="3520496960"/>
      </p:ext>
    </p:extLst>
  </p:cSld>
  <p:clrMapOvr>
    <a:masterClrMapping/>
  </p:clrMapOvr>
  <p:transition spd="med"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19000">
              <a:schemeClr val="bg2">
                <a:tint val="94000"/>
                <a:satMod val="80000"/>
                <a:lumMod val="106000"/>
              </a:schemeClr>
            </a:gs>
            <a:gs pos="81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a 1"/>
          <p:cNvGrpSpPr/>
          <p:nvPr/>
        </p:nvGrpSpPr>
        <p:grpSpPr>
          <a:xfrm>
            <a:off x="477746" y="1771436"/>
            <a:ext cx="8298179" cy="4068648"/>
            <a:chOff x="539552" y="1759986"/>
            <a:chExt cx="8298179" cy="1866165"/>
          </a:xfrm>
        </p:grpSpPr>
        <p:sp>
          <p:nvSpPr>
            <p:cNvPr id="3" name="Podtytuł 2"/>
            <p:cNvSpPr txBox="1">
              <a:spLocks/>
            </p:cNvSpPr>
            <p:nvPr/>
          </p:nvSpPr>
          <p:spPr>
            <a:xfrm>
              <a:off x="539552" y="1759986"/>
              <a:ext cx="8280809" cy="504056"/>
            </a:xfrm>
            <a:prstGeom prst="rect">
              <a:avLst/>
            </a:prstGeom>
            <a:solidFill>
              <a:sysClr val="window" lastClr="FFFFFF"/>
            </a:solidFill>
            <a:ln w="25400" cap="flat" cmpd="sng" algn="ctr">
              <a:solidFill>
                <a:srgbClr val="4F81BD"/>
              </a:solidFill>
              <a:prstDash val="solid"/>
            </a:ln>
            <a:effectLst/>
          </p:spPr>
          <p:txBody>
            <a:bodyPr>
              <a:normAutofit/>
            </a:bodyPr>
            <a:lstStyle/>
            <a:p>
              <a:pPr marL="360000" marR="0" lvl="0" indent="-457200" defTabSz="914400" eaLnBrk="1" fontAlgn="auto" latinLnBrk="0" hangingPunct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pl-PL" sz="24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1. ZADANIA I ZASADY ORGANIZACJI SŁUŻBY WEWNĘTRZNEJ</a:t>
              </a:r>
              <a:r>
                <a:rPr kumimoji="0" lang="pl-PL" sz="2400" b="1" i="0" u="none" strike="noStrike" kern="0" cap="none" spc="0" normalizeH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.</a:t>
              </a:r>
              <a:endParaRPr kumimoji="0" lang="pl-PL" sz="2400" b="1" i="0" u="none" strike="sng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" name="Podtytuł 2"/>
            <p:cNvSpPr txBox="1">
              <a:spLocks/>
            </p:cNvSpPr>
            <p:nvPr/>
          </p:nvSpPr>
          <p:spPr>
            <a:xfrm>
              <a:off x="539552" y="2424885"/>
              <a:ext cx="8281044" cy="580068"/>
            </a:xfrm>
            <a:prstGeom prst="rect">
              <a:avLst/>
            </a:prstGeom>
            <a:solidFill>
              <a:sysClr val="window" lastClr="FFFFFF"/>
            </a:solidFill>
            <a:ln w="25400" cap="flat" cmpd="sng" algn="ctr">
              <a:solidFill>
                <a:srgbClr val="4F81BD"/>
              </a:solidFill>
              <a:prstDash val="solid"/>
            </a:ln>
            <a:effectLst/>
          </p:spPr>
          <p:txBody>
            <a:bodyPr>
              <a:normAutofit/>
            </a:bodyPr>
            <a:lstStyle/>
            <a:p>
              <a:pPr marL="360000" marR="0" lvl="0" indent="-457200" defTabSz="914400" eaLnBrk="1" fontAlgn="auto" latinLnBrk="0" hangingPunct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pl-PL" sz="24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2. PEŁNIENIE SŁUŻBY WEWNĘTRZNEJ</a:t>
              </a:r>
              <a:r>
                <a:rPr lang="pl-PL" sz="2400" b="1" kern="0" dirty="0">
                  <a:solidFill>
                    <a:prstClr val="black"/>
                  </a:solidFill>
                  <a:latin typeface="Calibri"/>
                </a:rPr>
                <a:t>.</a:t>
              </a:r>
              <a:endParaRPr kumimoji="0" lang="pl-PL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5" name="Podtytuł 2"/>
            <p:cNvSpPr txBox="1">
              <a:spLocks/>
            </p:cNvSpPr>
            <p:nvPr/>
          </p:nvSpPr>
          <p:spPr>
            <a:xfrm>
              <a:off x="556687" y="3181121"/>
              <a:ext cx="8281044" cy="445030"/>
            </a:xfrm>
            <a:prstGeom prst="rect">
              <a:avLst/>
            </a:prstGeom>
            <a:solidFill>
              <a:sysClr val="window" lastClr="FFFFFF"/>
            </a:solidFill>
            <a:ln w="25400" cap="flat" cmpd="sng" algn="ctr">
              <a:solidFill>
                <a:srgbClr val="4F81BD"/>
              </a:solidFill>
              <a:prstDash val="solid"/>
            </a:ln>
            <a:effectLst/>
          </p:spPr>
          <p:txBody>
            <a:bodyPr>
              <a:normAutofit/>
            </a:bodyPr>
            <a:lstStyle/>
            <a:p>
              <a:pPr marL="360000" marR="0" lvl="0" indent="-457200" defTabSz="914400" eaLnBrk="1" fontAlgn="auto" latinLnBrk="0" hangingPunct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pl-PL" sz="24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3. SKŁAD I ZADANIA SŁUŻB DYŻURNYCH</a:t>
              </a:r>
              <a:r>
                <a:rPr lang="pl-PL" sz="2400" b="1" kern="0" dirty="0">
                  <a:solidFill>
                    <a:prstClr val="black"/>
                  </a:solidFill>
                  <a:latin typeface="Calibri"/>
                </a:rPr>
                <a:t>. </a:t>
              </a:r>
              <a:endParaRPr kumimoji="0" lang="pl-PL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8" name="pole tekstowe 7"/>
          <p:cNvSpPr txBox="1"/>
          <p:nvPr/>
        </p:nvSpPr>
        <p:spPr>
          <a:xfrm>
            <a:off x="1058697" y="863476"/>
            <a:ext cx="7560840" cy="523875"/>
          </a:xfrm>
          <a:prstGeom prst="rect">
            <a:avLst/>
          </a:prstGeom>
          <a:gradFill rotWithShape="1">
            <a:gsLst>
              <a:gs pos="0">
                <a:srgbClr val="9BBB59">
                  <a:shade val="51000"/>
                  <a:satMod val="130000"/>
                </a:srgbClr>
              </a:gs>
              <a:gs pos="80000">
                <a:srgbClr val="9BBB59">
                  <a:shade val="93000"/>
                  <a:satMod val="130000"/>
                </a:srgbClr>
              </a:gs>
              <a:gs pos="100000">
                <a:srgbClr val="9BBB59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9BBB59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l-PL" sz="2800" b="1" kern="0" noProof="0" dirty="0">
                <a:solidFill>
                  <a:prstClr val="black"/>
                </a:solidFill>
                <a:latin typeface="Calibri"/>
              </a:rPr>
              <a:t>ZAGADNIENIA</a:t>
            </a:r>
            <a:endParaRPr kumimoji="0" lang="pl-PL" sz="28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29977960"/>
      </p:ext>
    </p:extLst>
  </p:cSld>
  <p:clrMapOvr>
    <a:masterClrMapping/>
  </p:clrMapOvr>
  <p:transition spd="med"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19000">
              <a:schemeClr val="bg2">
                <a:tint val="94000"/>
                <a:satMod val="80000"/>
                <a:lumMod val="106000"/>
              </a:schemeClr>
            </a:gs>
            <a:gs pos="81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>
            <a:extLst>
              <a:ext uri="{FF2B5EF4-FFF2-40B4-BE49-F238E27FC236}">
                <a16:creationId xmlns:a16="http://schemas.microsoft.com/office/drawing/2014/main" id="{3D8AB506-B9DE-4A82-9B1A-323F53901709}"/>
              </a:ext>
            </a:extLst>
          </p:cNvPr>
          <p:cNvSpPr txBox="1"/>
          <p:nvPr/>
        </p:nvSpPr>
        <p:spPr>
          <a:xfrm>
            <a:off x="1058697" y="863476"/>
            <a:ext cx="7560840" cy="1318181"/>
          </a:xfrm>
          <a:prstGeom prst="rect">
            <a:avLst/>
          </a:prstGeom>
          <a:gradFill rotWithShape="1">
            <a:gsLst>
              <a:gs pos="0">
                <a:srgbClr val="9BBB59">
                  <a:shade val="51000"/>
                  <a:satMod val="130000"/>
                </a:srgbClr>
              </a:gs>
              <a:gs pos="80000">
                <a:srgbClr val="9BBB59">
                  <a:shade val="93000"/>
                  <a:satMod val="130000"/>
                </a:srgbClr>
              </a:gs>
              <a:gs pos="100000">
                <a:srgbClr val="9BBB59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9BBB59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wrap="square">
            <a:spAutoFit/>
          </a:bodyPr>
          <a:lstStyle/>
          <a:p>
            <a:pPr marL="360000" lvl="0" indent="-457200">
              <a:lnSpc>
                <a:spcPct val="150000"/>
              </a:lnSpc>
              <a:defRPr/>
            </a:pPr>
            <a:r>
              <a:rPr lang="pl-PL" sz="2800" b="1" kern="0" dirty="0">
                <a:solidFill>
                  <a:prstClr val="black"/>
                </a:solidFill>
              </a:rPr>
              <a:t>1. ZADANIA I ZASADY ORGANIZACJI SŁUŻBY WEWNĘTRZNEJ.</a:t>
            </a:r>
            <a:endParaRPr lang="pl-PL" sz="2800" b="1" strike="sngStrike" kern="0" dirty="0">
              <a:solidFill>
                <a:prstClr val="black"/>
              </a:solidFill>
            </a:endParaRPr>
          </a:p>
        </p:txBody>
      </p:sp>
      <p:sp>
        <p:nvSpPr>
          <p:cNvPr id="4" name="Prostokąt 3">
            <a:extLst>
              <a:ext uri="{FF2B5EF4-FFF2-40B4-BE49-F238E27FC236}">
                <a16:creationId xmlns:a16="http://schemas.microsoft.com/office/drawing/2014/main" id="{6004B835-1FDF-4F47-85DA-4B436C13096E}"/>
              </a:ext>
            </a:extLst>
          </p:cNvPr>
          <p:cNvSpPr/>
          <p:nvPr/>
        </p:nvSpPr>
        <p:spPr>
          <a:xfrm>
            <a:off x="1058697" y="2783453"/>
            <a:ext cx="7560839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2400" dirty="0"/>
              <a:t>System służby wewnętrznej jednostki wojskowej musi gwarantować dowódcom (szefom, komendantom) ciągłość dowodzenia (kierowania) i kontroli funkcjonowania jednostki (instytucji) wojskowej. </a:t>
            </a:r>
            <a:r>
              <a:rPr lang="pl-PL" sz="2400" dirty="0">
                <a:solidFill>
                  <a:srgbClr val="FF0000"/>
                </a:solidFill>
              </a:rPr>
              <a:t>Niektóre służby wchodzące w skład służby wewnętrznej jednostki, wykonują ponadto zadania wojskowych organów porządkowych</a:t>
            </a:r>
            <a:r>
              <a:rPr lang="pl-PL" sz="2400" dirty="0"/>
              <a:t>, szczegółowo określone odrębnymi przepisami. </a:t>
            </a:r>
          </a:p>
        </p:txBody>
      </p:sp>
    </p:spTree>
    <p:extLst>
      <p:ext uri="{BB962C8B-B14F-4D97-AF65-F5344CB8AC3E}">
        <p14:creationId xmlns:p14="http://schemas.microsoft.com/office/powerpoint/2010/main" val="1411958390"/>
      </p:ext>
    </p:extLst>
  </p:cSld>
  <p:clrMapOvr>
    <a:masterClrMapping/>
  </p:clrMapOvr>
  <p:transition spd="med"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19000">
              <a:schemeClr val="bg2">
                <a:tint val="94000"/>
                <a:satMod val="80000"/>
                <a:lumMod val="106000"/>
              </a:schemeClr>
            </a:gs>
            <a:gs pos="81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>
            <a:extLst>
              <a:ext uri="{FF2B5EF4-FFF2-40B4-BE49-F238E27FC236}">
                <a16:creationId xmlns:a16="http://schemas.microsoft.com/office/drawing/2014/main" id="{9A06ECBE-2B64-4B19-A133-37B376395D95}"/>
              </a:ext>
            </a:extLst>
          </p:cNvPr>
          <p:cNvSpPr/>
          <p:nvPr/>
        </p:nvSpPr>
        <p:spPr>
          <a:xfrm>
            <a:off x="951925" y="4969567"/>
            <a:ext cx="7964072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2400"/>
              <a:t>Dowódca może również organizować inne służby, w zależności od potrzeb, możliwości i przeznaczenia jednostki, a także wyznaczać do ich pełnienia pracowników wojska, pracowników ochrony OWC lub SUFO (po zawarciu stosownych umów).</a:t>
            </a:r>
            <a:endParaRPr lang="pl-PL" sz="2400" dirty="0"/>
          </a:p>
        </p:txBody>
      </p:sp>
      <p:sp>
        <p:nvSpPr>
          <p:cNvPr id="3" name="Prostokąt 2">
            <a:extLst>
              <a:ext uri="{FF2B5EF4-FFF2-40B4-BE49-F238E27FC236}">
                <a16:creationId xmlns:a16="http://schemas.microsoft.com/office/drawing/2014/main" id="{B13531DA-54CD-438C-9B0F-3279E81D3764}"/>
              </a:ext>
            </a:extLst>
          </p:cNvPr>
          <p:cNvSpPr/>
          <p:nvPr/>
        </p:nvSpPr>
        <p:spPr>
          <a:xfrm>
            <a:off x="1131887" y="1459915"/>
            <a:ext cx="7604149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2400"/>
              <a:t>Dowódca (szef, komendant, kierownik) może ustalać inny skład służb oraz sposób ich pełnienia (łączyć, zmniejszać, zwiększać, ustalać czas pełnienia). </a:t>
            </a:r>
            <a:endParaRPr lang="pl-PL" sz="2400" dirty="0"/>
          </a:p>
        </p:txBody>
      </p:sp>
      <p:pic>
        <p:nvPicPr>
          <p:cNvPr id="5" name="Obraz 4" descr="Obraz zawierający osoba, zewnętrzne, budynek, mężczyzna&#10;&#10;Opis wygenerowany automatycznie">
            <a:extLst>
              <a:ext uri="{FF2B5EF4-FFF2-40B4-BE49-F238E27FC236}">
                <a16:creationId xmlns:a16="http://schemas.microsoft.com/office/drawing/2014/main" id="{5AA6C1F9-972C-40A1-AC6D-7CC5DBB7860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0793" y="2660244"/>
            <a:ext cx="4442522" cy="23323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503495"/>
      </p:ext>
    </p:extLst>
  </p:cSld>
  <p:clrMapOvr>
    <a:masterClrMapping/>
  </p:clrMapOvr>
  <p:transition spd="med"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19000">
              <a:schemeClr val="bg2">
                <a:tint val="94000"/>
                <a:satMod val="80000"/>
                <a:lumMod val="106000"/>
              </a:schemeClr>
            </a:gs>
            <a:gs pos="81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>
            <a:extLst>
              <a:ext uri="{FF2B5EF4-FFF2-40B4-BE49-F238E27FC236}">
                <a16:creationId xmlns:a16="http://schemas.microsoft.com/office/drawing/2014/main" id="{F1FF22FE-9D77-4AF0-B028-5B819FCA2D87}"/>
              </a:ext>
            </a:extLst>
          </p:cNvPr>
          <p:cNvSpPr/>
          <p:nvPr/>
        </p:nvSpPr>
        <p:spPr>
          <a:xfrm>
            <a:off x="1427870" y="1163490"/>
            <a:ext cx="6703255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2400" dirty="0"/>
              <a:t>Oficer dyżurny jednostki wojskowej i jego pomocnik (pomocnicy) są uzbrojeni w broń etatową lub broń przydzieloną rozkazem dowódcy jednostki wojskowej (dowódcy garnizonu) dla służb dyżurnych z przysługującą liczbą amunicji. Pozostali żołnierze pełniący służbę (z wyjątkiem wart) występują bez broni, jeśli dowódca jednostki nie zarządzi inaczej.</a:t>
            </a:r>
          </a:p>
        </p:txBody>
      </p:sp>
      <p:sp>
        <p:nvSpPr>
          <p:cNvPr id="3" name="Prostokąt 2">
            <a:extLst>
              <a:ext uri="{FF2B5EF4-FFF2-40B4-BE49-F238E27FC236}">
                <a16:creationId xmlns:a16="http://schemas.microsoft.com/office/drawing/2014/main" id="{A387A71D-9F91-4E8E-B838-D03EDDC9011E}"/>
              </a:ext>
            </a:extLst>
          </p:cNvPr>
          <p:cNvSpPr/>
          <p:nvPr/>
        </p:nvSpPr>
        <p:spPr>
          <a:xfrm>
            <a:off x="657663" y="4214001"/>
            <a:ext cx="8243668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2400" dirty="0"/>
              <a:t>Oznaczeniem żołnierzy pełniących służby dyżurne (z wyjątkiem wart i pododdziału alarmowego) jest biało-czerwona plakietka z napisem „SŁUŻBA DYŻURNA”, przymocowana pod guzikiem do klapy lewej górnej kieszeni munduru lub do innej części munduru na tej wysokości. </a:t>
            </a:r>
          </a:p>
        </p:txBody>
      </p:sp>
    </p:spTree>
    <p:extLst>
      <p:ext uri="{BB962C8B-B14F-4D97-AF65-F5344CB8AC3E}">
        <p14:creationId xmlns:p14="http://schemas.microsoft.com/office/powerpoint/2010/main" val="850060506"/>
      </p:ext>
    </p:extLst>
  </p:cSld>
  <p:clrMapOvr>
    <a:masterClrMapping/>
  </p:clrMapOvr>
  <p:transition spd="med"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19000">
              <a:schemeClr val="bg2">
                <a:tint val="94000"/>
                <a:satMod val="80000"/>
                <a:lumMod val="106000"/>
              </a:schemeClr>
            </a:gs>
            <a:gs pos="81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>
            <a:extLst>
              <a:ext uri="{FF2B5EF4-FFF2-40B4-BE49-F238E27FC236}">
                <a16:creationId xmlns:a16="http://schemas.microsoft.com/office/drawing/2014/main" id="{3F3480EE-8630-4AF2-830C-F59BB945D66A}"/>
              </a:ext>
            </a:extLst>
          </p:cNvPr>
          <p:cNvSpPr/>
          <p:nvPr/>
        </p:nvSpPr>
        <p:spPr>
          <a:xfrm>
            <a:off x="1000616" y="2547940"/>
            <a:ext cx="7677001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2400" dirty="0"/>
              <a:t>Podstawą pełnienia służby wewnętrznej jest rozkaz dzienny dowódcy jednostki (instytucji) wojskowej (pododdziału) lub komórki wewnętrznej stacjonującej samodzielnie poza macierzystą jednostką wojskową. Czas rozpoczęcia, trwania (nie musi być całodobowa) i zakończenia danej służby określa dowódca (komendant) jednostki lub pododdziału, komórki wewnętrznej stacjonującej samodzielnie poza macierzystą jednostką wojskową.</a:t>
            </a:r>
          </a:p>
        </p:txBody>
      </p:sp>
      <p:sp>
        <p:nvSpPr>
          <p:cNvPr id="3" name="pole tekstowe 2">
            <a:extLst>
              <a:ext uri="{FF2B5EF4-FFF2-40B4-BE49-F238E27FC236}">
                <a16:creationId xmlns:a16="http://schemas.microsoft.com/office/drawing/2014/main" id="{6E4A4BE6-B089-4CC4-BCBF-9CC064048E02}"/>
              </a:ext>
            </a:extLst>
          </p:cNvPr>
          <p:cNvSpPr txBox="1"/>
          <p:nvPr/>
        </p:nvSpPr>
        <p:spPr>
          <a:xfrm>
            <a:off x="1058697" y="863476"/>
            <a:ext cx="7560840" cy="671851"/>
          </a:xfrm>
          <a:prstGeom prst="rect">
            <a:avLst/>
          </a:prstGeom>
          <a:gradFill rotWithShape="1">
            <a:gsLst>
              <a:gs pos="0">
                <a:srgbClr val="9BBB59">
                  <a:shade val="51000"/>
                  <a:satMod val="130000"/>
                </a:srgbClr>
              </a:gs>
              <a:gs pos="80000">
                <a:srgbClr val="9BBB59">
                  <a:shade val="93000"/>
                  <a:satMod val="130000"/>
                </a:srgbClr>
              </a:gs>
              <a:gs pos="100000">
                <a:srgbClr val="9BBB59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9BBB59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wrap="square">
            <a:spAutoFit/>
          </a:bodyPr>
          <a:lstStyle/>
          <a:p>
            <a:pPr marL="360000" lvl="0" indent="-457200">
              <a:lnSpc>
                <a:spcPct val="150000"/>
              </a:lnSpc>
              <a:defRPr/>
            </a:pPr>
            <a:r>
              <a:rPr lang="pl-PL" sz="2800" b="1" kern="0" dirty="0">
                <a:solidFill>
                  <a:prstClr val="black"/>
                </a:solidFill>
              </a:rPr>
              <a:t>2. PEŁNIENIE SŁUŻBY WEWNĘTRZNEJ</a:t>
            </a:r>
            <a:endParaRPr lang="pl-PL" sz="2800" b="1" strike="sngStrike" kern="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0465710"/>
      </p:ext>
    </p:extLst>
  </p:cSld>
  <p:clrMapOvr>
    <a:masterClrMapping/>
  </p:clrMapOvr>
  <p:transition spd="med"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19000">
              <a:schemeClr val="bg2">
                <a:tint val="94000"/>
                <a:satMod val="80000"/>
                <a:lumMod val="106000"/>
              </a:schemeClr>
            </a:gs>
            <a:gs pos="81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>
            <a:extLst>
              <a:ext uri="{FF2B5EF4-FFF2-40B4-BE49-F238E27FC236}">
                <a16:creationId xmlns:a16="http://schemas.microsoft.com/office/drawing/2014/main" id="{359FC085-F6DE-438C-BAB7-F6C1848C057C}"/>
              </a:ext>
            </a:extLst>
          </p:cNvPr>
          <p:cNvSpPr/>
          <p:nvPr/>
        </p:nvSpPr>
        <p:spPr>
          <a:xfrm>
            <a:off x="647114" y="3429000"/>
            <a:ext cx="813112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2400" dirty="0"/>
              <a:t>Służbę wewnętrzną Pełnią równomiernie wszyscy żołnierze z wyjątkiem dowódcy jednostki, jego zastępcy, szefa sztabu, szefa szkolenia i żołnierzy pełniących służbę w wojskowych strażach pożarnych z wyjątkiem służby dowódcy pogotowia przeciwpożarowego, a także żołnierze zwolnieni na mocy innych przepisów.</a:t>
            </a:r>
          </a:p>
        </p:txBody>
      </p:sp>
      <p:sp>
        <p:nvSpPr>
          <p:cNvPr id="3" name="Prostokąt 2">
            <a:extLst>
              <a:ext uri="{FF2B5EF4-FFF2-40B4-BE49-F238E27FC236}">
                <a16:creationId xmlns:a16="http://schemas.microsoft.com/office/drawing/2014/main" id="{BF72866E-49E9-42D9-B5A8-EC8518A50D84}"/>
              </a:ext>
            </a:extLst>
          </p:cNvPr>
          <p:cNvSpPr/>
          <p:nvPr/>
        </p:nvSpPr>
        <p:spPr>
          <a:xfrm>
            <a:off x="1160413" y="1369167"/>
            <a:ext cx="7392743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2400" dirty="0"/>
              <a:t>Pełnienie służb organizuje szef sztabu jednostki lub żołnierz wyznaczony przez dowódcę, a w pododdziale – szef kompanii (równorzędny).  </a:t>
            </a:r>
          </a:p>
        </p:txBody>
      </p:sp>
    </p:spTree>
    <p:extLst>
      <p:ext uri="{BB962C8B-B14F-4D97-AF65-F5344CB8AC3E}">
        <p14:creationId xmlns:p14="http://schemas.microsoft.com/office/powerpoint/2010/main" val="1638379448"/>
      </p:ext>
    </p:extLst>
  </p:cSld>
  <p:clrMapOvr>
    <a:masterClrMapping/>
  </p:clrMapOvr>
  <p:transition spd="med">
    <p:fade/>
  </p:transition>
</p:sld>
</file>

<file path=ppt/theme/theme1.xml><?xml version="1.0" encoding="utf-8"?>
<a:theme xmlns:a="http://schemas.openxmlformats.org/drawingml/2006/main" name="Office Theme">
  <a:themeElements>
    <a:clrScheme name="Motyw pakietu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Motyw pakietu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yw pakietu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AE6F2518-B084-4896-AF52-66CC2144AA26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</TotalTime>
  <Words>1042</Words>
  <Application>Microsoft Office PowerPoint</Application>
  <PresentationFormat>Pokaz na ekranie (4:3)</PresentationFormat>
  <Paragraphs>53</Paragraphs>
  <Slides>19</Slides>
  <Notes>1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19</vt:i4>
      </vt:variant>
    </vt:vector>
  </HeadingPairs>
  <TitlesOfParts>
    <vt:vector size="23" baseType="lpstr">
      <vt:lpstr>Arial</vt:lpstr>
      <vt:lpstr>Calibri</vt:lpstr>
      <vt:lpstr>Calibri Light</vt:lpstr>
      <vt:lpstr>Office Theme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S2</dc:creator>
  <cp:lastModifiedBy>Admin</cp:lastModifiedBy>
  <cp:revision>4</cp:revision>
  <dcterms:created xsi:type="dcterms:W3CDTF">2020-03-05T14:32:43Z</dcterms:created>
  <dcterms:modified xsi:type="dcterms:W3CDTF">2020-03-20T17:41:55Z</dcterms:modified>
</cp:coreProperties>
</file>