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handoutMasterIdLst>
    <p:handoutMasterId r:id="rId66"/>
  </p:handoutMasterIdLst>
  <p:sldIdLst>
    <p:sldId id="1317" r:id="rId2"/>
    <p:sldId id="1320" r:id="rId3"/>
    <p:sldId id="1318" r:id="rId4"/>
    <p:sldId id="1319" r:id="rId5"/>
    <p:sldId id="1322" r:id="rId6"/>
    <p:sldId id="1321" r:id="rId7"/>
    <p:sldId id="1382" r:id="rId8"/>
    <p:sldId id="1385" r:id="rId9"/>
    <p:sldId id="1384" r:id="rId10"/>
    <p:sldId id="1383" r:id="rId11"/>
    <p:sldId id="1327" r:id="rId12"/>
    <p:sldId id="1328" r:id="rId13"/>
    <p:sldId id="1330" r:id="rId14"/>
    <p:sldId id="1331" r:id="rId15"/>
    <p:sldId id="1329" r:id="rId16"/>
    <p:sldId id="1333" r:id="rId17"/>
    <p:sldId id="1332" r:id="rId18"/>
    <p:sldId id="1335" r:id="rId19"/>
    <p:sldId id="1334" r:id="rId20"/>
    <p:sldId id="1338" r:id="rId21"/>
    <p:sldId id="1337" r:id="rId22"/>
    <p:sldId id="1336" r:id="rId23"/>
    <p:sldId id="1345" r:id="rId24"/>
    <p:sldId id="1339" r:id="rId25"/>
    <p:sldId id="1346" r:id="rId26"/>
    <p:sldId id="1347" r:id="rId27"/>
    <p:sldId id="1343" r:id="rId28"/>
    <p:sldId id="1342" r:id="rId29"/>
    <p:sldId id="1341" r:id="rId30"/>
    <p:sldId id="1340" r:id="rId31"/>
    <p:sldId id="1348" r:id="rId32"/>
    <p:sldId id="1351" r:id="rId33"/>
    <p:sldId id="1356" r:id="rId34"/>
    <p:sldId id="1354" r:id="rId35"/>
    <p:sldId id="1357" r:id="rId36"/>
    <p:sldId id="1358" r:id="rId37"/>
    <p:sldId id="1362" r:id="rId38"/>
    <p:sldId id="1359" r:id="rId39"/>
    <p:sldId id="1355" r:id="rId40"/>
    <p:sldId id="1360" r:id="rId41"/>
    <p:sldId id="1353" r:id="rId42"/>
    <p:sldId id="1361" r:id="rId43"/>
    <p:sldId id="1386" r:id="rId44"/>
    <p:sldId id="1387" r:id="rId45"/>
    <p:sldId id="1352" r:id="rId46"/>
    <p:sldId id="1364" r:id="rId47"/>
    <p:sldId id="1365" r:id="rId48"/>
    <p:sldId id="1363" r:id="rId49"/>
    <p:sldId id="1368" r:id="rId50"/>
    <p:sldId id="1367" r:id="rId51"/>
    <p:sldId id="1369" r:id="rId52"/>
    <p:sldId id="1366" r:id="rId53"/>
    <p:sldId id="1380" r:id="rId54"/>
    <p:sldId id="1370" r:id="rId55"/>
    <p:sldId id="1371" r:id="rId56"/>
    <p:sldId id="1373" r:id="rId57"/>
    <p:sldId id="1372" r:id="rId58"/>
    <p:sldId id="1374" r:id="rId59"/>
    <p:sldId id="1376" r:id="rId60"/>
    <p:sldId id="1377" r:id="rId61"/>
    <p:sldId id="1379" r:id="rId62"/>
    <p:sldId id="1378" r:id="rId63"/>
    <p:sldId id="1381" r:id="rId64"/>
  </p:sldIdLst>
  <p:sldSz cx="9144000" cy="6858000" type="screen4x3"/>
  <p:notesSz cx="6858000" cy="9144000"/>
  <p:defaultTextStyle>
    <a:defPPr>
      <a:defRPr lang="pl-PL"/>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CA5"/>
    <a:srgbClr val="0033CC"/>
    <a:srgbClr val="99FF33"/>
    <a:srgbClr val="009900"/>
    <a:srgbClr val="00FFFF"/>
    <a:srgbClr val="FFFF00"/>
    <a:srgbClr val="FF33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2349" autoAdjust="0"/>
  </p:normalViewPr>
  <p:slideViewPr>
    <p:cSldViewPr>
      <p:cViewPr varScale="1">
        <p:scale>
          <a:sx n="46" d="100"/>
          <a:sy n="46" d="100"/>
        </p:scale>
        <p:origin x="2076" y="4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4140"/>
    </p:cViewPr>
  </p:sorterViewPr>
  <p:notesViewPr>
    <p:cSldViewPr>
      <p:cViewPr varScale="1">
        <p:scale>
          <a:sx n="40" d="100"/>
          <a:sy n="40" d="100"/>
        </p:scale>
        <p:origin x="-148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_rels/viewProps.xml.rels><?xml version="1.0" encoding="UTF-8" standalone="yes"?>
<Relationships xmlns="http://schemas.openxmlformats.org/package/2006/relationships"><Relationship Id="rId1"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pl-PL"/>
          </a:p>
        </p:txBody>
      </p:sp>
      <p:sp>
        <p:nvSpPr>
          <p:cNvPr id="3" name="Symbol zastępczy daty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0B8A2C25-ADF0-4152-AD2D-9E5C40DD860C}" type="datetimeFigureOut">
              <a:rPr lang="pl-PL"/>
              <a:pPr>
                <a:defRPr/>
              </a:pPr>
              <a:t>24.03.2020</a:t>
            </a:fld>
            <a:endParaRPr lang="pl-PL"/>
          </a:p>
        </p:txBody>
      </p:sp>
      <p:sp>
        <p:nvSpPr>
          <p:cNvPr id="4" name="Symbol zastępczy stop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pl-PL"/>
          </a:p>
        </p:txBody>
      </p:sp>
      <p:sp>
        <p:nvSpPr>
          <p:cNvPr id="5" name="Symbol zastępczy numeru slajdu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6258CD1-99CD-4A6D-8F36-902B5929ECF6}"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pl-PL" altLang="pl-PL"/>
          </a:p>
        </p:txBody>
      </p:sp>
      <p:sp>
        <p:nvSpPr>
          <p:cNvPr id="74755" name="Rectangle 3"/>
          <p:cNvSpPr>
            <a:spLocks noGrp="1" noChangeArrowheads="1"/>
          </p:cNvSpPr>
          <p:nvPr>
            <p:ph type="dt" idx="1"/>
          </p:nvPr>
        </p:nvSpPr>
        <p:spPr bwMode="auto">
          <a:xfrm>
            <a:off x="388620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pl-PL" altLang="pl-PL"/>
          </a:p>
        </p:txBody>
      </p:sp>
      <p:sp>
        <p:nvSpPr>
          <p:cNvPr id="1331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pl-PL" altLang="pl-PL" noProof="0" smtClean="0"/>
              <a:t>Kliknij, aby edytować style wzorca tekstu</a:t>
            </a:r>
          </a:p>
          <a:p>
            <a:pPr lvl="1"/>
            <a:r>
              <a:rPr lang="pl-PL" altLang="pl-PL" noProof="0" smtClean="0"/>
              <a:t>Drugi poziom</a:t>
            </a:r>
          </a:p>
          <a:p>
            <a:pPr lvl="2"/>
            <a:r>
              <a:rPr lang="pl-PL" altLang="pl-PL" noProof="0" smtClean="0"/>
              <a:t>Trzeci poziom</a:t>
            </a:r>
          </a:p>
          <a:p>
            <a:pPr lvl="3"/>
            <a:r>
              <a:rPr lang="pl-PL" altLang="pl-PL" noProof="0" smtClean="0"/>
              <a:t>Czwarty poziom</a:t>
            </a:r>
          </a:p>
          <a:p>
            <a:pPr lvl="4"/>
            <a:r>
              <a:rPr lang="pl-PL" altLang="pl-PL" noProof="0" smtClean="0"/>
              <a:t>Piąty poziom</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pl-PL" altLang="pl-PL"/>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5E973BA-B2F3-4B4C-B5B4-35BD20594C8A}"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ymbol zastępczy obrazu slajdu 1"/>
          <p:cNvSpPr>
            <a:spLocks noGrp="1" noRot="1" noChangeAspect="1" noTextEdit="1"/>
          </p:cNvSpPr>
          <p:nvPr>
            <p:ph type="sldImg"/>
          </p:nvPr>
        </p:nvSpPr>
        <p:spPr>
          <a:ln/>
        </p:spPr>
      </p:sp>
      <p:sp>
        <p:nvSpPr>
          <p:cNvPr id="16387"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6388"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CE44C49-2344-48EB-9657-7EC4CB9D29DE}" type="slidenum">
              <a:rPr lang="pl-PL" altLang="pl-PL">
                <a:solidFill>
                  <a:srgbClr val="000000"/>
                </a:solidFill>
              </a:rPr>
              <a:pPr>
                <a:spcBef>
                  <a:spcPct val="0"/>
                </a:spcBef>
              </a:pPr>
              <a:t>1</a:t>
            </a:fld>
            <a:endParaRPr lang="pl-PL" altLang="pl-PL">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ymbol zastępczy obrazu slajdu 1"/>
          <p:cNvSpPr>
            <a:spLocks noGrp="1" noRot="1" noChangeAspect="1" noTextEdit="1"/>
          </p:cNvSpPr>
          <p:nvPr>
            <p:ph type="sldImg"/>
          </p:nvPr>
        </p:nvSpPr>
        <p:spPr>
          <a:ln/>
        </p:spPr>
      </p:sp>
      <p:sp>
        <p:nvSpPr>
          <p:cNvPr id="34819"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t>Reforma dowodzenia ma być rozłożona na etapy i wprowadzana stopniowo, by nie zakłócać w żaden sposób funkcjonowania armii. Wskazane zmiany powinny zostać przeprowadzone jak najszybciej, jednak na obecnym etapie należałoby ograniczyć je do niezbędnego minimum. O ile bowiem proces przywrócenia poprzedniej pozycji SG WP może być dokonany stosunkowo szybko, o tyle reaktywowanie stanowisk poszczególnych dowódców RSZ wraz z dowództwami, wiążący się z poważnymi zmianami organizacyjno-kadrowymi oraz znaczącymi nakładami finansowymi, rozłożone zostanie w czasie. </a:t>
            </a:r>
          </a:p>
          <a:p>
            <a:r>
              <a:rPr lang="pl-PL" altLang="pl-PL" smtClean="0"/>
              <a:t>Propozycje zmian dotyczą także wojsk obrony terytorialnej, które nadal są w trakcie formowania, i które dziś są jedynym samodzielnym rodzajem sił zbrojnych, niepodporządkowanym żadnemu z dowództw. Po zmianach przepisów WOT będzie nadal jedynym, niepodlegającym szefowi SGWP rodzajem sił zbrojnych (z wyjątkiem planowania użycia wojsk obrony terytorialnej na wypadek kryzysu i wojny). – Do czasu pełnego sformowania struktur i osiągnięcia pełnej zdolności do działania, WOT będą pod bezpośrednim nadzorem ministra obrony narodowej. Potem, tak jak pozostałe rodzaje SZ RP, zostaną podporządkowane szefowi Sztabu Generalnego Wojska Polskiego.</a:t>
            </a:r>
          </a:p>
          <a:p>
            <a:r>
              <a:rPr lang="pl-PL" altLang="pl-PL" smtClean="0"/>
              <a:t> </a:t>
            </a:r>
          </a:p>
        </p:txBody>
      </p:sp>
      <p:sp>
        <p:nvSpPr>
          <p:cNvPr id="34820"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31BC55-0977-4128-BB36-E050498D9815}" type="slidenum">
              <a:rPr lang="pl-PL" altLang="pl-PL">
                <a:solidFill>
                  <a:srgbClr val="000000"/>
                </a:solidFill>
              </a:rPr>
              <a:pPr>
                <a:spcBef>
                  <a:spcPct val="0"/>
                </a:spcBef>
              </a:pPr>
              <a:t>10</a:t>
            </a:fld>
            <a:endParaRPr lang="pl-PL" altLang="pl-PL">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ymbol zastępczy obrazu slajdu 1"/>
          <p:cNvSpPr>
            <a:spLocks noGrp="1" noRot="1" noChangeAspect="1" noTextEdit="1"/>
          </p:cNvSpPr>
          <p:nvPr>
            <p:ph type="sldImg"/>
          </p:nvPr>
        </p:nvSpPr>
        <p:spPr>
          <a:ln/>
        </p:spPr>
      </p:sp>
      <p:sp>
        <p:nvSpPr>
          <p:cNvPr id="75779" name="Symbol zastępczy notatek 2"/>
          <p:cNvSpPr>
            <a:spLocks noGrp="1"/>
          </p:cNvSpPr>
          <p:nvPr>
            <p:ph type="body" idx="1"/>
          </p:nvPr>
        </p:nvSpPr>
        <p:spPr>
          <a:ln/>
        </p:spPr>
        <p:txBody>
          <a:bodyPr/>
          <a:lstStyle/>
          <a:p>
            <a:pPr>
              <a:defRPr/>
            </a:pPr>
            <a:r>
              <a:rPr lang="pl-PL" dirty="0" smtClean="0"/>
              <a:t>W skład Sił Zbrojnych RP wchodzą jako ich rodzaje:</a:t>
            </a:r>
          </a:p>
          <a:p>
            <a:pPr marL="171450" indent="-171450">
              <a:buFont typeface="Wingdings" panose="05000000000000000000" pitchFamily="2" charset="2"/>
              <a:buChar char="Ø"/>
              <a:defRPr/>
            </a:pPr>
            <a:r>
              <a:rPr lang="pl-PL" dirty="0" smtClean="0"/>
              <a:t>Wojska Lądowe</a:t>
            </a:r>
          </a:p>
          <a:p>
            <a:pPr marL="171450" indent="-171450">
              <a:buFont typeface="Wingdings" panose="05000000000000000000" pitchFamily="2" charset="2"/>
              <a:buChar char="Ø"/>
              <a:defRPr/>
            </a:pPr>
            <a:r>
              <a:rPr lang="pl-PL" dirty="0" smtClean="0"/>
              <a:t>Siły Powietrzne</a:t>
            </a:r>
          </a:p>
          <a:p>
            <a:pPr marL="171450" indent="-171450">
              <a:buFont typeface="Wingdings" panose="05000000000000000000" pitchFamily="2" charset="2"/>
              <a:buChar char="Ø"/>
              <a:defRPr/>
            </a:pPr>
            <a:r>
              <a:rPr lang="pl-PL" dirty="0" smtClean="0"/>
              <a:t>Marynarka Wojenna</a:t>
            </a:r>
          </a:p>
          <a:p>
            <a:pPr marL="171450" indent="-171450">
              <a:buFont typeface="Wingdings" panose="05000000000000000000" pitchFamily="2" charset="2"/>
              <a:buChar char="Ø"/>
              <a:defRPr/>
            </a:pPr>
            <a:r>
              <a:rPr lang="pl-PL" dirty="0" smtClean="0"/>
              <a:t>Wojska Specjalne</a:t>
            </a:r>
          </a:p>
          <a:p>
            <a:pPr marL="171450" indent="-171450">
              <a:buFont typeface="Wingdings" panose="05000000000000000000" pitchFamily="2" charset="2"/>
              <a:buChar char="Ø"/>
              <a:defRPr/>
            </a:pPr>
            <a:r>
              <a:rPr lang="pl-PL" dirty="0" smtClean="0"/>
              <a:t>Wojska Obrony Terytorialnej</a:t>
            </a:r>
          </a:p>
          <a:p>
            <a:pPr>
              <a:defRPr/>
            </a:pPr>
            <a:r>
              <a:rPr lang="pl-PL" dirty="0" smtClean="0"/>
              <a:t> </a:t>
            </a:r>
          </a:p>
          <a:p>
            <a:pPr>
              <a:defRPr/>
            </a:pPr>
            <a:r>
              <a:rPr lang="pl-PL" dirty="0" smtClean="0"/>
              <a:t>W trakcie tworzenia są Narodowe Siły Rezerwowe, które jednak nie są osobnym rodzajem Sił Zbrojnych RP, lecz mają na celu zapewnienie kadr dla uzupełnienia etatów w każdym z rodzajów Sił Zbrojnych RP.</a:t>
            </a:r>
          </a:p>
          <a:p>
            <a:pPr>
              <a:defRPr/>
            </a:pPr>
            <a:r>
              <a:rPr lang="pl-PL" dirty="0" smtClean="0"/>
              <a:t>W skład Sił Zbrojnych RP wchodzi również Żandarmeria Wojskowa jako ich wyodrębniona i wyspecjalizowana służba – organ ścigania. ŻW kontroluje także dyscyplinę wojskową.</a:t>
            </a:r>
          </a:p>
          <a:p>
            <a:pPr>
              <a:defRPr/>
            </a:pPr>
            <a:r>
              <a:rPr lang="pl-PL" dirty="0" smtClean="0"/>
              <a:t>Odrębnym elementem Sił Zbrojnych RP (poza strukturami rodzajów wojsk) jest również Dowództwo Garnizonu Warszawa w skład którego wchodzą jednostki zabezpieczenia stołecznego garnizonu oraz kilka innych jednostek na terenie kraju (głównie łączności i dowodzenia).</a:t>
            </a:r>
          </a:p>
          <a:p>
            <a:pPr>
              <a:defRPr/>
            </a:pPr>
            <a:r>
              <a:rPr lang="pl-PL" dirty="0" smtClean="0"/>
              <a:t>Funkcję informacyjną i bezpieczeństwa na rzecz Ministerstwa Obrony Narodowej, Sił Zbrojnych RP i obronności Rzeczypospolitej Polskiej pełnią służby specjalne. Są nimi:</a:t>
            </a:r>
          </a:p>
          <a:p>
            <a:pPr marL="171450" indent="-171450">
              <a:buFont typeface="Wingdings" panose="05000000000000000000" pitchFamily="2" charset="2"/>
              <a:buChar char="Ø"/>
              <a:defRPr/>
            </a:pPr>
            <a:r>
              <a:rPr lang="pl-PL" dirty="0" smtClean="0"/>
              <a:t>Służba Kontrwywiadu Wojskowego</a:t>
            </a:r>
          </a:p>
          <a:p>
            <a:pPr marL="171450" indent="-171450">
              <a:buFont typeface="Wingdings" panose="05000000000000000000" pitchFamily="2" charset="2"/>
              <a:buChar char="Ø"/>
              <a:defRPr/>
            </a:pPr>
            <a:r>
              <a:rPr lang="pl-PL" dirty="0" smtClean="0"/>
              <a:t>Służba Wywiadu Wojskowego.</a:t>
            </a:r>
          </a:p>
          <a:p>
            <a:pPr>
              <a:defRPr/>
            </a:pPr>
            <a:r>
              <a:rPr lang="pl-PL" dirty="0" smtClean="0"/>
              <a:t>Są one poza strukturą Sił Zbrojnych RP. Jednakże w razie ogłoszenia powszechnej lub częściowej mobilizacji oraz w razie wojny ww. instytucje stają się częścią Sił Zbrojnych Rzeczypospolitej Polskiej. Te instytucje w różny sposób mogą kontrolować, </a:t>
            </a:r>
            <a:r>
              <a:rPr lang="pl-PL" dirty="0" err="1" smtClean="0"/>
              <a:t>zadaniować</a:t>
            </a:r>
            <a:r>
              <a:rPr lang="pl-PL" dirty="0" smtClean="0"/>
              <a:t>: Minister ON, Prezes Rady Ministrów, Komisja ds. Służb Specjalnych Sejmu RP i Kolegium ds. Służb Specjalnych.</a:t>
            </a:r>
          </a:p>
          <a:p>
            <a:pPr>
              <a:defRPr/>
            </a:pPr>
            <a:endParaRPr lang="pl-PL" altLang="pl-PL" dirty="0" smtClean="0"/>
          </a:p>
        </p:txBody>
      </p:sp>
      <p:sp>
        <p:nvSpPr>
          <p:cNvPr id="36868"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83B000-9B2E-4238-B920-EABB1A891E98}" type="slidenum">
              <a:rPr lang="pl-PL" altLang="pl-PL">
                <a:solidFill>
                  <a:srgbClr val="000000"/>
                </a:solidFill>
              </a:rPr>
              <a:pPr>
                <a:spcBef>
                  <a:spcPct val="0"/>
                </a:spcBef>
              </a:pPr>
              <a:t>11</a:t>
            </a:fld>
            <a:endParaRPr lang="pl-PL" altLang="pl-PL">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ymbol zastępczy obrazu slajdu 1"/>
          <p:cNvSpPr>
            <a:spLocks noGrp="1" noRot="1" noChangeAspect="1" noTextEdit="1"/>
          </p:cNvSpPr>
          <p:nvPr>
            <p:ph type="sldImg"/>
          </p:nvPr>
        </p:nvSpPr>
        <p:spPr>
          <a:ln/>
        </p:spPr>
      </p:sp>
      <p:sp>
        <p:nvSpPr>
          <p:cNvPr id="38915"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t>Wojska Lądowe przeznaczone są do zapewnienia obrony przed atakiem lądowo-powietrznym w dowolnym rejonie Polski, na każdym kierunku, w obliczu każdej formy zagrożenia. Wojska Lądowe podzielone są na następujące rodzaje wojsk: wojska pancerne i zmechanizowane, wojska aeromobilne, wojska rakietowe i artylerii, wojska obrony przeciwlotniczej, wojska inżynieryjne, wojska chemiczne, wojska łączności i informatyki, oraz inne oddziały i pododdziały rozpoznania i walki elektronicznej, pododdziały działań psychologicznych i pododdziały logistyczne. W Wojskach Lądowych istnieje system logistyczny zabezpieczający proces szkolenia pokojowego, funkcjonowania jednostek wojskowych oraz ich przygotowania do prowadzenia działań bojowych. W Wojskach Lądowych można wyróżnić także jednostki piechoty górskiej. Struktura i organizacja Wojsk Lądowych odpowiada standardom NATO.</a:t>
            </a:r>
          </a:p>
          <a:p>
            <a:endParaRPr lang="pl-PL" altLang="pl-PL" smtClean="0"/>
          </a:p>
        </p:txBody>
      </p:sp>
      <p:sp>
        <p:nvSpPr>
          <p:cNvPr id="38916"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9D5B3A-4384-4C22-A86A-52C5D88E07AC}" type="slidenum">
              <a:rPr lang="pl-PL" altLang="pl-PL">
                <a:solidFill>
                  <a:srgbClr val="000000"/>
                </a:solidFill>
              </a:rPr>
              <a:pPr>
                <a:spcBef>
                  <a:spcPct val="0"/>
                </a:spcBef>
              </a:pPr>
              <a:t>12</a:t>
            </a:fld>
            <a:endParaRPr lang="pl-PL" altLang="pl-PL">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ymbol zastępczy obrazu slajdu 1"/>
          <p:cNvSpPr>
            <a:spLocks noGrp="1" noRot="1" noChangeAspect="1" noTextEdit="1"/>
          </p:cNvSpPr>
          <p:nvPr>
            <p:ph type="sldImg"/>
          </p:nvPr>
        </p:nvSpPr>
        <p:spPr>
          <a:ln/>
        </p:spPr>
      </p:sp>
      <p:sp>
        <p:nvSpPr>
          <p:cNvPr id="40963"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40964"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0EB37C-56A8-46C7-B856-E562724F6D36}" type="slidenum">
              <a:rPr lang="pl-PL" altLang="pl-PL">
                <a:solidFill>
                  <a:srgbClr val="000000"/>
                </a:solidFill>
              </a:rPr>
              <a:pPr>
                <a:spcBef>
                  <a:spcPct val="0"/>
                </a:spcBef>
              </a:pPr>
              <a:t>13</a:t>
            </a:fld>
            <a:endParaRPr lang="pl-PL" altLang="pl-PL">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ymbol zastępczy obrazu slajdu 1"/>
          <p:cNvSpPr>
            <a:spLocks noGrp="1" noRot="1" noChangeAspect="1" noTextEdit="1"/>
          </p:cNvSpPr>
          <p:nvPr>
            <p:ph type="sldImg"/>
          </p:nvPr>
        </p:nvSpPr>
        <p:spPr>
          <a:ln/>
        </p:spPr>
      </p:sp>
      <p:sp>
        <p:nvSpPr>
          <p:cNvPr id="75779" name="Symbol zastępczy notatek 2"/>
          <p:cNvSpPr>
            <a:spLocks noGrp="1"/>
          </p:cNvSpPr>
          <p:nvPr>
            <p:ph type="body" idx="1"/>
          </p:nvPr>
        </p:nvSpPr>
        <p:spPr>
          <a:ln/>
        </p:spPr>
        <p:txBody>
          <a:bodyPr/>
          <a:lstStyle/>
          <a:p>
            <a:pPr>
              <a:defRPr/>
            </a:pPr>
            <a:r>
              <a:rPr lang="pl-PL" dirty="0" smtClean="0"/>
              <a:t>podstawowe wyposażenie: czołgi T-72 (159 w czynnej służbie, reszta w rezerwie, łącznie 528 na dzień 15 stycznia 2016), czołgi PT-91 (232 na dzień 1 stycznia 2016), czołgi Leopard 2 w wersjach A4 (142 sztuki), które przejdą modernizację do standardu Leopard 2PL, czołgi Leopard 2 A5 (105 sztuk) oraz 2 sztuki wersji szkoleniowej Leopard 2NJ (łącznie WL posiadają 249 sztuk czołgów Leopard 2 na dzień 15 stycznia 2016), opancerzone wozy bojowe (2608 na dzień 1 stycznia 2016) – w tym: bojowe wozy piechoty (BWP-1) w liczbie 1268 sztuk, przeznaczone do zastąpienia przez nowe Bojowe Wozy Piechoty „Borsuk”, kołowe transportery opancerzone KTO „Rosomak” w liczbie 695 sztuk (w późniejszym czasie ich liczba będzie systematycznie zwiększana), oraz inny sprzęt specjalistyczny np. TRI, WZT-2 </a:t>
            </a:r>
            <a:endParaRPr lang="pl-PL" altLang="pl-PL" dirty="0" smtClean="0">
              <a:solidFill>
                <a:schemeClr val="tx1">
                  <a:lumMod val="95000"/>
                  <a:lumOff val="5000"/>
                </a:schemeClr>
              </a:solidFill>
            </a:endParaRPr>
          </a:p>
        </p:txBody>
      </p:sp>
      <p:sp>
        <p:nvSpPr>
          <p:cNvPr id="43012"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7F9375-1736-4F22-8831-45F3E515CD73}" type="slidenum">
              <a:rPr lang="pl-PL" altLang="pl-PL">
                <a:solidFill>
                  <a:srgbClr val="000000"/>
                </a:solidFill>
              </a:rPr>
              <a:pPr>
                <a:spcBef>
                  <a:spcPct val="0"/>
                </a:spcBef>
              </a:pPr>
              <a:t>14</a:t>
            </a:fld>
            <a:endParaRPr lang="pl-PL" altLang="pl-PL">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ymbol zastępczy obrazu slajdu 1"/>
          <p:cNvSpPr>
            <a:spLocks noGrp="1" noRot="1" noChangeAspect="1" noTextEdit="1"/>
          </p:cNvSpPr>
          <p:nvPr>
            <p:ph type="sldImg"/>
          </p:nvPr>
        </p:nvSpPr>
        <p:spPr>
          <a:ln/>
        </p:spPr>
      </p:sp>
      <p:sp>
        <p:nvSpPr>
          <p:cNvPr id="45059"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t>skład: 6 Brygada Powietrznodesantowa i 25 Brygada Kawalerii Powietrznej.</a:t>
            </a:r>
          </a:p>
          <a:p>
            <a:endParaRPr lang="pl-PL" altLang="pl-PL" smtClean="0"/>
          </a:p>
        </p:txBody>
      </p:sp>
      <p:sp>
        <p:nvSpPr>
          <p:cNvPr id="45060"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0202AF-507E-43B7-BDA9-A58AD169D6B0}" type="slidenum">
              <a:rPr lang="pl-PL" altLang="pl-PL">
                <a:solidFill>
                  <a:srgbClr val="000000"/>
                </a:solidFill>
              </a:rPr>
              <a:pPr>
                <a:spcBef>
                  <a:spcPct val="0"/>
                </a:spcBef>
              </a:pPr>
              <a:t>15</a:t>
            </a:fld>
            <a:endParaRPr lang="pl-PL" altLang="pl-PL">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ymbol zastępczy obrazu slajdu 1"/>
          <p:cNvSpPr>
            <a:spLocks noGrp="1" noRot="1" noChangeAspect="1" noTextEdit="1"/>
          </p:cNvSpPr>
          <p:nvPr>
            <p:ph type="sldImg"/>
          </p:nvPr>
        </p:nvSpPr>
        <p:spPr>
          <a:ln/>
        </p:spPr>
      </p:sp>
      <p:sp>
        <p:nvSpPr>
          <p:cNvPr id="47107"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t>skład: trzy dywizyjne pułki artylerii, dywizjony artylerii brygad ogólnowojskowych i kompanie wsparcia. </a:t>
            </a:r>
          </a:p>
          <a:p>
            <a:r>
              <a:rPr lang="pl-PL" altLang="pl-PL" smtClean="0"/>
              <a:t>podstawowe wyposażenie: 122mm haubica samobieżna 2S1 „Goździk”, 152mm armatohaubica samobieżna „Dana”, haubica AHS Krab, w późniejszym czasie wejdą haubice AHS Kryl, wyrzutnie rakietowe: BM-21, RM-70, WR-40 Langusta, moździerze 98 mm i 120 mm, zestawy przeciwpancernych pocisków kierowanych typu FAGOT, MALUTKA i SPIKE.</a:t>
            </a:r>
          </a:p>
          <a:p>
            <a:endParaRPr lang="pl-PL" altLang="pl-PL" smtClean="0"/>
          </a:p>
        </p:txBody>
      </p:sp>
      <p:sp>
        <p:nvSpPr>
          <p:cNvPr id="47108"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727C83-F7B4-4C72-9CF8-B34CF15E7AA9}" type="slidenum">
              <a:rPr lang="pl-PL" altLang="pl-PL">
                <a:solidFill>
                  <a:srgbClr val="000000"/>
                </a:solidFill>
              </a:rPr>
              <a:pPr>
                <a:spcBef>
                  <a:spcPct val="0"/>
                </a:spcBef>
              </a:pPr>
              <a:t>16</a:t>
            </a:fld>
            <a:endParaRPr lang="pl-PL" altLang="pl-PL">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ymbol zastępczy obrazu slajdu 1"/>
          <p:cNvSpPr>
            <a:spLocks noGrp="1" noRot="1" noChangeAspect="1" noTextEdit="1"/>
          </p:cNvSpPr>
          <p:nvPr>
            <p:ph type="sldImg"/>
          </p:nvPr>
        </p:nvSpPr>
        <p:spPr>
          <a:ln/>
        </p:spPr>
      </p:sp>
      <p:sp>
        <p:nvSpPr>
          <p:cNvPr id="49155"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t>skład: trzy pułki przeciwlotnicze oraz dywizjony przeciwlotnicze w brygadach zmechanizowanych i pancernych; </a:t>
            </a:r>
          </a:p>
          <a:p>
            <a:r>
              <a:rPr lang="pl-PL" altLang="pl-PL" smtClean="0"/>
              <a:t>podstawowe wyposażenie: odległościomierze radiolokacyjne typu NUR, zestawy automatyzacji dowodzenia oparte na urządzeniach ŁOWCZA-REGA, zestawy kierowanych rakiet ziemia-powietrze Kub i samobieżne przeciwlotnicze zestawy rakietowe „OSA-AK”, przenośne przeciwlotnicze zestawy rakietowe GROM, Strzała-2, zestawy artyleryjsko-rakietowe ZUR-23-2KG, zestawy artyleryjskie ZSU-23-4MP BIAŁA.</a:t>
            </a:r>
          </a:p>
          <a:p>
            <a:endParaRPr lang="pl-PL" altLang="pl-PL" smtClean="0"/>
          </a:p>
        </p:txBody>
      </p:sp>
      <p:sp>
        <p:nvSpPr>
          <p:cNvPr id="49156"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2ABD617-F728-4AA7-8CA3-F6BCCEE0AC60}" type="slidenum">
              <a:rPr lang="pl-PL" altLang="pl-PL">
                <a:solidFill>
                  <a:srgbClr val="000000"/>
                </a:solidFill>
              </a:rPr>
              <a:pPr>
                <a:spcBef>
                  <a:spcPct val="0"/>
                </a:spcBef>
              </a:pPr>
              <a:t>17</a:t>
            </a:fld>
            <a:endParaRPr lang="pl-PL" altLang="pl-PL">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ymbol zastępczy obrazu slajdu 1"/>
          <p:cNvSpPr>
            <a:spLocks noGrp="1" noRot="1" noChangeAspect="1" noTextEdit="1"/>
          </p:cNvSpPr>
          <p:nvPr>
            <p:ph type="sldImg"/>
          </p:nvPr>
        </p:nvSpPr>
        <p:spPr>
          <a:ln/>
        </p:spPr>
      </p:sp>
      <p:sp>
        <p:nvSpPr>
          <p:cNvPr id="51203"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t>skład: na szczeblu operacyjno-taktycznym brygady i pułki; Wojska Lądowe posiadają dwa pułki saperów i dwa pułki inżynieryjne.</a:t>
            </a:r>
          </a:p>
        </p:txBody>
      </p:sp>
      <p:sp>
        <p:nvSpPr>
          <p:cNvPr id="51204"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904551C-F414-4C8F-9738-DB8241B7A947}" type="slidenum">
              <a:rPr lang="pl-PL" altLang="pl-PL">
                <a:solidFill>
                  <a:srgbClr val="000000"/>
                </a:solidFill>
              </a:rPr>
              <a:pPr>
                <a:spcBef>
                  <a:spcPct val="0"/>
                </a:spcBef>
              </a:pPr>
              <a:t>18</a:t>
            </a:fld>
            <a:endParaRPr lang="pl-PL" altLang="pl-PL">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ymbol zastępczy obrazu slajdu 1"/>
          <p:cNvSpPr>
            <a:spLocks noGrp="1" noRot="1" noChangeAspect="1" noTextEdit="1"/>
          </p:cNvSpPr>
          <p:nvPr>
            <p:ph type="sldImg"/>
          </p:nvPr>
        </p:nvSpPr>
        <p:spPr>
          <a:ln/>
        </p:spPr>
      </p:sp>
      <p:sp>
        <p:nvSpPr>
          <p:cNvPr id="53251"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pl-PL" altLang="pl-PL" smtClean="0">
                <a:latin typeface="Arial" panose="020B0604020202020204" pitchFamily="34" charset="0"/>
                <a:cs typeface="Arial" panose="020B0604020202020204" pitchFamily="34" charset="0"/>
              </a:rPr>
              <a:t>sposób realizacji: wykorzystanie funkcjonującego w ramach wojsk chemicznych systemu wykrywania skażeń, którego wybrane elementy w okresie pokoju monitorują sytuację skażeń na terenie całego kraju; wykorzystanie istniejącego systemu ratownictwa chemicznego, opartego na dwóch Chemicznych i Radiacyjnych Zespołach Awaryjnych; </a:t>
            </a:r>
          </a:p>
          <a:p>
            <a:pPr>
              <a:spcBef>
                <a:spcPct val="0"/>
              </a:spcBef>
            </a:pPr>
            <a:r>
              <a:rPr lang="pl-PL" altLang="pl-PL" smtClean="0">
                <a:latin typeface="Arial" panose="020B0604020202020204" pitchFamily="34" charset="0"/>
                <a:cs typeface="Arial" panose="020B0604020202020204" pitchFamily="34" charset="0"/>
              </a:rPr>
              <a:t>skład: na szczeblu operacyjnym pułki i bataliony chemiczne, na szczeblu związków taktycznych kompanie chemiczne, na szczeblu oddziałów plutony chemiczne.</a:t>
            </a:r>
          </a:p>
        </p:txBody>
      </p:sp>
      <p:sp>
        <p:nvSpPr>
          <p:cNvPr id="53252"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77433C-2FEA-4A57-87B1-20FCE370CB20}" type="slidenum">
              <a:rPr lang="pl-PL" altLang="pl-PL">
                <a:solidFill>
                  <a:srgbClr val="000000"/>
                </a:solidFill>
              </a:rPr>
              <a:pPr>
                <a:spcBef>
                  <a:spcPct val="0"/>
                </a:spcBef>
              </a:pPr>
              <a:t>19</a:t>
            </a:fld>
            <a:endParaRPr lang="pl-PL" altLang="pl-PL">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ymbol zastępczy obrazu slajdu 1"/>
          <p:cNvSpPr>
            <a:spLocks noGrp="1" noRot="1" noChangeAspect="1" noTextEdit="1"/>
          </p:cNvSpPr>
          <p:nvPr>
            <p:ph type="sldImg"/>
          </p:nvPr>
        </p:nvSpPr>
        <p:spPr>
          <a:ln/>
        </p:spPr>
      </p:sp>
      <p:sp>
        <p:nvSpPr>
          <p:cNvPr id="18435"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b="1" smtClean="0"/>
              <a:t>Siły Zbrojne Rzeczypospolitej Polskiej służą ochronie niepodległości państwa i niepodzielności jego terytorium. Zapewniają bezpieczeństwo i nienaruszalność jego granic. Jako podstawowy element systemu obronnego państwa uczestniczą w realizacji polityk: bezpieczeństwa i obronnej.</a:t>
            </a:r>
          </a:p>
          <a:p>
            <a:endParaRPr lang="pl-PL" altLang="pl-PL" smtClean="0"/>
          </a:p>
        </p:txBody>
      </p:sp>
      <p:sp>
        <p:nvSpPr>
          <p:cNvPr id="18436"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F43405-80F4-4570-BA1A-B3AD62F4E7C8}" type="slidenum">
              <a:rPr lang="pl-PL" altLang="pl-PL">
                <a:solidFill>
                  <a:srgbClr val="000000"/>
                </a:solidFill>
              </a:rPr>
              <a:pPr>
                <a:spcBef>
                  <a:spcPct val="0"/>
                </a:spcBef>
              </a:pPr>
              <a:t>2</a:t>
            </a:fld>
            <a:endParaRPr lang="pl-PL" altLang="pl-PL">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ymbol zastępczy obrazu slajdu 1"/>
          <p:cNvSpPr>
            <a:spLocks noGrp="1" noRot="1" noChangeAspect="1" noTextEdit="1"/>
          </p:cNvSpPr>
          <p:nvPr>
            <p:ph type="sldImg"/>
          </p:nvPr>
        </p:nvSpPr>
        <p:spPr>
          <a:ln/>
        </p:spPr>
      </p:sp>
      <p:sp>
        <p:nvSpPr>
          <p:cNvPr id="55299"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latin typeface="Arial" panose="020B0604020202020204" pitchFamily="34" charset="0"/>
                <a:cs typeface="Arial" panose="020B0604020202020204" pitchFamily="34" charset="0"/>
              </a:rPr>
              <a:t>sposób realizacji: wykorzystanie wyspecjalizowanych wojsk oraz technicznych i elektronicznych środków rozpoznania i walki radioelektronicznej; </a:t>
            </a:r>
          </a:p>
          <a:p>
            <a:r>
              <a:rPr lang="pl-PL" altLang="pl-PL" smtClean="0">
                <a:latin typeface="Arial" panose="020B0604020202020204" pitchFamily="34" charset="0"/>
                <a:cs typeface="Arial" panose="020B0604020202020204" pitchFamily="34" charset="0"/>
              </a:rPr>
              <a:t>skład: na szczeblu operacyjnym – pułki rozpoznania, bataliony WRE, na szczeblu związków taktycznych – bataliony rozpoznawcze, na szczeblu oddziałów – kompanie rozpoznawcze.</a:t>
            </a:r>
          </a:p>
        </p:txBody>
      </p:sp>
      <p:sp>
        <p:nvSpPr>
          <p:cNvPr id="55300"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7A239B1-B880-4CD1-9D28-7AF2220DEFEB}" type="slidenum">
              <a:rPr lang="pl-PL" altLang="pl-PL">
                <a:solidFill>
                  <a:srgbClr val="000000"/>
                </a:solidFill>
              </a:rPr>
              <a:pPr>
                <a:spcBef>
                  <a:spcPct val="0"/>
                </a:spcBef>
              </a:pPr>
              <a:t>20</a:t>
            </a:fld>
            <a:endParaRPr lang="pl-PL" altLang="pl-PL">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ymbol zastępczy obrazu slajdu 1"/>
          <p:cNvSpPr>
            <a:spLocks noGrp="1" noRot="1" noChangeAspect="1" noTextEdit="1"/>
          </p:cNvSpPr>
          <p:nvPr>
            <p:ph type="sldImg"/>
          </p:nvPr>
        </p:nvSpPr>
        <p:spPr>
          <a:ln/>
        </p:spPr>
      </p:sp>
      <p:sp>
        <p:nvSpPr>
          <p:cNvPr id="57347"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latin typeface="Arial" panose="020B0604020202020204" pitchFamily="34" charset="0"/>
                <a:cs typeface="Arial" panose="020B0604020202020204" pitchFamily="34" charset="0"/>
              </a:rPr>
              <a:t>sposób realizacji: wykorzystanie potencjału telekomunikacyjnego kraju, istniejącej infrastruktury telekomunikacyjnej oraz jednostek i pododdziałów wsparcia dowodzenia Wojsk Lądowych; </a:t>
            </a:r>
          </a:p>
          <a:p>
            <a:r>
              <a:rPr lang="pl-PL" altLang="pl-PL" smtClean="0">
                <a:latin typeface="Arial" panose="020B0604020202020204" pitchFamily="34" charset="0"/>
                <a:cs typeface="Arial" panose="020B0604020202020204" pitchFamily="34" charset="0"/>
              </a:rPr>
              <a:t>skład: pułki dowodzenia, bataliony dowodzenia oraz pododdziały dowodzenia i łączności jednostek rodzajów wojsk</a:t>
            </a:r>
          </a:p>
        </p:txBody>
      </p:sp>
      <p:sp>
        <p:nvSpPr>
          <p:cNvPr id="57348"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0F1EC3-A869-40F7-A426-77E36D06A3B5}" type="slidenum">
              <a:rPr lang="pl-PL" altLang="pl-PL">
                <a:solidFill>
                  <a:srgbClr val="000000"/>
                </a:solidFill>
              </a:rPr>
              <a:pPr>
                <a:spcBef>
                  <a:spcPct val="0"/>
                </a:spcBef>
              </a:pPr>
              <a:t>21</a:t>
            </a:fld>
            <a:endParaRPr lang="pl-PL" altLang="pl-PL">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ymbol zastępczy obrazu slajdu 1"/>
          <p:cNvSpPr>
            <a:spLocks noGrp="1" noRot="1" noChangeAspect="1" noTextEdit="1"/>
          </p:cNvSpPr>
          <p:nvPr>
            <p:ph type="sldImg"/>
          </p:nvPr>
        </p:nvSpPr>
        <p:spPr>
          <a:ln/>
        </p:spPr>
      </p:sp>
      <p:sp>
        <p:nvSpPr>
          <p:cNvPr id="59395"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t>skład: w ich składzie znalazły się pododdziały i oddziały zaopatrzenia, transportowe, remontowe i ewakuacyjne, medyczne i regulacji ruchu. </a:t>
            </a:r>
          </a:p>
          <a:p>
            <a:r>
              <a:rPr lang="pl-PL" altLang="pl-PL" smtClean="0"/>
              <a:t>Stacjonarna infrastruktura logistyczna obejmuje: bazy materiałowe, okrętowe i rejonowe warsztaty techniczne, szpitale wojskowe, a także wojskowe komendy transportu.</a:t>
            </a:r>
          </a:p>
        </p:txBody>
      </p:sp>
      <p:sp>
        <p:nvSpPr>
          <p:cNvPr id="59396"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3367D6-FF9E-49A3-853F-B278DE6F383A}" type="slidenum">
              <a:rPr lang="pl-PL" altLang="pl-PL">
                <a:solidFill>
                  <a:srgbClr val="000000"/>
                </a:solidFill>
              </a:rPr>
              <a:pPr>
                <a:spcBef>
                  <a:spcPct val="0"/>
                </a:spcBef>
              </a:pPr>
              <a:t>22</a:t>
            </a:fld>
            <a:endParaRPr lang="pl-PL" altLang="pl-PL">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ymbol zastępczy obrazu slajdu 1"/>
          <p:cNvSpPr>
            <a:spLocks noGrp="1" noRot="1" noChangeAspect="1" noTextEdit="1"/>
          </p:cNvSpPr>
          <p:nvPr>
            <p:ph type="sldImg"/>
          </p:nvPr>
        </p:nvSpPr>
        <p:spPr>
          <a:ln/>
        </p:spPr>
      </p:sp>
      <p:sp>
        <p:nvSpPr>
          <p:cNvPr id="61443"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t>Dywizja – podstawowy związek taktyczny różnych rodzajów sił zbrojnych (5–15 tys. żołnierzy) składający się zazwyczaj z pułków lub brygad różnych rodzajów wojsk (typowych dla danego rodzaju sił zbrojnych) przeznaczonych do prowadzenia walki oraz oddziałów i samodzielnych pododdziałów przeznaczonych do zabezpieczenia bojowego działań, zapewnienia zaopatrzenia materiałowego i utrzymania w gotowości bojowej sprzętu technicznego jednostek dywizyjnych. </a:t>
            </a:r>
          </a:p>
        </p:txBody>
      </p:sp>
      <p:sp>
        <p:nvSpPr>
          <p:cNvPr id="61444"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328BBE-2AC8-4D23-B73A-30E002651D05}" type="slidenum">
              <a:rPr lang="pl-PL" altLang="pl-PL">
                <a:solidFill>
                  <a:srgbClr val="000000"/>
                </a:solidFill>
              </a:rPr>
              <a:pPr>
                <a:spcBef>
                  <a:spcPct val="0"/>
                </a:spcBef>
              </a:pPr>
              <a:t>23</a:t>
            </a:fld>
            <a:endParaRPr lang="pl-PL" altLang="pl-PL">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ymbol zastępczy obrazu slajdu 1"/>
          <p:cNvSpPr>
            <a:spLocks noGrp="1" noRot="1" noChangeAspect="1" noTextEdit="1"/>
          </p:cNvSpPr>
          <p:nvPr>
            <p:ph type="sldImg"/>
          </p:nvPr>
        </p:nvSpPr>
        <p:spPr>
          <a:ln/>
        </p:spPr>
      </p:sp>
      <p:sp>
        <p:nvSpPr>
          <p:cNvPr id="63491"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b="1" smtClean="0"/>
              <a:t>Brygada</a:t>
            </a:r>
            <a:r>
              <a:rPr lang="pl-PL" altLang="pl-PL" smtClean="0"/>
              <a:t>. obecnie – najmniejszy związek taktyczny wchodzący w skład wielu armii, jako podstawowa jednostka bojowa wojsk lądowych o wielkości pośredniej między pułkiem a dywizją.Dzieli się na pułki lub bataliony.Występuje również w innych rodzajach sił zbrojnych.Współczesna </a:t>
            </a:r>
            <a:r>
              <a:rPr lang="pl-PL" altLang="pl-PL" b="1" smtClean="0"/>
              <a:t>brygada</a:t>
            </a:r>
            <a:r>
              <a:rPr lang="pl-PL" altLang="pl-PL" smtClean="0"/>
              <a:t> składa się z batalionów i kompanii różnych rodzajów wojsk i służb.</a:t>
            </a:r>
          </a:p>
        </p:txBody>
      </p:sp>
      <p:sp>
        <p:nvSpPr>
          <p:cNvPr id="63492"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DAEC3B-C206-49E0-9DDD-158E9C1E21CF}" type="slidenum">
              <a:rPr lang="pl-PL" altLang="pl-PL">
                <a:solidFill>
                  <a:srgbClr val="000000"/>
                </a:solidFill>
              </a:rPr>
              <a:pPr>
                <a:spcBef>
                  <a:spcPct val="0"/>
                </a:spcBef>
              </a:pPr>
              <a:t>24</a:t>
            </a:fld>
            <a:endParaRPr lang="pl-PL" altLang="pl-PL">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ymbol zastępczy obrazu slajdu 1"/>
          <p:cNvSpPr>
            <a:spLocks noGrp="1" noRot="1" noChangeAspect="1" noTextEdit="1"/>
          </p:cNvSpPr>
          <p:nvPr>
            <p:ph type="sldImg"/>
          </p:nvPr>
        </p:nvSpPr>
        <p:spPr>
          <a:ln/>
        </p:spPr>
      </p:sp>
      <p:sp>
        <p:nvSpPr>
          <p:cNvPr id="65539"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t>Pułk składa się z pododdziałów i z zasady wchodzi w skład związku taktycznego: brygady lub dywizji. Pułk piechoty składa się z reguły z 3 batalionów, a pułk artylerii – z 3 dywizjonów. </a:t>
            </a:r>
          </a:p>
        </p:txBody>
      </p:sp>
      <p:sp>
        <p:nvSpPr>
          <p:cNvPr id="65540"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19CB70E-529B-4A4A-9C19-9467A28CFD47}" type="slidenum">
              <a:rPr lang="pl-PL" altLang="pl-PL">
                <a:solidFill>
                  <a:srgbClr val="000000"/>
                </a:solidFill>
              </a:rPr>
              <a:pPr>
                <a:spcBef>
                  <a:spcPct val="0"/>
                </a:spcBef>
              </a:pPr>
              <a:t>25</a:t>
            </a:fld>
            <a:endParaRPr lang="pl-PL" altLang="pl-PL">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ymbol zastępczy obrazu slajdu 1"/>
          <p:cNvSpPr>
            <a:spLocks noGrp="1" noRot="1" noChangeAspect="1" noTextEdit="1"/>
          </p:cNvSpPr>
          <p:nvPr>
            <p:ph type="sldImg"/>
          </p:nvPr>
        </p:nvSpPr>
        <p:spPr>
          <a:ln/>
        </p:spPr>
      </p:sp>
      <p:sp>
        <p:nvSpPr>
          <p:cNvPr id="67587"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67588"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39FC00-FBD5-4CBB-992A-DBE9093E631F}" type="slidenum">
              <a:rPr lang="pl-PL" altLang="pl-PL">
                <a:solidFill>
                  <a:srgbClr val="000000"/>
                </a:solidFill>
              </a:rPr>
              <a:pPr>
                <a:spcBef>
                  <a:spcPct val="0"/>
                </a:spcBef>
              </a:pPr>
              <a:t>26</a:t>
            </a:fld>
            <a:endParaRPr lang="pl-PL" altLang="pl-PL">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ymbol zastępczy obrazu slajdu 1"/>
          <p:cNvSpPr>
            <a:spLocks noGrp="1" noRot="1" noChangeAspect="1" noTextEdit="1"/>
          </p:cNvSpPr>
          <p:nvPr>
            <p:ph type="sldImg"/>
          </p:nvPr>
        </p:nvSpPr>
        <p:spPr>
          <a:ln/>
        </p:spPr>
      </p:sp>
      <p:sp>
        <p:nvSpPr>
          <p:cNvPr id="69635"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t>Składają się z Wojsk Lotniczych, Wojsk Obrony Przeciwlotniczej i Wojsk Radiotechnicznych.</a:t>
            </a:r>
          </a:p>
          <a:p>
            <a:r>
              <a:rPr lang="pl-PL" altLang="pl-PL" smtClean="0"/>
              <a:t>Ich prekursorem były siły powietrzne Błękitnej Armii podczas I wojny światowej. Do 1 lipca 2004 nosiły nazwę: Wojska Lotnicze i Obrony Powietrznej (WLOP), które z kolei zostały utworzone 1 lipca 1990 przez połączenie dwóch rodzajów sił zbrojnych: Wojsk Lotniczych i Wojsk Obrony Powietrznej Kraju.</a:t>
            </a:r>
          </a:p>
          <a:p>
            <a:endParaRPr lang="pl-PL" altLang="pl-PL" smtClean="0"/>
          </a:p>
        </p:txBody>
      </p:sp>
      <p:sp>
        <p:nvSpPr>
          <p:cNvPr id="69636"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26ABBA-6AA9-4516-8FA4-011BF453FE63}" type="slidenum">
              <a:rPr lang="pl-PL" altLang="pl-PL">
                <a:solidFill>
                  <a:srgbClr val="000000"/>
                </a:solidFill>
              </a:rPr>
              <a:pPr>
                <a:spcBef>
                  <a:spcPct val="0"/>
                </a:spcBef>
              </a:pPr>
              <a:t>27</a:t>
            </a:fld>
            <a:endParaRPr lang="pl-PL" altLang="pl-PL">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ymbol zastępczy obrazu slajdu 1"/>
          <p:cNvSpPr>
            <a:spLocks noGrp="1" noRot="1" noChangeAspect="1" noTextEdit="1"/>
          </p:cNvSpPr>
          <p:nvPr>
            <p:ph type="sldImg"/>
          </p:nvPr>
        </p:nvSpPr>
        <p:spPr>
          <a:ln/>
        </p:spPr>
      </p:sp>
      <p:sp>
        <p:nvSpPr>
          <p:cNvPr id="71683"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71684"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B1D60E0-0C18-417B-8D47-90C9D3614EED}" type="slidenum">
              <a:rPr lang="pl-PL" altLang="pl-PL">
                <a:solidFill>
                  <a:srgbClr val="000000"/>
                </a:solidFill>
              </a:rPr>
              <a:pPr>
                <a:spcBef>
                  <a:spcPct val="0"/>
                </a:spcBef>
              </a:pPr>
              <a:t>28</a:t>
            </a:fld>
            <a:endParaRPr lang="pl-PL" altLang="pl-PL">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ymbol zastępczy obrazu slajdu 1"/>
          <p:cNvSpPr>
            <a:spLocks noGrp="1" noRot="1" noChangeAspect="1" noTextEdit="1"/>
          </p:cNvSpPr>
          <p:nvPr>
            <p:ph type="sldImg"/>
          </p:nvPr>
        </p:nvSpPr>
        <p:spPr>
          <a:ln/>
        </p:spPr>
      </p:sp>
      <p:sp>
        <p:nvSpPr>
          <p:cNvPr id="73731"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latin typeface="Arial" panose="020B0604020202020204" pitchFamily="34" charset="0"/>
                <a:cs typeface="Arial" panose="020B0604020202020204" pitchFamily="34" charset="0"/>
              </a:rPr>
              <a:t>Podstawowymi zadaniami realizowanymi przez jednostki lotnicze są: obrona przestrzeni powietrznej, niszczenie celów powietrznych, naziemnych i nawodnych, prowadzenie rozpoznania, transport ludzi i sprzętu.</a:t>
            </a:r>
          </a:p>
          <a:p>
            <a:endParaRPr lang="pl-PL" altLang="pl-PL" smtClean="0"/>
          </a:p>
        </p:txBody>
      </p:sp>
      <p:sp>
        <p:nvSpPr>
          <p:cNvPr id="73732"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1156094-A714-4AD4-B398-2952D00231F5}" type="slidenum">
              <a:rPr lang="pl-PL" altLang="pl-PL">
                <a:solidFill>
                  <a:srgbClr val="000000"/>
                </a:solidFill>
              </a:rPr>
              <a:pPr>
                <a:spcBef>
                  <a:spcPct val="0"/>
                </a:spcBef>
              </a:pPr>
              <a:t>29</a:t>
            </a:fld>
            <a:endParaRPr lang="pl-PL" altLang="pl-PL">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a:ln/>
        </p:spPr>
      </p:sp>
      <p:sp>
        <p:nvSpPr>
          <p:cNvPr id="20483"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20484"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570AFB-8CDA-48DD-AFB3-ABAAF9EB99FA}" type="slidenum">
              <a:rPr lang="pl-PL" altLang="pl-PL">
                <a:solidFill>
                  <a:srgbClr val="000000"/>
                </a:solidFill>
              </a:rPr>
              <a:pPr>
                <a:spcBef>
                  <a:spcPct val="0"/>
                </a:spcBef>
              </a:pPr>
              <a:t>3</a:t>
            </a:fld>
            <a:endParaRPr lang="pl-PL" altLang="pl-PL">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ymbol zastępczy obrazu slajdu 1"/>
          <p:cNvSpPr>
            <a:spLocks noGrp="1" noRot="1" noChangeAspect="1" noTextEdit="1"/>
          </p:cNvSpPr>
          <p:nvPr>
            <p:ph type="sldImg"/>
          </p:nvPr>
        </p:nvSpPr>
        <p:spPr>
          <a:ln/>
        </p:spPr>
      </p:sp>
      <p:sp>
        <p:nvSpPr>
          <p:cNvPr id="75779"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latin typeface="Arial" panose="020B0604020202020204" pitchFamily="34" charset="0"/>
                <a:cs typeface="Arial" panose="020B0604020202020204" pitchFamily="34" charset="0"/>
              </a:rPr>
              <a:t>Celem ich działań jest, wspólnie z siłami powietrznymi, wojskami OPL marynarki wojennej oraz wojskami walki radioelektronicznej, zapewnienie osłanianym wojskom i innym obiektom sprzyjających warunków do pomyślnego osiągnięcia celów (wykonanie zadań) przez aktywne niszczenie i obezwładnianie przeciwnika w powietrzu.</a:t>
            </a:r>
          </a:p>
          <a:p>
            <a:endParaRPr lang="pl-PL" altLang="pl-PL" smtClean="0"/>
          </a:p>
        </p:txBody>
      </p:sp>
      <p:sp>
        <p:nvSpPr>
          <p:cNvPr id="75780"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885B41-E2F7-4809-83C4-3D92E6772BE3}" type="slidenum">
              <a:rPr lang="pl-PL" altLang="pl-PL">
                <a:solidFill>
                  <a:srgbClr val="000000"/>
                </a:solidFill>
              </a:rPr>
              <a:pPr>
                <a:spcBef>
                  <a:spcPct val="0"/>
                </a:spcBef>
              </a:pPr>
              <a:t>30</a:t>
            </a:fld>
            <a:endParaRPr lang="pl-PL" altLang="pl-PL">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ymbol zastępczy obrazu slajdu 1"/>
          <p:cNvSpPr>
            <a:spLocks noGrp="1" noRot="1" noChangeAspect="1" noTextEdit="1"/>
          </p:cNvSpPr>
          <p:nvPr>
            <p:ph type="sldImg"/>
          </p:nvPr>
        </p:nvSpPr>
        <p:spPr>
          <a:ln/>
        </p:spPr>
      </p:sp>
      <p:sp>
        <p:nvSpPr>
          <p:cNvPr id="77827"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latin typeface="Arial" panose="020B0604020202020204" pitchFamily="34" charset="0"/>
                <a:cs typeface="Arial" panose="020B0604020202020204" pitchFamily="34" charset="0"/>
              </a:rPr>
              <a:t>Współczesne wojska radiotechniczne wykrywają oraz śledzą pilotowane i bezpilotowe środki napadu powietrznego, których powierzchnia skutecznego odbijania fal elektromagnetycznych jest bardzo mała, zdolne są do obserwowania dużej liczby działających jednocześnie obiektów powietrznych, wykonujących lot od wysokości bardzo małych do stratosferycznych.</a:t>
            </a:r>
          </a:p>
          <a:p>
            <a:r>
              <a:rPr lang="pl-PL" altLang="pl-PL" smtClean="0">
                <a:latin typeface="Arial" panose="020B0604020202020204" pitchFamily="34" charset="0"/>
                <a:cs typeface="Arial" panose="020B0604020202020204" pitchFamily="34" charset="0"/>
              </a:rPr>
              <a:t>Wyposażone są w nowoczesny sprzęt radiolokacyjny oraz sprzężone z nim urządzenia zabezpieczające zautomatyzowany proces dowodzenia. Zorganizowany system wykrywania, rozpoznania i przetwarzania informacji pozwała zobrazować sytuację powietrzna w danym rejonie oraz na dalekich podejściach. Umożliwia automatyczne naprowadzanie samolotów myśliwskich i rakiet przeciwlotniczych na obiekty powietrzne.</a:t>
            </a:r>
          </a:p>
          <a:p>
            <a:endParaRPr lang="pl-PL" altLang="pl-PL" smtClean="0"/>
          </a:p>
        </p:txBody>
      </p:sp>
      <p:sp>
        <p:nvSpPr>
          <p:cNvPr id="77828"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DCAF17-9A79-4290-978F-A12F3229311B}" type="slidenum">
              <a:rPr lang="pl-PL" altLang="pl-PL">
                <a:solidFill>
                  <a:srgbClr val="000000"/>
                </a:solidFill>
              </a:rPr>
              <a:pPr>
                <a:spcBef>
                  <a:spcPct val="0"/>
                </a:spcBef>
              </a:pPr>
              <a:t>31</a:t>
            </a:fld>
            <a:endParaRPr lang="pl-PL" altLang="pl-PL">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ymbol zastępczy obrazu slajdu 1"/>
          <p:cNvSpPr>
            <a:spLocks noGrp="1" noRot="1" noChangeAspect="1" noTextEdit="1"/>
          </p:cNvSpPr>
          <p:nvPr>
            <p:ph type="sldImg"/>
          </p:nvPr>
        </p:nvSpPr>
        <p:spPr>
          <a:ln/>
        </p:spPr>
      </p:sp>
      <p:sp>
        <p:nvSpPr>
          <p:cNvPr id="79875"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l-PL" altLang="pl-PL" b="1" smtClean="0">
                <a:solidFill>
                  <a:srgbClr val="3333CC"/>
                </a:solidFill>
                <a:latin typeface="Arial" panose="020B0604020202020204" pitchFamily="34" charset="0"/>
              </a:rPr>
              <a:t>Trzon</a:t>
            </a:r>
            <a:r>
              <a:rPr lang="pl-PL" altLang="pl-PL" b="1" smtClean="0">
                <a:latin typeface="Arial" panose="020B0604020202020204" pitchFamily="34" charset="0"/>
              </a:rPr>
              <a:t> Sił Powietrznych stanowią:</a:t>
            </a:r>
          </a:p>
          <a:p>
            <a:pPr eaLnBrk="1" hangingPunct="1">
              <a:spcBef>
                <a:spcPct val="0"/>
              </a:spcBef>
              <a:buFontTx/>
              <a:buChar char="-"/>
            </a:pPr>
            <a:r>
              <a:rPr lang="pl-PL" altLang="pl-PL" b="1" smtClean="0">
                <a:latin typeface="Arial" panose="020B0604020202020204" pitchFamily="34" charset="0"/>
              </a:rPr>
              <a:t>skrzydła lotnictwa taktycznego i lotnictwa transportowego</a:t>
            </a:r>
          </a:p>
          <a:p>
            <a:pPr eaLnBrk="1" hangingPunct="1">
              <a:spcBef>
                <a:spcPct val="0"/>
              </a:spcBef>
              <a:buFontTx/>
              <a:buChar char="-"/>
            </a:pPr>
            <a:r>
              <a:rPr lang="pl-PL" altLang="pl-PL" b="1" smtClean="0">
                <a:latin typeface="Arial" panose="020B0604020202020204" pitchFamily="34" charset="0"/>
              </a:rPr>
              <a:t>brygada rakietowa OP </a:t>
            </a:r>
          </a:p>
          <a:p>
            <a:pPr eaLnBrk="1" hangingPunct="1">
              <a:spcBef>
                <a:spcPct val="0"/>
              </a:spcBef>
              <a:buFontTx/>
              <a:buChar char="-"/>
            </a:pPr>
            <a:r>
              <a:rPr lang="pl-PL" altLang="pl-PL" b="1" smtClean="0">
                <a:latin typeface="Arial" panose="020B0604020202020204" pitchFamily="34" charset="0"/>
              </a:rPr>
              <a:t>i brygada</a:t>
            </a:r>
            <a:r>
              <a:rPr lang="pl-PL" altLang="pl-PL" smtClean="0">
                <a:latin typeface="Arial" panose="020B0604020202020204" pitchFamily="34" charset="0"/>
              </a:rPr>
              <a:t> </a:t>
            </a:r>
            <a:r>
              <a:rPr lang="pl-PL" altLang="pl-PL" b="1" smtClean="0">
                <a:latin typeface="Arial" panose="020B0604020202020204" pitchFamily="34" charset="0"/>
              </a:rPr>
              <a:t>radiotechniczna </a:t>
            </a:r>
          </a:p>
          <a:p>
            <a:pPr eaLnBrk="1" hangingPunct="1">
              <a:spcBef>
                <a:spcPct val="0"/>
              </a:spcBef>
              <a:buFontTx/>
              <a:buChar char="-"/>
            </a:pPr>
            <a:endParaRPr lang="pl-PL" altLang="pl-PL" b="1" smtClean="0">
              <a:latin typeface="Arial" panose="020B0604020202020204" pitchFamily="34" charset="0"/>
            </a:endParaRPr>
          </a:p>
          <a:p>
            <a:pPr eaLnBrk="1" hangingPunct="1">
              <a:spcBef>
                <a:spcPct val="0"/>
              </a:spcBef>
            </a:pPr>
            <a:r>
              <a:rPr lang="pl-PL" altLang="pl-PL" b="1" smtClean="0">
                <a:latin typeface="Arial" panose="020B0604020202020204" pitchFamily="34" charset="0"/>
              </a:rPr>
              <a:t>Siły Powietrzne </a:t>
            </a:r>
            <a:r>
              <a:rPr lang="pl-PL" altLang="pl-PL" b="1" smtClean="0">
                <a:solidFill>
                  <a:srgbClr val="FF3300"/>
                </a:solidFill>
                <a:latin typeface="Arial" panose="020B0604020202020204" pitchFamily="34" charset="0"/>
              </a:rPr>
              <a:t>składają się z następujących rodzajów wojsk</a:t>
            </a:r>
            <a:r>
              <a:rPr lang="pl-PL" altLang="pl-PL" b="1" smtClean="0">
                <a:latin typeface="Arial" panose="020B0604020202020204" pitchFamily="34" charset="0"/>
              </a:rPr>
              <a:t>:</a:t>
            </a:r>
          </a:p>
          <a:p>
            <a:pPr eaLnBrk="1" hangingPunct="1">
              <a:spcBef>
                <a:spcPct val="0"/>
              </a:spcBef>
              <a:buFontTx/>
              <a:buChar char="-"/>
            </a:pPr>
            <a:r>
              <a:rPr lang="pl-PL" altLang="pl-PL" b="1" smtClean="0">
                <a:latin typeface="Arial" panose="020B0604020202020204" pitchFamily="34" charset="0"/>
              </a:rPr>
              <a:t>wojsk lotniczych; </a:t>
            </a:r>
          </a:p>
          <a:p>
            <a:pPr eaLnBrk="1" hangingPunct="1">
              <a:spcBef>
                <a:spcPct val="0"/>
              </a:spcBef>
              <a:buFontTx/>
              <a:buChar char="-"/>
            </a:pPr>
            <a:r>
              <a:rPr lang="pl-PL" altLang="pl-PL" b="1" smtClean="0">
                <a:latin typeface="Arial" panose="020B0604020202020204" pitchFamily="34" charset="0"/>
              </a:rPr>
              <a:t>wojsk przeciwlotniczych obrony powietrznej; </a:t>
            </a:r>
          </a:p>
          <a:p>
            <a:pPr eaLnBrk="1" hangingPunct="1">
              <a:spcBef>
                <a:spcPct val="0"/>
              </a:spcBef>
              <a:buFontTx/>
              <a:buChar char="-"/>
            </a:pPr>
            <a:r>
              <a:rPr lang="pl-PL" altLang="pl-PL" b="1" smtClean="0">
                <a:latin typeface="Arial" panose="020B0604020202020204" pitchFamily="34" charset="0"/>
              </a:rPr>
              <a:t>wojsk radiotechnicznych </a:t>
            </a:r>
          </a:p>
          <a:p>
            <a:pPr eaLnBrk="1" hangingPunct="1">
              <a:spcBef>
                <a:spcPct val="0"/>
              </a:spcBef>
            </a:pPr>
            <a:endParaRPr lang="pl-PL" altLang="pl-PL" b="1" smtClean="0">
              <a:latin typeface="Arial" panose="020B0604020202020204" pitchFamily="34" charset="0"/>
            </a:endParaRPr>
          </a:p>
          <a:p>
            <a:pPr eaLnBrk="1" hangingPunct="1">
              <a:spcBef>
                <a:spcPct val="0"/>
              </a:spcBef>
            </a:pPr>
            <a:r>
              <a:rPr lang="pl-PL" altLang="pl-PL" b="1" smtClean="0">
                <a:latin typeface="Arial" panose="020B0604020202020204" pitchFamily="34" charset="0"/>
              </a:rPr>
              <a:t>Ponadto:</a:t>
            </a:r>
          </a:p>
          <a:p>
            <a:pPr eaLnBrk="1" hangingPunct="1">
              <a:spcBef>
                <a:spcPct val="0"/>
              </a:spcBef>
              <a:buFontTx/>
              <a:buChar char="-"/>
            </a:pPr>
            <a:r>
              <a:rPr lang="pl-PL" altLang="pl-PL" b="1" smtClean="0">
                <a:latin typeface="Arial" panose="020B0604020202020204" pitchFamily="34" charset="0"/>
              </a:rPr>
              <a:t>jednostek wsparcia i zabezpieczenia bojowego</a:t>
            </a:r>
          </a:p>
          <a:p>
            <a:pPr eaLnBrk="1" hangingPunct="1">
              <a:spcBef>
                <a:spcPct val="0"/>
              </a:spcBef>
              <a:buFontTx/>
              <a:buChar char="-"/>
            </a:pPr>
            <a:r>
              <a:rPr lang="pl-PL" altLang="pl-PL" b="1" smtClean="0">
                <a:latin typeface="Arial" panose="020B0604020202020204" pitchFamily="34" charset="0"/>
              </a:rPr>
              <a:t>szkolnictwa wojskowego</a:t>
            </a:r>
          </a:p>
          <a:p>
            <a:endParaRPr lang="pl-PL" altLang="pl-PL" smtClean="0"/>
          </a:p>
        </p:txBody>
      </p:sp>
      <p:sp>
        <p:nvSpPr>
          <p:cNvPr id="79876"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EAFBE3B-C430-4F72-8AB1-5A294FCF98A5}" type="slidenum">
              <a:rPr lang="pl-PL" altLang="pl-PL">
                <a:solidFill>
                  <a:srgbClr val="000000"/>
                </a:solidFill>
              </a:rPr>
              <a:pPr>
                <a:spcBef>
                  <a:spcPct val="0"/>
                </a:spcBef>
              </a:pPr>
              <a:t>32</a:t>
            </a:fld>
            <a:endParaRPr lang="pl-PL" altLang="pl-PL">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ymbol zastępczy obrazu slajdu 1"/>
          <p:cNvSpPr>
            <a:spLocks noGrp="1" noRot="1" noChangeAspect="1" noTextEdit="1"/>
          </p:cNvSpPr>
          <p:nvPr>
            <p:ph type="sldImg"/>
          </p:nvPr>
        </p:nvSpPr>
        <p:spPr>
          <a:ln/>
        </p:spPr>
      </p:sp>
      <p:sp>
        <p:nvSpPr>
          <p:cNvPr id="81923"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81924"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BD12799-E390-4148-AD7A-CA471552E1E2}" type="slidenum">
              <a:rPr lang="pl-PL" altLang="pl-PL">
                <a:solidFill>
                  <a:srgbClr val="000000"/>
                </a:solidFill>
              </a:rPr>
              <a:pPr>
                <a:spcBef>
                  <a:spcPct val="0"/>
                </a:spcBef>
              </a:pPr>
              <a:t>33</a:t>
            </a:fld>
            <a:endParaRPr lang="pl-PL" altLang="pl-PL">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ymbol zastępczy obrazu slajdu 1"/>
          <p:cNvSpPr>
            <a:spLocks noGrp="1" noRot="1" noChangeAspect="1" noTextEdit="1"/>
          </p:cNvSpPr>
          <p:nvPr>
            <p:ph type="sldImg"/>
          </p:nvPr>
        </p:nvSpPr>
        <p:spPr>
          <a:ln/>
        </p:spPr>
      </p:sp>
      <p:sp>
        <p:nvSpPr>
          <p:cNvPr id="83971"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83972"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80F18C2-1B3F-4789-BC2C-DD8C63EC682F}" type="slidenum">
              <a:rPr lang="pl-PL" altLang="pl-PL">
                <a:solidFill>
                  <a:srgbClr val="000000"/>
                </a:solidFill>
              </a:rPr>
              <a:pPr>
                <a:spcBef>
                  <a:spcPct val="0"/>
                </a:spcBef>
              </a:pPr>
              <a:t>34</a:t>
            </a:fld>
            <a:endParaRPr lang="pl-PL" altLang="pl-PL">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ymbol zastępczy obrazu slajdu 1"/>
          <p:cNvSpPr>
            <a:spLocks noGrp="1" noRot="1" noChangeAspect="1" noTextEdit="1"/>
          </p:cNvSpPr>
          <p:nvPr>
            <p:ph type="sldImg"/>
          </p:nvPr>
        </p:nvSpPr>
        <p:spPr>
          <a:ln/>
        </p:spPr>
      </p:sp>
      <p:sp>
        <p:nvSpPr>
          <p:cNvPr id="86019"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86020"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979DA0-CDC4-4BD9-8C4E-AB64B31A0D6F}" type="slidenum">
              <a:rPr lang="pl-PL" altLang="pl-PL">
                <a:solidFill>
                  <a:srgbClr val="000000"/>
                </a:solidFill>
              </a:rPr>
              <a:pPr>
                <a:spcBef>
                  <a:spcPct val="0"/>
                </a:spcBef>
              </a:pPr>
              <a:t>35</a:t>
            </a:fld>
            <a:endParaRPr lang="pl-PL" altLang="pl-PL">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ymbol zastępczy obrazu slajdu 1"/>
          <p:cNvSpPr>
            <a:spLocks noGrp="1" noRot="1" noChangeAspect="1" noTextEdit="1"/>
          </p:cNvSpPr>
          <p:nvPr>
            <p:ph type="sldImg"/>
          </p:nvPr>
        </p:nvSpPr>
        <p:spPr>
          <a:ln/>
        </p:spPr>
      </p:sp>
      <p:sp>
        <p:nvSpPr>
          <p:cNvPr id="88067"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88068"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31D4E4-CF51-4C55-A7B0-FBD52C9FBF1B}" type="slidenum">
              <a:rPr lang="pl-PL" altLang="pl-PL">
                <a:solidFill>
                  <a:srgbClr val="000000"/>
                </a:solidFill>
              </a:rPr>
              <a:pPr>
                <a:spcBef>
                  <a:spcPct val="0"/>
                </a:spcBef>
              </a:pPr>
              <a:t>36</a:t>
            </a:fld>
            <a:endParaRPr lang="pl-PL" altLang="pl-PL">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ymbol zastępczy obrazu slajdu 1"/>
          <p:cNvSpPr>
            <a:spLocks noGrp="1" noRot="1" noChangeAspect="1" noTextEdit="1"/>
          </p:cNvSpPr>
          <p:nvPr>
            <p:ph type="sldImg"/>
          </p:nvPr>
        </p:nvSpPr>
        <p:spPr>
          <a:ln/>
        </p:spPr>
      </p:sp>
      <p:sp>
        <p:nvSpPr>
          <p:cNvPr id="90115"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90116"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14B161-B7A9-4D63-9280-643A96BE5AC9}" type="slidenum">
              <a:rPr lang="pl-PL" altLang="pl-PL">
                <a:solidFill>
                  <a:srgbClr val="000000"/>
                </a:solidFill>
              </a:rPr>
              <a:pPr>
                <a:spcBef>
                  <a:spcPct val="0"/>
                </a:spcBef>
              </a:pPr>
              <a:t>37</a:t>
            </a:fld>
            <a:endParaRPr lang="pl-PL" altLang="pl-PL">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ymbol zastępczy obrazu slajdu 1"/>
          <p:cNvSpPr>
            <a:spLocks noGrp="1" noRot="1" noChangeAspect="1" noTextEdit="1"/>
          </p:cNvSpPr>
          <p:nvPr>
            <p:ph type="sldImg"/>
          </p:nvPr>
        </p:nvSpPr>
        <p:spPr>
          <a:ln/>
        </p:spPr>
      </p:sp>
      <p:sp>
        <p:nvSpPr>
          <p:cNvPr id="92163"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pl-PL" altLang="pl-PL" b="1" smtClean="0">
                <a:solidFill>
                  <a:srgbClr val="3333CC"/>
                </a:solidFill>
                <a:latin typeface="Arial" panose="020B0604020202020204" pitchFamily="34" charset="0"/>
              </a:rPr>
              <a:t>Trzon</a:t>
            </a:r>
            <a:r>
              <a:rPr lang="pl-PL" altLang="pl-PL" b="1" smtClean="0">
                <a:latin typeface="Arial" panose="020B0604020202020204" pitchFamily="34" charset="0"/>
              </a:rPr>
              <a:t> Marynarki Wojennej stanowią:</a:t>
            </a:r>
          </a:p>
          <a:p>
            <a:pPr algn="just" eaLnBrk="1" hangingPunct="1">
              <a:spcBef>
                <a:spcPct val="0"/>
              </a:spcBef>
              <a:buFontTx/>
              <a:buChar char="-"/>
            </a:pPr>
            <a:r>
              <a:rPr lang="pl-PL" altLang="pl-PL" b="1" smtClean="0">
                <a:latin typeface="Arial" panose="020B0604020202020204" pitchFamily="34" charset="0"/>
              </a:rPr>
              <a:t>flotylle okrętów </a:t>
            </a:r>
          </a:p>
          <a:p>
            <a:pPr algn="just" eaLnBrk="1" hangingPunct="1">
              <a:spcBef>
                <a:spcPct val="0"/>
              </a:spcBef>
              <a:buFontTx/>
              <a:buChar char="-"/>
            </a:pPr>
            <a:r>
              <a:rPr lang="pl-PL" altLang="pl-PL" b="1" smtClean="0">
                <a:latin typeface="Arial" panose="020B0604020202020204" pitchFamily="34" charset="0"/>
              </a:rPr>
              <a:t>brygada lotnictwa</a:t>
            </a:r>
          </a:p>
          <a:p>
            <a:pPr algn="just" eaLnBrk="1" hangingPunct="1">
              <a:spcBef>
                <a:spcPct val="0"/>
              </a:spcBef>
            </a:pPr>
            <a:r>
              <a:rPr lang="pl-PL" altLang="pl-PL" b="1" smtClean="0">
                <a:latin typeface="Arial" panose="020B0604020202020204" pitchFamily="34" charset="0"/>
              </a:rPr>
              <a:t>      Ponadto:</a:t>
            </a:r>
          </a:p>
          <a:p>
            <a:pPr algn="just" eaLnBrk="1" hangingPunct="1">
              <a:spcBef>
                <a:spcPct val="0"/>
              </a:spcBef>
              <a:buFontTx/>
              <a:buChar char="-"/>
            </a:pPr>
            <a:r>
              <a:rPr lang="pl-PL" altLang="pl-PL" b="1" smtClean="0">
                <a:latin typeface="Arial" panose="020B0604020202020204" pitchFamily="34" charset="0"/>
              </a:rPr>
              <a:t>jednostki wsparcia, </a:t>
            </a:r>
          </a:p>
          <a:p>
            <a:pPr algn="just" eaLnBrk="1" hangingPunct="1">
              <a:spcBef>
                <a:spcPct val="0"/>
              </a:spcBef>
              <a:buFontTx/>
              <a:buChar char="-"/>
            </a:pPr>
            <a:r>
              <a:rPr lang="pl-PL" altLang="pl-PL" b="1" smtClean="0">
                <a:latin typeface="Arial" panose="020B0604020202020204" pitchFamily="34" charset="0"/>
              </a:rPr>
              <a:t>zabezpieczenia działań, </a:t>
            </a:r>
          </a:p>
          <a:p>
            <a:pPr algn="just" eaLnBrk="1" hangingPunct="1">
              <a:spcBef>
                <a:spcPct val="0"/>
              </a:spcBef>
              <a:buFontTx/>
              <a:buChar char="-"/>
            </a:pPr>
            <a:r>
              <a:rPr lang="pl-PL" altLang="pl-PL" b="1" smtClean="0">
                <a:latin typeface="Arial" panose="020B0604020202020204" pitchFamily="34" charset="0"/>
              </a:rPr>
              <a:t>jednostki pomocnicze i brzegowe </a:t>
            </a:r>
          </a:p>
          <a:p>
            <a:pPr algn="just" eaLnBrk="1" hangingPunct="1">
              <a:spcBef>
                <a:spcPct val="0"/>
              </a:spcBef>
              <a:buFontTx/>
              <a:buChar char="-"/>
            </a:pPr>
            <a:r>
              <a:rPr lang="pl-PL" altLang="pl-PL" b="1" smtClean="0">
                <a:latin typeface="Arial" panose="020B0604020202020204" pitchFamily="34" charset="0"/>
              </a:rPr>
              <a:t>oraz szkolnictwa wojskowego</a:t>
            </a:r>
          </a:p>
          <a:p>
            <a:endParaRPr lang="pl-PL" altLang="pl-PL" smtClean="0"/>
          </a:p>
        </p:txBody>
      </p:sp>
      <p:sp>
        <p:nvSpPr>
          <p:cNvPr id="92164"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E2331A-96C2-4AF7-AFBF-13660911FE00}" type="slidenum">
              <a:rPr lang="pl-PL" altLang="pl-PL">
                <a:solidFill>
                  <a:srgbClr val="000000"/>
                </a:solidFill>
              </a:rPr>
              <a:pPr>
                <a:spcBef>
                  <a:spcPct val="0"/>
                </a:spcBef>
              </a:pPr>
              <a:t>38</a:t>
            </a:fld>
            <a:endParaRPr lang="pl-PL" altLang="pl-PL">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ymbol zastępczy obrazu slajdu 1"/>
          <p:cNvSpPr>
            <a:spLocks noGrp="1" noRot="1" noChangeAspect="1" noTextEdit="1"/>
          </p:cNvSpPr>
          <p:nvPr>
            <p:ph type="sldImg"/>
          </p:nvPr>
        </p:nvSpPr>
        <p:spPr>
          <a:ln/>
        </p:spPr>
      </p:sp>
      <p:sp>
        <p:nvSpPr>
          <p:cNvPr id="94211"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94212"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C9A7AB-1C8E-4BAD-A526-F4B9D73BA982}" type="slidenum">
              <a:rPr lang="pl-PL" altLang="pl-PL">
                <a:solidFill>
                  <a:srgbClr val="000000"/>
                </a:solidFill>
              </a:rPr>
              <a:pPr>
                <a:spcBef>
                  <a:spcPct val="0"/>
                </a:spcBef>
              </a:pPr>
              <a:t>39</a:t>
            </a:fld>
            <a:endParaRPr lang="pl-PL" altLang="pl-PL">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ymbol zastępczy obrazu slajdu 1"/>
          <p:cNvSpPr>
            <a:spLocks noGrp="1" noRot="1" noChangeAspect="1" noTextEdit="1"/>
          </p:cNvSpPr>
          <p:nvPr>
            <p:ph type="sldImg"/>
          </p:nvPr>
        </p:nvSpPr>
        <p:spPr>
          <a:ln/>
        </p:spPr>
      </p:sp>
      <p:sp>
        <p:nvSpPr>
          <p:cNvPr id="22531"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b="1" smtClean="0"/>
              <a:t>Siły Zbrojne RP utrzymują gotowość do realizacji trzech rodzajów misji:</a:t>
            </a:r>
            <a:endParaRPr lang="pl-PL" altLang="pl-PL" smtClean="0"/>
          </a:p>
          <a:p>
            <a:pPr>
              <a:buFont typeface="Wingdings" panose="05000000000000000000" pitchFamily="2" charset="2"/>
              <a:buChar char="Ø"/>
            </a:pPr>
            <a:r>
              <a:rPr lang="pl-PL" altLang="pl-PL" smtClean="0"/>
              <a:t>zagwarantowania obrony państwa i przeciwstawienia się agresji w ramach zobowiązań sojuszniczych (tj. utrzymania zdolności użycia wojsk w zakresie obrony i ochrony nienaruszalności granic RP, a także w działaniach antyterrorystycznych oraz w rozwiązywaniu lokalnego lub regionalnego konfliktu zbrojnego, jak również w operacji obronnej – w kraju jak i poza nim);</a:t>
            </a:r>
          </a:p>
          <a:p>
            <a:pPr>
              <a:buFont typeface="Wingdings" panose="05000000000000000000" pitchFamily="2" charset="2"/>
              <a:buChar char="Ø"/>
            </a:pPr>
            <a:r>
              <a:rPr lang="pl-PL" altLang="pl-PL" smtClean="0"/>
              <a:t>udziału w procesie stabilizacji sytuacji międzynarodowej oraz w operacjach reagowania kryzysowego i humanitarnych (tj. utrzymania sił i zdolności do uczestniczenia w operacjach pokojowych i reagowania kryzysowego prowadzonych przez NATO, UE, ONZ, jak również w innych operacjach wynikających z porozumień międzynarodowych oraz w operacjach humanitarnych prowadzonych przez organizacje międzynarodowe, rządowe i inne);</a:t>
            </a:r>
          </a:p>
          <a:p>
            <a:pPr>
              <a:buFont typeface="Wingdings" panose="05000000000000000000" pitchFamily="2" charset="2"/>
              <a:buChar char="Ø"/>
            </a:pPr>
            <a:r>
              <a:rPr lang="pl-PL" altLang="pl-PL" smtClean="0"/>
              <a:t>wspierania bezpieczeństwa wewnętrznego i pomoc społeczeństwu (poprzez m.in. monitorowanie i ochronę przestrzeni powietrznej oraz wsparcie ochrony granicy lądowej i wód terytorialnych, a także prowadzenie działalności rozpoznawczej i wywiadowczej. A poza tym: monitorowanie skażeń promieniotwórczych, chemicznych i biologicznych na terytorium kraju; oczyszczanie terenu z materiałów wybuchowych i przedmiotów niebezpiecznych pochodzenia wojskowego, prowadzenie działań poszukiwawczo-ratowniczych i pomoc władzom państwowym, administracji publicznej oraz społeczeństwu w reagowaniu na zagrożenia).</a:t>
            </a:r>
          </a:p>
          <a:p>
            <a:pPr>
              <a:buFont typeface="Wingdings" panose="05000000000000000000" pitchFamily="2" charset="2"/>
              <a:buChar char="Ø"/>
            </a:pPr>
            <a:endParaRPr lang="pl-PL" altLang="pl-PL" smtClean="0"/>
          </a:p>
        </p:txBody>
      </p:sp>
      <p:sp>
        <p:nvSpPr>
          <p:cNvPr id="22532"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B9E4F2-C45D-4E29-B9BD-3A5316F09CEB}" type="slidenum">
              <a:rPr lang="pl-PL" altLang="pl-PL">
                <a:solidFill>
                  <a:srgbClr val="000000"/>
                </a:solidFill>
              </a:rPr>
              <a:pPr>
                <a:spcBef>
                  <a:spcPct val="0"/>
                </a:spcBef>
              </a:pPr>
              <a:t>4</a:t>
            </a:fld>
            <a:endParaRPr lang="pl-PL" altLang="pl-PL">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ymbol zastępczy obrazu slajdu 1"/>
          <p:cNvSpPr>
            <a:spLocks noGrp="1" noRot="1" noChangeAspect="1" noTextEdit="1"/>
          </p:cNvSpPr>
          <p:nvPr>
            <p:ph type="sldImg"/>
          </p:nvPr>
        </p:nvSpPr>
        <p:spPr>
          <a:ln/>
        </p:spPr>
      </p:sp>
      <p:sp>
        <p:nvSpPr>
          <p:cNvPr id="96259"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96260"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4A8739B-7657-4A01-A6D9-74712158D31D}" type="slidenum">
              <a:rPr lang="pl-PL" altLang="pl-PL">
                <a:solidFill>
                  <a:srgbClr val="000000"/>
                </a:solidFill>
              </a:rPr>
              <a:pPr>
                <a:spcBef>
                  <a:spcPct val="0"/>
                </a:spcBef>
              </a:pPr>
              <a:t>40</a:t>
            </a:fld>
            <a:endParaRPr lang="pl-PL" altLang="pl-PL">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ymbol zastępczy obrazu slajdu 1"/>
          <p:cNvSpPr>
            <a:spLocks noGrp="1" noRot="1" noChangeAspect="1" noTextEdit="1"/>
          </p:cNvSpPr>
          <p:nvPr>
            <p:ph type="sldImg"/>
          </p:nvPr>
        </p:nvSpPr>
        <p:spPr>
          <a:ln/>
        </p:spPr>
      </p:sp>
      <p:sp>
        <p:nvSpPr>
          <p:cNvPr id="98307"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t>Misją terytorialsów jest obrona i wspieranie lokalnych społeczności. W czasie pokoju to m.in. przeciwdziałanie skutkom klęsk żywiołowych i zwalczanie ich oraz prowadzenie działań ratowniczych w sytuacjach kryzysowych. Natomiast w czasie wojny będą wsparciem wojsk  operacyjnych w strefie działań bezpośrednich, a poza nią – siłą wiodącą.</a:t>
            </a:r>
          </a:p>
          <a:p>
            <a:endParaRPr lang="pl-PL" altLang="pl-PL" smtClean="0"/>
          </a:p>
        </p:txBody>
      </p:sp>
      <p:sp>
        <p:nvSpPr>
          <p:cNvPr id="98308"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5F58FC-C06A-4185-AB9E-DA778B7545FB}" type="slidenum">
              <a:rPr lang="pl-PL" altLang="pl-PL">
                <a:solidFill>
                  <a:srgbClr val="000000"/>
                </a:solidFill>
              </a:rPr>
              <a:pPr>
                <a:spcBef>
                  <a:spcPct val="0"/>
                </a:spcBef>
              </a:pPr>
              <a:t>41</a:t>
            </a:fld>
            <a:endParaRPr lang="pl-PL" altLang="pl-PL">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ymbol zastępczy obrazu slajdu 1"/>
          <p:cNvSpPr>
            <a:spLocks noGrp="1" noRot="1" noChangeAspect="1" noTextEdit="1"/>
          </p:cNvSpPr>
          <p:nvPr>
            <p:ph type="sldImg"/>
          </p:nvPr>
        </p:nvSpPr>
        <p:spPr>
          <a:ln/>
        </p:spPr>
      </p:sp>
      <p:sp>
        <p:nvSpPr>
          <p:cNvPr id="100355"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00356"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4D2002-AB64-4E17-9AEE-49374DC4803B}" type="slidenum">
              <a:rPr lang="pl-PL" altLang="pl-PL">
                <a:solidFill>
                  <a:srgbClr val="000000"/>
                </a:solidFill>
              </a:rPr>
              <a:pPr>
                <a:spcBef>
                  <a:spcPct val="0"/>
                </a:spcBef>
              </a:pPr>
              <a:t>42</a:t>
            </a:fld>
            <a:endParaRPr lang="pl-PL" altLang="pl-PL">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ymbol zastępczy obrazu slajdu 1"/>
          <p:cNvSpPr>
            <a:spLocks noGrp="1" noRot="1" noChangeAspect="1" noTextEdit="1"/>
          </p:cNvSpPr>
          <p:nvPr>
            <p:ph type="sldImg"/>
          </p:nvPr>
        </p:nvSpPr>
        <p:spPr>
          <a:ln/>
        </p:spPr>
      </p:sp>
      <p:sp>
        <p:nvSpPr>
          <p:cNvPr id="102403"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02404"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FCF6E7-1946-4ED9-AD0F-7AACC7ED8EC1}" type="slidenum">
              <a:rPr lang="pl-PL" altLang="pl-PL">
                <a:solidFill>
                  <a:srgbClr val="000000"/>
                </a:solidFill>
              </a:rPr>
              <a:pPr>
                <a:spcBef>
                  <a:spcPct val="0"/>
                </a:spcBef>
              </a:pPr>
              <a:t>43</a:t>
            </a:fld>
            <a:endParaRPr lang="pl-PL" altLang="pl-PL">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ymbol zastępczy obrazu slajdu 1"/>
          <p:cNvSpPr>
            <a:spLocks noGrp="1" noRot="1" noChangeAspect="1" noTextEdit="1"/>
          </p:cNvSpPr>
          <p:nvPr>
            <p:ph type="sldImg"/>
          </p:nvPr>
        </p:nvSpPr>
        <p:spPr>
          <a:ln/>
        </p:spPr>
      </p:sp>
      <p:sp>
        <p:nvSpPr>
          <p:cNvPr id="104451"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04452"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4AB1CB-5090-49B0-8D34-55CE959D93F0}" type="slidenum">
              <a:rPr lang="pl-PL" altLang="pl-PL">
                <a:solidFill>
                  <a:srgbClr val="000000"/>
                </a:solidFill>
              </a:rPr>
              <a:pPr>
                <a:spcBef>
                  <a:spcPct val="0"/>
                </a:spcBef>
              </a:pPr>
              <a:t>44</a:t>
            </a:fld>
            <a:endParaRPr lang="pl-PL" altLang="pl-PL">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ymbol zastępczy obrazu slajdu 1"/>
          <p:cNvSpPr>
            <a:spLocks noGrp="1" noRot="1" noChangeAspect="1" noTextEdit="1"/>
          </p:cNvSpPr>
          <p:nvPr>
            <p:ph type="sldImg"/>
          </p:nvPr>
        </p:nvSpPr>
        <p:spPr>
          <a:ln/>
        </p:spPr>
      </p:sp>
      <p:sp>
        <p:nvSpPr>
          <p:cNvPr id="106499"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06500"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831D8E-C096-43D9-B206-9F901CCFDD46}" type="slidenum">
              <a:rPr lang="pl-PL" altLang="pl-PL">
                <a:solidFill>
                  <a:srgbClr val="000000"/>
                </a:solidFill>
              </a:rPr>
              <a:pPr>
                <a:spcBef>
                  <a:spcPct val="0"/>
                </a:spcBef>
              </a:pPr>
              <a:t>45</a:t>
            </a:fld>
            <a:endParaRPr lang="pl-PL" altLang="pl-PL">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ymbol zastępczy obrazu slajdu 1"/>
          <p:cNvSpPr>
            <a:spLocks noGrp="1" noRot="1" noChangeAspect="1" noTextEdit="1"/>
          </p:cNvSpPr>
          <p:nvPr>
            <p:ph type="sldImg"/>
          </p:nvPr>
        </p:nvSpPr>
        <p:spPr>
          <a:ln/>
        </p:spPr>
      </p:sp>
      <p:sp>
        <p:nvSpPr>
          <p:cNvPr id="108547"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08548"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B15D96-8362-478D-B3F5-3D70941BAE6A}" type="slidenum">
              <a:rPr lang="pl-PL" altLang="pl-PL">
                <a:solidFill>
                  <a:srgbClr val="000000"/>
                </a:solidFill>
              </a:rPr>
              <a:pPr>
                <a:spcBef>
                  <a:spcPct val="0"/>
                </a:spcBef>
              </a:pPr>
              <a:t>46</a:t>
            </a:fld>
            <a:endParaRPr lang="pl-PL" altLang="pl-PL">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ymbol zastępczy obrazu slajdu 1"/>
          <p:cNvSpPr>
            <a:spLocks noGrp="1" noRot="1" noChangeAspect="1" noTextEdit="1"/>
          </p:cNvSpPr>
          <p:nvPr>
            <p:ph type="sldImg"/>
          </p:nvPr>
        </p:nvSpPr>
        <p:spPr>
          <a:ln/>
        </p:spPr>
      </p:sp>
      <p:sp>
        <p:nvSpPr>
          <p:cNvPr id="110595"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10596"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A92F63-1EE8-410D-AD22-BD4653EED29C}" type="slidenum">
              <a:rPr lang="pl-PL" altLang="pl-PL">
                <a:solidFill>
                  <a:srgbClr val="000000"/>
                </a:solidFill>
              </a:rPr>
              <a:pPr>
                <a:spcBef>
                  <a:spcPct val="0"/>
                </a:spcBef>
              </a:pPr>
              <a:t>47</a:t>
            </a:fld>
            <a:endParaRPr lang="pl-PL" altLang="pl-PL">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ymbol zastępczy obrazu slajdu 1"/>
          <p:cNvSpPr>
            <a:spLocks noGrp="1" noRot="1" noChangeAspect="1" noTextEdit="1"/>
          </p:cNvSpPr>
          <p:nvPr>
            <p:ph type="sldImg"/>
          </p:nvPr>
        </p:nvSpPr>
        <p:spPr>
          <a:ln/>
        </p:spPr>
      </p:sp>
      <p:sp>
        <p:nvSpPr>
          <p:cNvPr id="112643"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12644"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D93EEE-FD39-4079-B158-97979F7E3F10}" type="slidenum">
              <a:rPr lang="pl-PL" altLang="pl-PL">
                <a:solidFill>
                  <a:srgbClr val="000000"/>
                </a:solidFill>
              </a:rPr>
              <a:pPr>
                <a:spcBef>
                  <a:spcPct val="0"/>
                </a:spcBef>
              </a:pPr>
              <a:t>48</a:t>
            </a:fld>
            <a:endParaRPr lang="pl-PL" altLang="pl-PL">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ymbol zastępczy obrazu slajdu 1"/>
          <p:cNvSpPr>
            <a:spLocks noGrp="1" noRot="1" noChangeAspect="1" noTextEdit="1"/>
          </p:cNvSpPr>
          <p:nvPr>
            <p:ph type="sldImg"/>
          </p:nvPr>
        </p:nvSpPr>
        <p:spPr>
          <a:ln/>
        </p:spPr>
      </p:sp>
      <p:sp>
        <p:nvSpPr>
          <p:cNvPr id="114691"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14692"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5ECF7D-0BDD-454D-99BB-0D0AF67F3493}" type="slidenum">
              <a:rPr lang="pl-PL" altLang="pl-PL">
                <a:solidFill>
                  <a:srgbClr val="000000"/>
                </a:solidFill>
              </a:rPr>
              <a:pPr>
                <a:spcBef>
                  <a:spcPct val="0"/>
                </a:spcBef>
              </a:pPr>
              <a:t>49</a:t>
            </a:fld>
            <a:endParaRPr lang="pl-PL" altLang="pl-PL">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ymbol zastępczy obrazu slajdu 1"/>
          <p:cNvSpPr>
            <a:spLocks noGrp="1" noRot="1" noChangeAspect="1" noTextEdit="1"/>
          </p:cNvSpPr>
          <p:nvPr>
            <p:ph type="sldImg"/>
          </p:nvPr>
        </p:nvSpPr>
        <p:spPr>
          <a:ln/>
        </p:spPr>
      </p:sp>
      <p:sp>
        <p:nvSpPr>
          <p:cNvPr id="24579"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24580"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E6FF60-1854-4B7E-8809-9DDFFC594666}" type="slidenum">
              <a:rPr lang="pl-PL" altLang="pl-PL">
                <a:solidFill>
                  <a:srgbClr val="000000"/>
                </a:solidFill>
              </a:rPr>
              <a:pPr>
                <a:spcBef>
                  <a:spcPct val="0"/>
                </a:spcBef>
              </a:pPr>
              <a:t>5</a:t>
            </a:fld>
            <a:endParaRPr lang="pl-PL" altLang="pl-PL">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ymbol zastępczy obrazu slajdu 1"/>
          <p:cNvSpPr>
            <a:spLocks noGrp="1" noRot="1" noChangeAspect="1" noTextEdit="1"/>
          </p:cNvSpPr>
          <p:nvPr>
            <p:ph type="sldImg"/>
          </p:nvPr>
        </p:nvSpPr>
        <p:spPr>
          <a:ln/>
        </p:spPr>
      </p:sp>
      <p:sp>
        <p:nvSpPr>
          <p:cNvPr id="116739"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16740"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30C6F9C-8C83-490C-A8BC-3B8C8F23FB63}" type="slidenum">
              <a:rPr lang="pl-PL" altLang="pl-PL">
                <a:solidFill>
                  <a:srgbClr val="000000"/>
                </a:solidFill>
              </a:rPr>
              <a:pPr>
                <a:spcBef>
                  <a:spcPct val="0"/>
                </a:spcBef>
              </a:pPr>
              <a:t>50</a:t>
            </a:fld>
            <a:endParaRPr lang="pl-PL" altLang="pl-PL">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ymbol zastępczy obrazu slajdu 1"/>
          <p:cNvSpPr>
            <a:spLocks noGrp="1" noRot="1" noChangeAspect="1" noTextEdit="1"/>
          </p:cNvSpPr>
          <p:nvPr>
            <p:ph type="sldImg"/>
          </p:nvPr>
        </p:nvSpPr>
        <p:spPr>
          <a:ln/>
        </p:spPr>
      </p:sp>
      <p:sp>
        <p:nvSpPr>
          <p:cNvPr id="118787"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18788"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358557-5014-4F79-A5CB-F203942695AE}" type="slidenum">
              <a:rPr lang="pl-PL" altLang="pl-PL">
                <a:solidFill>
                  <a:srgbClr val="000000"/>
                </a:solidFill>
              </a:rPr>
              <a:pPr>
                <a:spcBef>
                  <a:spcPct val="0"/>
                </a:spcBef>
              </a:pPr>
              <a:t>51</a:t>
            </a:fld>
            <a:endParaRPr lang="pl-PL" altLang="pl-PL">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ymbol zastępczy obrazu slajdu 1"/>
          <p:cNvSpPr>
            <a:spLocks noGrp="1" noRot="1" noChangeAspect="1" noTextEdit="1"/>
          </p:cNvSpPr>
          <p:nvPr>
            <p:ph type="sldImg"/>
          </p:nvPr>
        </p:nvSpPr>
        <p:spPr>
          <a:ln/>
        </p:spPr>
      </p:sp>
      <p:sp>
        <p:nvSpPr>
          <p:cNvPr id="120835"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20836"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A544473-C724-42EF-871F-54149100B57F}" type="slidenum">
              <a:rPr lang="pl-PL" altLang="pl-PL">
                <a:solidFill>
                  <a:srgbClr val="000000"/>
                </a:solidFill>
              </a:rPr>
              <a:pPr>
                <a:spcBef>
                  <a:spcPct val="0"/>
                </a:spcBef>
              </a:pPr>
              <a:t>52</a:t>
            </a:fld>
            <a:endParaRPr lang="pl-PL" altLang="pl-PL">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ymbol zastępczy obrazu slajdu 1"/>
          <p:cNvSpPr>
            <a:spLocks noGrp="1" noRot="1" noChangeAspect="1" noTextEdit="1"/>
          </p:cNvSpPr>
          <p:nvPr>
            <p:ph type="sldImg"/>
          </p:nvPr>
        </p:nvSpPr>
        <p:spPr>
          <a:ln/>
        </p:spPr>
      </p:sp>
      <p:sp>
        <p:nvSpPr>
          <p:cNvPr id="122883"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22884"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684547-C4C1-46BE-9C16-AA4C72161E56}" type="slidenum">
              <a:rPr lang="pl-PL" altLang="pl-PL">
                <a:solidFill>
                  <a:srgbClr val="000000"/>
                </a:solidFill>
              </a:rPr>
              <a:pPr>
                <a:spcBef>
                  <a:spcPct val="0"/>
                </a:spcBef>
              </a:pPr>
              <a:t>53</a:t>
            </a:fld>
            <a:endParaRPr lang="pl-PL" altLang="pl-PL">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ymbol zastępczy obrazu slajdu 1"/>
          <p:cNvSpPr>
            <a:spLocks noGrp="1" noRot="1" noChangeAspect="1" noTextEdit="1"/>
          </p:cNvSpPr>
          <p:nvPr>
            <p:ph type="sldImg"/>
          </p:nvPr>
        </p:nvSpPr>
        <p:spPr>
          <a:ln/>
        </p:spPr>
      </p:sp>
      <p:sp>
        <p:nvSpPr>
          <p:cNvPr id="124931"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24932"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A0507B-0251-4E34-93DB-18845CC90008}" type="slidenum">
              <a:rPr lang="pl-PL" altLang="pl-PL">
                <a:solidFill>
                  <a:srgbClr val="000000"/>
                </a:solidFill>
              </a:rPr>
              <a:pPr>
                <a:spcBef>
                  <a:spcPct val="0"/>
                </a:spcBef>
              </a:pPr>
              <a:t>54</a:t>
            </a:fld>
            <a:endParaRPr lang="pl-PL" altLang="pl-PL">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ymbol zastępczy obrazu slajdu 1"/>
          <p:cNvSpPr>
            <a:spLocks noGrp="1" noRot="1" noChangeAspect="1" noTextEdit="1"/>
          </p:cNvSpPr>
          <p:nvPr>
            <p:ph type="sldImg"/>
          </p:nvPr>
        </p:nvSpPr>
        <p:spPr>
          <a:ln/>
        </p:spPr>
      </p:sp>
      <p:sp>
        <p:nvSpPr>
          <p:cNvPr id="126979"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26980"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56AEC1-06F0-451E-8F45-2D91FF5E4E42}" type="slidenum">
              <a:rPr lang="pl-PL" altLang="pl-PL">
                <a:solidFill>
                  <a:srgbClr val="000000"/>
                </a:solidFill>
              </a:rPr>
              <a:pPr>
                <a:spcBef>
                  <a:spcPct val="0"/>
                </a:spcBef>
              </a:pPr>
              <a:t>55</a:t>
            </a:fld>
            <a:endParaRPr lang="pl-PL" altLang="pl-PL">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ymbol zastępczy obrazu slajdu 1"/>
          <p:cNvSpPr>
            <a:spLocks noGrp="1" noRot="1" noChangeAspect="1" noTextEdit="1"/>
          </p:cNvSpPr>
          <p:nvPr>
            <p:ph type="sldImg"/>
          </p:nvPr>
        </p:nvSpPr>
        <p:spPr>
          <a:ln/>
        </p:spPr>
      </p:sp>
      <p:sp>
        <p:nvSpPr>
          <p:cNvPr id="129027"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29028"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3C958B-A607-4E8B-B683-09FEEDFBA92E}" type="slidenum">
              <a:rPr lang="pl-PL" altLang="pl-PL">
                <a:solidFill>
                  <a:srgbClr val="000000"/>
                </a:solidFill>
              </a:rPr>
              <a:pPr>
                <a:spcBef>
                  <a:spcPct val="0"/>
                </a:spcBef>
              </a:pPr>
              <a:t>56</a:t>
            </a:fld>
            <a:endParaRPr lang="pl-PL" altLang="pl-PL">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ymbol zastępczy obrazu slajdu 1"/>
          <p:cNvSpPr>
            <a:spLocks noGrp="1" noRot="1" noChangeAspect="1" noTextEdit="1"/>
          </p:cNvSpPr>
          <p:nvPr>
            <p:ph type="sldImg"/>
          </p:nvPr>
        </p:nvSpPr>
        <p:spPr>
          <a:ln/>
        </p:spPr>
      </p:sp>
      <p:sp>
        <p:nvSpPr>
          <p:cNvPr id="131075"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31076"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CD193A4-D4BE-4E43-89B6-BF1E9A3CEC3A}" type="slidenum">
              <a:rPr lang="pl-PL" altLang="pl-PL">
                <a:solidFill>
                  <a:srgbClr val="000000"/>
                </a:solidFill>
              </a:rPr>
              <a:pPr>
                <a:spcBef>
                  <a:spcPct val="0"/>
                </a:spcBef>
              </a:pPr>
              <a:t>57</a:t>
            </a:fld>
            <a:endParaRPr lang="pl-PL" altLang="pl-PL">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ymbol zastępczy obrazu slajdu 1"/>
          <p:cNvSpPr>
            <a:spLocks noGrp="1" noRot="1" noChangeAspect="1" noTextEdit="1"/>
          </p:cNvSpPr>
          <p:nvPr>
            <p:ph type="sldImg"/>
          </p:nvPr>
        </p:nvSpPr>
        <p:spPr>
          <a:ln/>
        </p:spPr>
      </p:sp>
      <p:sp>
        <p:nvSpPr>
          <p:cNvPr id="133123"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33124"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EE18ED-1BBE-4AFE-8B4A-56C1684C22F4}" type="slidenum">
              <a:rPr lang="pl-PL" altLang="pl-PL">
                <a:solidFill>
                  <a:srgbClr val="000000"/>
                </a:solidFill>
              </a:rPr>
              <a:pPr>
                <a:spcBef>
                  <a:spcPct val="0"/>
                </a:spcBef>
              </a:pPr>
              <a:t>58</a:t>
            </a:fld>
            <a:endParaRPr lang="pl-PL" altLang="pl-PL">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ymbol zastępczy obrazu slajdu 1"/>
          <p:cNvSpPr>
            <a:spLocks noGrp="1" noRot="1" noChangeAspect="1" noTextEdit="1"/>
          </p:cNvSpPr>
          <p:nvPr>
            <p:ph type="sldImg"/>
          </p:nvPr>
        </p:nvSpPr>
        <p:spPr>
          <a:ln/>
        </p:spPr>
      </p:sp>
      <p:sp>
        <p:nvSpPr>
          <p:cNvPr id="135171"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35172"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364B07-F24B-4558-B80B-E476E4691FBE}" type="slidenum">
              <a:rPr lang="pl-PL" altLang="pl-PL">
                <a:solidFill>
                  <a:srgbClr val="000000"/>
                </a:solidFill>
              </a:rPr>
              <a:pPr>
                <a:spcBef>
                  <a:spcPct val="0"/>
                </a:spcBef>
              </a:pPr>
              <a:t>59</a:t>
            </a:fld>
            <a:endParaRPr lang="pl-PL" altLang="pl-PL">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ymbol zastępczy obrazu slajdu 1"/>
          <p:cNvSpPr>
            <a:spLocks noGrp="1" noRot="1" noChangeAspect="1" noTextEdit="1"/>
          </p:cNvSpPr>
          <p:nvPr>
            <p:ph type="sldImg"/>
          </p:nvPr>
        </p:nvSpPr>
        <p:spPr>
          <a:ln/>
        </p:spPr>
      </p:sp>
      <p:sp>
        <p:nvSpPr>
          <p:cNvPr id="75779" name="Symbol zastępczy notatek 2"/>
          <p:cNvSpPr>
            <a:spLocks noGrp="1"/>
          </p:cNvSpPr>
          <p:nvPr>
            <p:ph type="body" idx="1"/>
          </p:nvPr>
        </p:nvSpPr>
        <p:spPr>
          <a:ln/>
        </p:spPr>
        <p:txBody>
          <a:bodyPr/>
          <a:lstStyle/>
          <a:p>
            <a:pPr>
              <a:defRPr/>
            </a:pPr>
            <a:r>
              <a:rPr lang="pl-PL" dirty="0" smtClean="0">
                <a:solidFill>
                  <a:schemeClr val="tx1">
                    <a:lumMod val="95000"/>
                    <a:lumOff val="5000"/>
                  </a:schemeClr>
                </a:solidFill>
                <a:latin typeface="Arial" panose="020B0604020202020204" pitchFamily="34" charset="0"/>
                <a:cs typeface="Arial" panose="020B0604020202020204" pitchFamily="34" charset="0"/>
              </a:rPr>
              <a:t>Dotychczas obowiązująca reforma Systemu Kierowania i Dowodzenia Siłami Zbrojnymi RP, wprowadzona 1 stycznia 2014 zakładała ograniczenie roli Sztabu Generalnego WP, likwidację poszczególnych dowództw rodzajów Sił Zbrojnych wraz z utworzeniem jednego Dowództwa Generalnego RSZ oraz przekształcenie Dowództwa Operacyjnego w Dowództwo Operacyjne Rodzajów Sił Zbrojnych. Zlikwidowano wówczas przewidziane przez Konstytucję RP cztery stanowiska dowódców RSZ, a w to miejsce wprowadzano odpowiednie Inspektoraty. Ówczesna reforma sprawiła, że rozbudowano DO RSZ i podlegające centra operacyjne – dowództwa komponentów. </a:t>
            </a:r>
          </a:p>
          <a:p>
            <a:pPr>
              <a:defRPr/>
            </a:pPr>
            <a:r>
              <a:rPr lang="pl-PL" dirty="0" smtClean="0">
                <a:solidFill>
                  <a:schemeClr val="tx1">
                    <a:lumMod val="95000"/>
                    <a:lumOff val="5000"/>
                  </a:schemeClr>
                </a:solidFill>
                <a:latin typeface="Arial" panose="020B0604020202020204" pitchFamily="34" charset="0"/>
                <a:cs typeface="Arial" panose="020B0604020202020204" pitchFamily="34" charset="0"/>
              </a:rPr>
              <a:t>Najwyższym zwierzchnikiem Sił Zbrojnych RP jest Prezydent Rzeczypospolitej Polskiej. </a:t>
            </a:r>
          </a:p>
          <a:p>
            <a:pPr>
              <a:defRPr/>
            </a:pPr>
            <a:r>
              <a:rPr lang="pl-PL" dirty="0" smtClean="0">
                <a:solidFill>
                  <a:schemeClr val="tx1">
                    <a:lumMod val="95000"/>
                    <a:lumOff val="5000"/>
                  </a:schemeClr>
                </a:solidFill>
                <a:latin typeface="Arial" panose="020B0604020202020204" pitchFamily="34" charset="0"/>
                <a:cs typeface="Arial" panose="020B0604020202020204" pitchFamily="34" charset="0"/>
              </a:rPr>
              <a:t>W czasie pokoju Prezydent Rzeczypospolitej Polskiej sprawuje zwierzchnictwo nad Siłami Zbrojnymi RP za pośrednictwem Ministra Obrony Narodowej.</a:t>
            </a:r>
          </a:p>
          <a:p>
            <a:pPr>
              <a:defRPr/>
            </a:pPr>
            <a:r>
              <a:rPr lang="pl-PL" dirty="0" smtClean="0">
                <a:solidFill>
                  <a:schemeClr val="tx1">
                    <a:lumMod val="95000"/>
                    <a:lumOff val="5000"/>
                  </a:schemeClr>
                </a:solidFill>
                <a:latin typeface="Arial" panose="020B0604020202020204" pitchFamily="34" charset="0"/>
                <a:cs typeface="Arial" panose="020B0604020202020204" pitchFamily="34" charset="0"/>
              </a:rPr>
              <a:t>Całokształtem działalności Sił Zbrojnych RP w czasie pokoju kieruje Minister Obrony Narodowej. </a:t>
            </a:r>
          </a:p>
          <a:p>
            <a:pPr>
              <a:defRPr/>
            </a:pPr>
            <a:r>
              <a:rPr lang="pl-PL" dirty="0" smtClean="0">
                <a:solidFill>
                  <a:schemeClr val="tx1">
                    <a:lumMod val="95000"/>
                    <a:lumOff val="5000"/>
                  </a:schemeClr>
                </a:solidFill>
                <a:latin typeface="Arial" panose="020B0604020202020204" pitchFamily="34" charset="0"/>
                <a:cs typeface="Arial" panose="020B0604020202020204" pitchFamily="34" charset="0"/>
              </a:rPr>
              <a:t>Swoje zadania Minister ON wykonuje przy pomocy Ministerstwa Obrony Narodowej, w skład którego wchodzi Sztab Generalny Wojska Polskiego.</a:t>
            </a:r>
          </a:p>
          <a:p>
            <a:pPr>
              <a:defRPr/>
            </a:pPr>
            <a:r>
              <a:rPr lang="pl-PL" dirty="0" smtClean="0">
                <a:solidFill>
                  <a:schemeClr val="tx1">
                    <a:lumMod val="95000"/>
                    <a:lumOff val="5000"/>
                  </a:schemeClr>
                </a:solidFill>
                <a:latin typeface="Arial" panose="020B0604020202020204" pitchFamily="34" charset="0"/>
                <a:cs typeface="Arial" panose="020B0604020202020204" pitchFamily="34" charset="0"/>
              </a:rPr>
              <a:t>W czasie wojny Siłami Zbrojnymi RP oraz innymi podporządkowanymi jednostkami organizacyjnymi dowodzi Naczelny dowódca sił zbrojnych, który jest mianowany przez Prezydenta Rzeczypospolitej Polskiej i podlega mu bezpośrednio.</a:t>
            </a:r>
          </a:p>
          <a:p>
            <a:pPr>
              <a:defRPr/>
            </a:pPr>
            <a:r>
              <a:rPr lang="pl-PL" dirty="0" smtClean="0"/>
              <a:t>Składowymi aparatu kierowania siłami zbrojnymi w Polsce były Dowództwo Generalne Rodzajów Sił Zbrojnych i Dowództwo Operacyjne Rodzajów Sił Zbrojnych. Zmianie uległa rola SG WP. Jest to rola planowania strategicznego i doradcza m.in. dla Ministra ON. Reforma weszła w życie 1 stycznia 2014 </a:t>
            </a:r>
            <a:r>
              <a:rPr lang="pl-PL" dirty="0" err="1" smtClean="0"/>
              <a:t>r</a:t>
            </a:r>
            <a:endParaRPr lang="pl-PL" dirty="0" smtClean="0"/>
          </a:p>
          <a:p>
            <a:pPr>
              <a:defRPr/>
            </a:pPr>
            <a:endParaRPr lang="pl-PL" altLang="pl-PL" dirty="0" smtClean="0"/>
          </a:p>
        </p:txBody>
      </p:sp>
      <p:sp>
        <p:nvSpPr>
          <p:cNvPr id="26628"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39229D-BC6B-46BC-A7E5-528E4F3974C8}" type="slidenum">
              <a:rPr lang="pl-PL" altLang="pl-PL">
                <a:solidFill>
                  <a:srgbClr val="000000"/>
                </a:solidFill>
              </a:rPr>
              <a:pPr>
                <a:spcBef>
                  <a:spcPct val="0"/>
                </a:spcBef>
              </a:pPr>
              <a:t>6</a:t>
            </a:fld>
            <a:endParaRPr lang="pl-PL" altLang="pl-PL">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ymbol zastępczy obrazu slajdu 1"/>
          <p:cNvSpPr>
            <a:spLocks noGrp="1" noRot="1" noChangeAspect="1" noTextEdit="1"/>
          </p:cNvSpPr>
          <p:nvPr>
            <p:ph type="sldImg"/>
          </p:nvPr>
        </p:nvSpPr>
        <p:spPr>
          <a:ln/>
        </p:spPr>
      </p:sp>
      <p:sp>
        <p:nvSpPr>
          <p:cNvPr id="137219"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37220"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869035-7123-41A9-A32D-6240C40CDB57}" type="slidenum">
              <a:rPr lang="pl-PL" altLang="pl-PL">
                <a:solidFill>
                  <a:srgbClr val="000000"/>
                </a:solidFill>
              </a:rPr>
              <a:pPr>
                <a:spcBef>
                  <a:spcPct val="0"/>
                </a:spcBef>
              </a:pPr>
              <a:t>60</a:t>
            </a:fld>
            <a:endParaRPr lang="pl-PL" altLang="pl-PL">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ymbol zastępczy obrazu slajdu 1"/>
          <p:cNvSpPr>
            <a:spLocks noGrp="1" noRot="1" noChangeAspect="1" noTextEdit="1"/>
          </p:cNvSpPr>
          <p:nvPr>
            <p:ph type="sldImg"/>
          </p:nvPr>
        </p:nvSpPr>
        <p:spPr>
          <a:ln/>
        </p:spPr>
      </p:sp>
      <p:sp>
        <p:nvSpPr>
          <p:cNvPr id="139267"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39268"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D90638F-87A6-479A-8929-E974FAF0EB64}" type="slidenum">
              <a:rPr lang="pl-PL" altLang="pl-PL">
                <a:solidFill>
                  <a:srgbClr val="000000"/>
                </a:solidFill>
              </a:rPr>
              <a:pPr>
                <a:spcBef>
                  <a:spcPct val="0"/>
                </a:spcBef>
              </a:pPr>
              <a:t>61</a:t>
            </a:fld>
            <a:endParaRPr lang="pl-PL" altLang="pl-PL">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ymbol zastępczy obrazu slajdu 1"/>
          <p:cNvSpPr>
            <a:spLocks noGrp="1" noRot="1" noChangeAspect="1" noTextEdit="1"/>
          </p:cNvSpPr>
          <p:nvPr>
            <p:ph type="sldImg"/>
          </p:nvPr>
        </p:nvSpPr>
        <p:spPr>
          <a:ln/>
        </p:spPr>
      </p:sp>
      <p:sp>
        <p:nvSpPr>
          <p:cNvPr id="141315"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41316"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A367C6-273D-4E06-B0B8-D7DA5E74C4B2}" type="slidenum">
              <a:rPr lang="pl-PL" altLang="pl-PL">
                <a:solidFill>
                  <a:srgbClr val="000000"/>
                </a:solidFill>
              </a:rPr>
              <a:pPr>
                <a:spcBef>
                  <a:spcPct val="0"/>
                </a:spcBef>
              </a:pPr>
              <a:t>62</a:t>
            </a:fld>
            <a:endParaRPr lang="pl-PL" altLang="pl-PL">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ymbol zastępczy obrazu slajdu 1"/>
          <p:cNvSpPr>
            <a:spLocks noGrp="1" noRot="1" noChangeAspect="1" noTextEdit="1"/>
          </p:cNvSpPr>
          <p:nvPr>
            <p:ph type="sldImg"/>
          </p:nvPr>
        </p:nvSpPr>
        <p:spPr>
          <a:solidFill>
            <a:srgbClr val="FFFFFF"/>
          </a:solidFill>
          <a:ln/>
        </p:spPr>
      </p:sp>
      <p:sp>
        <p:nvSpPr>
          <p:cNvPr id="143363" name="Symbol zastępczy notatek 2"/>
          <p:cNvSpPr>
            <a:spLocks noGrp="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tLang="pl-PL" smtClean="0"/>
          </a:p>
        </p:txBody>
      </p:sp>
      <p:sp>
        <p:nvSpPr>
          <p:cNvPr id="143364" name="Symbol zastępczy numeru slajdu 3"/>
          <p:cNvSpPr txBox="1">
            <a:spLocks noGrp="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52" tIns="45226" rIns="90452" bIns="45226"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93CA93F-4167-4075-9CCC-BCC0CFEE0F64}" type="slidenum">
              <a:rPr lang="pl-PL" altLang="pl-PL">
                <a:latin typeface="Arial" panose="020B0604020202020204" pitchFamily="34" charset="0"/>
              </a:rPr>
              <a:pPr algn="r" eaLnBrk="1" hangingPunct="1">
                <a:spcBef>
                  <a:spcPct val="0"/>
                </a:spcBef>
              </a:pPr>
              <a:t>63</a:t>
            </a:fld>
            <a:endParaRPr lang="pl-PL" altLang="pl-P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ymbol zastępczy obrazu slajdu 1"/>
          <p:cNvSpPr>
            <a:spLocks noGrp="1" noRot="1" noChangeAspect="1" noTextEdit="1"/>
          </p:cNvSpPr>
          <p:nvPr>
            <p:ph type="sldImg"/>
          </p:nvPr>
        </p:nvSpPr>
        <p:spPr>
          <a:ln/>
        </p:spPr>
      </p:sp>
      <p:sp>
        <p:nvSpPr>
          <p:cNvPr id="28675"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t>Nowe rozwiązania zakładają konsolidację funkcji planowania, przygotowania, użycia i zabezpieczenia Sił Zbrojnych RP, a także stworzenie takich warunków i struktur organizacyjnych na czas pokoju, które będą maksymalnie zbliżone do tych przygotowanych na czas wojny. Przewidują również skrócenie czasochłonnego procesu transformacji struktur kierowania i dowodzenia z czasu pokoju na czas wojny, wprowadzenie jednolitości w podziale kompetencji i zadań oraz klarowne rozgraniczenie poziomów dowodzenia. </a:t>
            </a:r>
          </a:p>
          <a:p>
            <a:endParaRPr lang="pl-PL" altLang="pl-PL" smtClean="0"/>
          </a:p>
        </p:txBody>
      </p:sp>
      <p:sp>
        <p:nvSpPr>
          <p:cNvPr id="28676"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E02956-7069-4A96-940C-FE0B65EA2D5C}" type="slidenum">
              <a:rPr lang="pl-PL" altLang="pl-PL">
                <a:solidFill>
                  <a:srgbClr val="000000"/>
                </a:solidFill>
              </a:rPr>
              <a:pPr>
                <a:spcBef>
                  <a:spcPct val="0"/>
                </a:spcBef>
              </a:pPr>
              <a:t>7</a:t>
            </a:fld>
            <a:endParaRPr lang="pl-PL" altLang="pl-PL">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ymbol zastępczy obrazu slajdu 1"/>
          <p:cNvSpPr>
            <a:spLocks noGrp="1" noRot="1" noChangeAspect="1" noTextEdit="1"/>
          </p:cNvSpPr>
          <p:nvPr>
            <p:ph type="sldImg"/>
          </p:nvPr>
        </p:nvSpPr>
        <p:spPr>
          <a:ln/>
        </p:spPr>
      </p:sp>
      <p:sp>
        <p:nvSpPr>
          <p:cNvPr id="30723"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t>W nowym systemie zostanie wzmocniona rola i rozszerzone kompetencje szefa Sztabu Generalnego Wojska Polskiego. Wprowadzone zmiany dostosują struktury dowodzenia Sił Zbrojnych Rzeczypospolitej Polskiej do modelu obowiązującego w NATO. Szefowi Sztabu Generalnego będą podlegają dowódca generalny i dowódca operacyjny rodzajów sił zbrojnych, a także szef Inspektoratu Wsparcia. Dowódca Wojsk Obrony Terytorialnej - do czasu osiągnięcia pełnej zdolności przez Wojska Obrony Terytorialnej do działania - tak jak obecnie, będzie bezpośrednio podlegał Ministrowi Obrony Narodowej. Zapewni to dalszy rozwój Wojsk Obrony Terytorialnej i ich pełne zintegrowanie z pozostałymi rodzajami sił zbrojnych na poziomie strategicznym i operacyjnym. </a:t>
            </a:r>
          </a:p>
          <a:p>
            <a:endParaRPr lang="pl-PL" altLang="pl-PL" smtClean="0"/>
          </a:p>
        </p:txBody>
      </p:sp>
      <p:sp>
        <p:nvSpPr>
          <p:cNvPr id="30724"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FE02F92-A518-4D73-84B7-FB02A95B38EB}" type="slidenum">
              <a:rPr lang="pl-PL" altLang="pl-PL">
                <a:solidFill>
                  <a:srgbClr val="000000"/>
                </a:solidFill>
              </a:rPr>
              <a:pPr>
                <a:spcBef>
                  <a:spcPct val="0"/>
                </a:spcBef>
              </a:pPr>
              <a:t>8</a:t>
            </a:fld>
            <a:endParaRPr lang="pl-PL" altLang="pl-PL">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ymbol zastępczy obrazu slajdu 1"/>
          <p:cNvSpPr>
            <a:spLocks noGrp="1" noRot="1" noChangeAspect="1" noTextEdit="1"/>
          </p:cNvSpPr>
          <p:nvPr>
            <p:ph type="sldImg"/>
          </p:nvPr>
        </p:nvSpPr>
        <p:spPr>
          <a:ln/>
        </p:spPr>
      </p:sp>
      <p:sp>
        <p:nvSpPr>
          <p:cNvPr id="32771" name="Symbol zastępczy notatek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mtClean="0"/>
              <a:t>Należy mieć na uwadze, że każda współczesna operacja wojskowa, narodowa czy koalicyjna będzie operacją połączoną. Czyli taką, w której uczestniczyć będą komponenty z różnych rodzajów Sił Zbrojnych: wojsk lądowych, sił powietrznych, marynarki wojennej, wojsk specjalnych czy wojsk obrony terytorialnej. Dlatego konieczne jest wyraźne wyodrębnienie w strukturze dowodzenia instytucji na co dzień odpowiedzialnej za przygotowanie, organizację oraz realizację takich działań, zwłaszcza w czasie zagrożenia wojennego. Roli tej nie może objąć struktura, która już w czasie pokoju nie przygotowuje się do pełnienia tego rodzaju funkcji.</a:t>
            </a:r>
          </a:p>
        </p:txBody>
      </p:sp>
      <p:sp>
        <p:nvSpPr>
          <p:cNvPr id="32772" name="Symbol zastępczy numeru slajd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18BBB5E-4316-4297-AE11-4D9E13B5DDDB}" type="slidenum">
              <a:rPr lang="pl-PL" altLang="pl-PL">
                <a:solidFill>
                  <a:srgbClr val="000000"/>
                </a:solidFill>
              </a:rPr>
              <a:pPr>
                <a:spcBef>
                  <a:spcPct val="0"/>
                </a:spcBef>
              </a:pPr>
              <a:t>9</a:t>
            </a:fld>
            <a:endParaRPr lang="pl-PL" altLang="pl-PL">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4"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endParaRPr>
          </a:p>
        </p:txBody>
      </p:sp>
      <p:sp>
        <p:nvSpPr>
          <p:cNvPr id="5"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dirty="0">
              <a:solidFill>
                <a:srgbClr val="FFFFFF"/>
              </a:solidFill>
            </a:endParaRPr>
          </a:p>
        </p:txBody>
      </p:sp>
      <p:sp>
        <p:nvSpPr>
          <p:cNvPr id="6" name="Rectangle 12"/>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endParaRPr>
          </a:p>
        </p:txBody>
      </p:sp>
      <p:sp>
        <p:nvSpPr>
          <p:cNvPr id="7"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endParaRPr>
          </a:p>
        </p:txBody>
      </p:sp>
      <p:grpSp>
        <p:nvGrpSpPr>
          <p:cNvPr id="8" name="Group 4"/>
          <p:cNvGrpSpPr>
            <a:grpSpLocks/>
          </p:cNvGrpSpPr>
          <p:nvPr userDrawn="1"/>
        </p:nvGrpSpPr>
        <p:grpSpPr bwMode="auto">
          <a:xfrm>
            <a:off x="0" y="0"/>
            <a:ext cx="9144000" cy="1476375"/>
            <a:chOff x="0" y="0"/>
            <a:chExt cx="5760" cy="930"/>
          </a:xfrm>
        </p:grpSpPr>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8"/>
              <a:ext cx="1247"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pl-PL" smtClean="0"/>
              <a:t>Kliknij, aby edytować styl</a:t>
            </a:r>
            <a:endParaRPr lang="en-US" dirty="0"/>
          </a:p>
        </p:txBody>
      </p:sp>
      <p:sp>
        <p:nvSpPr>
          <p:cNvPr id="11" name="Date Placeholder 3"/>
          <p:cNvSpPr>
            <a:spLocks noGrp="1"/>
          </p:cNvSpPr>
          <p:nvPr>
            <p:ph type="dt" sz="half" idx="10"/>
          </p:nvPr>
        </p:nvSpPr>
        <p:spPr/>
        <p:txBody>
          <a:bodyPr/>
          <a:lstStyle>
            <a:lvl1pPr>
              <a:defRPr>
                <a:latin typeface="Times New Roman" pitchFamily="18" charset="0"/>
                <a:cs typeface="+mn-cs"/>
              </a:defRPr>
            </a:lvl1pPr>
          </a:lstStyle>
          <a:p>
            <a:pPr>
              <a:defRPr/>
            </a:pPr>
            <a:fld id="{41B6E982-F9CF-42EC-8452-A2F7607A3E21}" type="datetime1">
              <a:rPr lang="pl-PL"/>
              <a:pPr>
                <a:defRPr/>
              </a:pPr>
              <a:t>24.03.2020</a:t>
            </a:fld>
            <a:endParaRPr lang="en-US"/>
          </a:p>
        </p:txBody>
      </p:sp>
      <p:sp>
        <p:nvSpPr>
          <p:cNvPr id="12" name="Footer Placeholder 4"/>
          <p:cNvSpPr>
            <a:spLocks noGrp="1"/>
          </p:cNvSpPr>
          <p:nvPr>
            <p:ph type="ftr" sz="quarter" idx="11"/>
          </p:nvPr>
        </p:nvSpPr>
        <p:spPr/>
        <p:txBody>
          <a:bodyPr/>
          <a:lstStyle>
            <a:lvl1pPr>
              <a:defRPr>
                <a:latin typeface="Times New Roman" pitchFamily="18" charset="0"/>
                <a:cs typeface="+mn-cs"/>
              </a:defRPr>
            </a:lvl1pPr>
          </a:lstStyle>
          <a:p>
            <a:pPr>
              <a:defRPr/>
            </a:pPr>
            <a:endParaRPr lang="en-US"/>
          </a:p>
        </p:txBody>
      </p:sp>
      <p:sp>
        <p:nvSpPr>
          <p:cNvPr id="13" name="Slide Number Placeholder 5"/>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0928C908-4175-4F7D-A88B-F93D6DB95D79}" type="slidenum">
              <a:rPr lang="pl-PL" altLang="pl-PL"/>
              <a:pPr>
                <a:defRPr/>
              </a:pPr>
              <a:t>‹#›</a:t>
            </a:fld>
            <a:endParaRPr lang="pl-PL" altLang="pl-PL"/>
          </a:p>
        </p:txBody>
      </p:sp>
    </p:spTree>
    <p:extLst>
      <p:ext uri="{BB962C8B-B14F-4D97-AF65-F5344CB8AC3E}">
        <p14:creationId xmlns:p14="http://schemas.microsoft.com/office/powerpoint/2010/main" val="513503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lvl1pPr>
              <a:defRPr>
                <a:latin typeface="Times New Roman" pitchFamily="18" charset="0"/>
                <a:cs typeface="+mn-cs"/>
              </a:defRPr>
            </a:lvl1pPr>
          </a:lstStyle>
          <a:p>
            <a:pPr>
              <a:defRPr/>
            </a:pPr>
            <a:fld id="{DEDE870E-4630-44FE-B155-F12E475680B9}" type="datetime1">
              <a:rPr lang="pl-PL"/>
              <a:pPr>
                <a:defRPr/>
              </a:pPr>
              <a:t>24.03.2020</a:t>
            </a:fld>
            <a:endParaRPr lang="pl-PL" dirty="0"/>
          </a:p>
        </p:txBody>
      </p:sp>
      <p:sp>
        <p:nvSpPr>
          <p:cNvPr id="5" name="Footer Placeholder 4"/>
          <p:cNvSpPr>
            <a:spLocks noGrp="1"/>
          </p:cNvSpPr>
          <p:nvPr>
            <p:ph type="ftr" sz="quarter" idx="11"/>
          </p:nvPr>
        </p:nvSpPr>
        <p:spPr/>
        <p:txBody>
          <a:bodyPr/>
          <a:lstStyle>
            <a:lvl1pPr>
              <a:defRPr>
                <a:latin typeface="Times New Roman" pitchFamily="18" charset="0"/>
                <a:cs typeface="+mn-cs"/>
              </a:defRPr>
            </a:lvl1pPr>
          </a:lstStyle>
          <a:p>
            <a:pPr>
              <a:defRPr/>
            </a:pPr>
            <a:endParaRPr lang="pl-PL"/>
          </a:p>
        </p:txBody>
      </p:sp>
      <p:sp>
        <p:nvSpPr>
          <p:cNvPr id="6" name="Slide Number Placeholder 5"/>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F2184DA5-773A-4D85-97FC-99403FD18256}" type="slidenum">
              <a:rPr lang="pl-PL" altLang="pl-PL"/>
              <a:pPr>
                <a:defRPr/>
              </a:pPr>
              <a:t>‹#›</a:t>
            </a:fld>
            <a:endParaRPr lang="pl-PL" altLang="pl-PL"/>
          </a:p>
        </p:txBody>
      </p:sp>
    </p:spTree>
    <p:extLst>
      <p:ext uri="{BB962C8B-B14F-4D97-AF65-F5344CB8AC3E}">
        <p14:creationId xmlns:p14="http://schemas.microsoft.com/office/powerpoint/2010/main" val="1735934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pl-PL" smtClean="0"/>
              <a:t>Kliknij, aby edytować styl</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lvl1pPr>
              <a:defRPr>
                <a:latin typeface="Times New Roman" pitchFamily="18" charset="0"/>
                <a:cs typeface="+mn-cs"/>
              </a:defRPr>
            </a:lvl1pPr>
          </a:lstStyle>
          <a:p>
            <a:pPr>
              <a:defRPr/>
            </a:pPr>
            <a:fld id="{DB35F4E9-9A2A-405B-A4EC-85F5323FD7FB}" type="datetime1">
              <a:rPr lang="pl-PL"/>
              <a:pPr>
                <a:defRPr/>
              </a:pPr>
              <a:t>24.03.2020</a:t>
            </a:fld>
            <a:endParaRPr lang="pl-PL" dirty="0"/>
          </a:p>
        </p:txBody>
      </p:sp>
      <p:sp>
        <p:nvSpPr>
          <p:cNvPr id="5" name="Footer Placeholder 4"/>
          <p:cNvSpPr>
            <a:spLocks noGrp="1"/>
          </p:cNvSpPr>
          <p:nvPr>
            <p:ph type="ftr" sz="quarter" idx="11"/>
          </p:nvPr>
        </p:nvSpPr>
        <p:spPr/>
        <p:txBody>
          <a:bodyPr/>
          <a:lstStyle>
            <a:lvl1pPr>
              <a:defRPr>
                <a:latin typeface="Times New Roman" pitchFamily="18" charset="0"/>
                <a:cs typeface="+mn-cs"/>
              </a:defRPr>
            </a:lvl1pPr>
          </a:lstStyle>
          <a:p>
            <a:pPr>
              <a:defRPr/>
            </a:pPr>
            <a:endParaRPr lang="pl-PL"/>
          </a:p>
        </p:txBody>
      </p:sp>
      <p:sp>
        <p:nvSpPr>
          <p:cNvPr id="6" name="Slide Number Placeholder 5"/>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BC426646-BD90-4C6C-95E9-DCEE6F30BD05}" type="slidenum">
              <a:rPr lang="pl-PL" altLang="pl-PL"/>
              <a:pPr>
                <a:defRPr/>
              </a:pPr>
              <a:t>‹#›</a:t>
            </a:fld>
            <a:endParaRPr lang="pl-PL" altLang="pl-PL"/>
          </a:p>
        </p:txBody>
      </p:sp>
    </p:spTree>
    <p:extLst>
      <p:ext uri="{BB962C8B-B14F-4D97-AF65-F5344CB8AC3E}">
        <p14:creationId xmlns:p14="http://schemas.microsoft.com/office/powerpoint/2010/main" val="807875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smtClean="0"/>
              <a:t>Kliknij, aby edytować styl</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4"/>
          </p:nvPr>
        </p:nvSpPr>
        <p:spPr/>
        <p:txBody>
          <a:bodyPr/>
          <a:lstStyle>
            <a:lvl1pPr>
              <a:defRPr>
                <a:latin typeface="Times New Roman" pitchFamily="18" charset="0"/>
                <a:cs typeface="+mn-cs"/>
              </a:defRPr>
            </a:lvl1pPr>
          </a:lstStyle>
          <a:p>
            <a:pPr>
              <a:defRPr/>
            </a:pPr>
            <a:fld id="{B42AB661-50B4-46EC-95CF-2811C04E5898}" type="datetime1">
              <a:rPr lang="pl-PL"/>
              <a:pPr>
                <a:defRPr/>
              </a:pPr>
              <a:t>24.03.2020</a:t>
            </a:fld>
            <a:endParaRPr lang="pl-PL" dirty="0"/>
          </a:p>
        </p:txBody>
      </p:sp>
      <p:sp>
        <p:nvSpPr>
          <p:cNvPr id="5" name="Footer Placeholder 4"/>
          <p:cNvSpPr>
            <a:spLocks noGrp="1"/>
          </p:cNvSpPr>
          <p:nvPr>
            <p:ph type="ftr" sz="quarter" idx="15"/>
          </p:nvPr>
        </p:nvSpPr>
        <p:spPr/>
        <p:txBody>
          <a:bodyPr/>
          <a:lstStyle>
            <a:lvl1pPr>
              <a:defRPr>
                <a:latin typeface="Times New Roman" pitchFamily="18" charset="0"/>
                <a:cs typeface="+mn-cs"/>
              </a:defRPr>
            </a:lvl1pPr>
          </a:lstStyle>
          <a:p>
            <a:pPr>
              <a:defRPr/>
            </a:pPr>
            <a:endParaRPr lang="pl-PL"/>
          </a:p>
        </p:txBody>
      </p:sp>
      <p:sp>
        <p:nvSpPr>
          <p:cNvPr id="6" name="Slide Number Placeholder 5"/>
          <p:cNvSpPr>
            <a:spLocks noGrp="1"/>
          </p:cNvSpPr>
          <p:nvPr>
            <p:ph type="sldNum" sz="quarter" idx="16"/>
          </p:nvPr>
        </p:nvSpPr>
        <p:spPr/>
        <p:txBody>
          <a:bodyPr/>
          <a:lstStyle>
            <a:lvl1pPr>
              <a:defRPr smtClean="0">
                <a:latin typeface="Times New Roman" panose="02020603050405020304" pitchFamily="18" charset="0"/>
              </a:defRPr>
            </a:lvl1pPr>
          </a:lstStyle>
          <a:p>
            <a:pPr>
              <a:defRPr/>
            </a:pPr>
            <a:fld id="{DF15D1E2-2254-4404-AE5F-059AA4FED6AB}" type="slidenum">
              <a:rPr lang="pl-PL" altLang="pl-PL"/>
              <a:pPr>
                <a:defRPr/>
              </a:pPr>
              <a:t>‹#›</a:t>
            </a:fld>
            <a:endParaRPr lang="pl-PL" altLang="pl-PL"/>
          </a:p>
        </p:txBody>
      </p:sp>
    </p:spTree>
    <p:extLst>
      <p:ext uri="{BB962C8B-B14F-4D97-AF65-F5344CB8AC3E}">
        <p14:creationId xmlns:p14="http://schemas.microsoft.com/office/powerpoint/2010/main" val="704159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endParaRPr>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dirty="0">
              <a:solidFill>
                <a:srgbClr val="FFFFFF"/>
              </a:solidFill>
            </a:endParaRPr>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endParaRPr>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pl-PL" smtClean="0"/>
              <a:t>Kliknij, aby edytować styl</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8" name="Date Placeholder 3"/>
          <p:cNvSpPr>
            <a:spLocks noGrp="1"/>
          </p:cNvSpPr>
          <p:nvPr>
            <p:ph type="dt" sz="half" idx="10"/>
          </p:nvPr>
        </p:nvSpPr>
        <p:spPr/>
        <p:txBody>
          <a:bodyPr/>
          <a:lstStyle>
            <a:lvl1pPr>
              <a:defRPr>
                <a:latin typeface="Times New Roman" pitchFamily="18" charset="0"/>
                <a:cs typeface="+mn-cs"/>
              </a:defRPr>
            </a:lvl1pPr>
          </a:lstStyle>
          <a:p>
            <a:pPr>
              <a:defRPr/>
            </a:pPr>
            <a:fld id="{D6350DF7-FB4E-40D2-845A-0C289A119D86}" type="datetime1">
              <a:rPr lang="pl-PL"/>
              <a:pPr>
                <a:defRPr/>
              </a:pPr>
              <a:t>24.03.2020</a:t>
            </a:fld>
            <a:endParaRPr lang="pl-PL" dirty="0"/>
          </a:p>
        </p:txBody>
      </p:sp>
      <p:sp>
        <p:nvSpPr>
          <p:cNvPr id="9" name="Footer Placeholder 4"/>
          <p:cNvSpPr>
            <a:spLocks noGrp="1"/>
          </p:cNvSpPr>
          <p:nvPr>
            <p:ph type="ftr" sz="quarter" idx="11"/>
          </p:nvPr>
        </p:nvSpPr>
        <p:spPr/>
        <p:txBody>
          <a:bodyPr/>
          <a:lstStyle>
            <a:lvl1pPr>
              <a:defRPr>
                <a:latin typeface="Times New Roman" pitchFamily="18" charset="0"/>
                <a:cs typeface="+mn-cs"/>
              </a:defRPr>
            </a:lvl1pPr>
          </a:lstStyle>
          <a:p>
            <a:pPr>
              <a:defRPr/>
            </a:pPr>
            <a:endParaRPr lang="pl-PL"/>
          </a:p>
        </p:txBody>
      </p:sp>
      <p:sp>
        <p:nvSpPr>
          <p:cNvPr id="10" name="Slide Number Placeholder 5"/>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4B17CB56-7B55-4BB1-9C30-9BCA276D8DA7}" type="slidenum">
              <a:rPr lang="pl-PL" altLang="pl-PL"/>
              <a:pPr>
                <a:defRPr/>
              </a:pPr>
              <a:t>‹#›</a:t>
            </a:fld>
            <a:endParaRPr lang="pl-PL" altLang="pl-PL"/>
          </a:p>
        </p:txBody>
      </p:sp>
    </p:spTree>
    <p:extLst>
      <p:ext uri="{BB962C8B-B14F-4D97-AF65-F5344CB8AC3E}">
        <p14:creationId xmlns:p14="http://schemas.microsoft.com/office/powerpoint/2010/main" val="1575075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smtClean="0"/>
              <a:t>Kliknij, aby edytować styl</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Date Placeholder 3"/>
          <p:cNvSpPr>
            <a:spLocks noGrp="1"/>
          </p:cNvSpPr>
          <p:nvPr>
            <p:ph type="dt" sz="half" idx="15"/>
          </p:nvPr>
        </p:nvSpPr>
        <p:spPr/>
        <p:txBody>
          <a:bodyPr/>
          <a:lstStyle>
            <a:lvl1pPr>
              <a:defRPr>
                <a:latin typeface="Times New Roman" pitchFamily="18" charset="0"/>
                <a:cs typeface="+mn-cs"/>
              </a:defRPr>
            </a:lvl1pPr>
          </a:lstStyle>
          <a:p>
            <a:pPr>
              <a:defRPr/>
            </a:pPr>
            <a:fld id="{A4629524-3BBB-4AFF-8564-FA617005ED75}" type="datetime1">
              <a:rPr lang="pl-PL"/>
              <a:pPr>
                <a:defRPr/>
              </a:pPr>
              <a:t>24.03.2020</a:t>
            </a:fld>
            <a:endParaRPr lang="pl-PL" dirty="0"/>
          </a:p>
        </p:txBody>
      </p:sp>
      <p:sp>
        <p:nvSpPr>
          <p:cNvPr id="6" name="Footer Placeholder 4"/>
          <p:cNvSpPr>
            <a:spLocks noGrp="1"/>
          </p:cNvSpPr>
          <p:nvPr>
            <p:ph type="ftr" sz="quarter" idx="16"/>
          </p:nvPr>
        </p:nvSpPr>
        <p:spPr/>
        <p:txBody>
          <a:bodyPr/>
          <a:lstStyle>
            <a:lvl1pPr>
              <a:defRPr>
                <a:latin typeface="Times New Roman" pitchFamily="18" charset="0"/>
                <a:cs typeface="+mn-cs"/>
              </a:defRPr>
            </a:lvl1pPr>
          </a:lstStyle>
          <a:p>
            <a:pPr>
              <a:defRPr/>
            </a:pPr>
            <a:endParaRPr lang="pl-PL"/>
          </a:p>
        </p:txBody>
      </p:sp>
      <p:sp>
        <p:nvSpPr>
          <p:cNvPr id="7" name="Slide Number Placeholder 5"/>
          <p:cNvSpPr>
            <a:spLocks noGrp="1"/>
          </p:cNvSpPr>
          <p:nvPr>
            <p:ph type="sldNum" sz="quarter" idx="17"/>
          </p:nvPr>
        </p:nvSpPr>
        <p:spPr/>
        <p:txBody>
          <a:bodyPr/>
          <a:lstStyle>
            <a:lvl1pPr>
              <a:defRPr smtClean="0">
                <a:latin typeface="Times New Roman" panose="02020603050405020304" pitchFamily="18" charset="0"/>
              </a:defRPr>
            </a:lvl1pPr>
          </a:lstStyle>
          <a:p>
            <a:pPr>
              <a:defRPr/>
            </a:pPr>
            <a:fld id="{222F8BA4-DA0B-4F56-935D-3B0B0A6EEE2B}" type="slidenum">
              <a:rPr lang="pl-PL" altLang="pl-PL"/>
              <a:pPr>
                <a:defRPr/>
              </a:pPr>
              <a:t>‹#›</a:t>
            </a:fld>
            <a:endParaRPr lang="pl-PL" altLang="pl-PL"/>
          </a:p>
        </p:txBody>
      </p:sp>
    </p:spTree>
    <p:extLst>
      <p:ext uri="{BB962C8B-B14F-4D97-AF65-F5344CB8AC3E}">
        <p14:creationId xmlns:p14="http://schemas.microsoft.com/office/powerpoint/2010/main" val="3078874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10" name="Title 9"/>
          <p:cNvSpPr>
            <a:spLocks noGrp="1"/>
          </p:cNvSpPr>
          <p:nvPr>
            <p:ph type="title"/>
          </p:nvPr>
        </p:nvSpPr>
        <p:spPr/>
        <p:txBody>
          <a:bodyPr/>
          <a:lstStyle/>
          <a:p>
            <a:r>
              <a:rPr lang="pl-PL" smtClean="0"/>
              <a:t>Kliknij, aby edytować styl</a:t>
            </a:r>
            <a:endParaRPr lang="en-US" dirty="0"/>
          </a:p>
        </p:txBody>
      </p:sp>
      <p:sp>
        <p:nvSpPr>
          <p:cNvPr id="7" name="Date Placeholder 3"/>
          <p:cNvSpPr>
            <a:spLocks noGrp="1"/>
          </p:cNvSpPr>
          <p:nvPr>
            <p:ph type="dt" sz="half" idx="10"/>
          </p:nvPr>
        </p:nvSpPr>
        <p:spPr/>
        <p:txBody>
          <a:bodyPr/>
          <a:lstStyle>
            <a:lvl1pPr>
              <a:defRPr>
                <a:latin typeface="Times New Roman" pitchFamily="18" charset="0"/>
                <a:cs typeface="+mn-cs"/>
              </a:defRPr>
            </a:lvl1pPr>
          </a:lstStyle>
          <a:p>
            <a:pPr>
              <a:defRPr/>
            </a:pPr>
            <a:fld id="{F47CC7AF-A90A-4A28-9221-8B663DAF70A0}" type="datetime1">
              <a:rPr lang="pl-PL"/>
              <a:pPr>
                <a:defRPr/>
              </a:pPr>
              <a:t>24.03.2020</a:t>
            </a:fld>
            <a:endParaRPr lang="pl-PL" dirty="0"/>
          </a:p>
        </p:txBody>
      </p:sp>
      <p:sp>
        <p:nvSpPr>
          <p:cNvPr id="8" name="Footer Placeholder 4"/>
          <p:cNvSpPr>
            <a:spLocks noGrp="1"/>
          </p:cNvSpPr>
          <p:nvPr>
            <p:ph type="ftr" sz="quarter" idx="11"/>
          </p:nvPr>
        </p:nvSpPr>
        <p:spPr/>
        <p:txBody>
          <a:bodyPr/>
          <a:lstStyle>
            <a:lvl1pPr>
              <a:defRPr>
                <a:latin typeface="Times New Roman" pitchFamily="18" charset="0"/>
                <a:cs typeface="+mn-cs"/>
              </a:defRPr>
            </a:lvl1pPr>
          </a:lstStyle>
          <a:p>
            <a:pPr>
              <a:defRPr/>
            </a:pPr>
            <a:endParaRPr lang="pl-PL"/>
          </a:p>
        </p:txBody>
      </p:sp>
      <p:sp>
        <p:nvSpPr>
          <p:cNvPr id="9" name="Slide Number Placeholder 5"/>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2DCA66A8-6F4D-446E-B424-07F99B80CDE5}" type="slidenum">
              <a:rPr lang="pl-PL" altLang="pl-PL"/>
              <a:pPr>
                <a:defRPr/>
              </a:pPr>
              <a:t>‹#›</a:t>
            </a:fld>
            <a:endParaRPr lang="pl-PL" altLang="pl-PL"/>
          </a:p>
        </p:txBody>
      </p:sp>
    </p:spTree>
    <p:extLst>
      <p:ext uri="{BB962C8B-B14F-4D97-AF65-F5344CB8AC3E}">
        <p14:creationId xmlns:p14="http://schemas.microsoft.com/office/powerpoint/2010/main" val="814718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3"/>
          <p:cNvSpPr>
            <a:spLocks noGrp="1"/>
          </p:cNvSpPr>
          <p:nvPr>
            <p:ph type="dt" sz="half" idx="10"/>
          </p:nvPr>
        </p:nvSpPr>
        <p:spPr/>
        <p:txBody>
          <a:bodyPr/>
          <a:lstStyle>
            <a:lvl1pPr>
              <a:defRPr>
                <a:latin typeface="Times New Roman" pitchFamily="18" charset="0"/>
                <a:cs typeface="+mn-cs"/>
              </a:defRPr>
            </a:lvl1pPr>
          </a:lstStyle>
          <a:p>
            <a:pPr>
              <a:defRPr/>
            </a:pPr>
            <a:fld id="{8A70A350-059B-4B6C-999C-E506C9789B2A}" type="datetime1">
              <a:rPr lang="pl-PL"/>
              <a:pPr>
                <a:defRPr/>
              </a:pPr>
              <a:t>24.03.2020</a:t>
            </a:fld>
            <a:endParaRPr lang="pl-PL" dirty="0"/>
          </a:p>
        </p:txBody>
      </p:sp>
      <p:sp>
        <p:nvSpPr>
          <p:cNvPr id="4" name="Footer Placeholder 4"/>
          <p:cNvSpPr>
            <a:spLocks noGrp="1"/>
          </p:cNvSpPr>
          <p:nvPr>
            <p:ph type="ftr" sz="quarter" idx="11"/>
          </p:nvPr>
        </p:nvSpPr>
        <p:spPr/>
        <p:txBody>
          <a:bodyPr/>
          <a:lstStyle>
            <a:lvl1pPr>
              <a:defRPr>
                <a:latin typeface="Times New Roman" pitchFamily="18" charset="0"/>
                <a:cs typeface="+mn-cs"/>
              </a:defRPr>
            </a:lvl1pPr>
          </a:lstStyle>
          <a:p>
            <a:pPr>
              <a:defRPr/>
            </a:pPr>
            <a:endParaRPr lang="pl-PL"/>
          </a:p>
        </p:txBody>
      </p:sp>
      <p:sp>
        <p:nvSpPr>
          <p:cNvPr id="5" name="Slide Number Placeholder 5"/>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7C29BC04-E2B6-4D4B-B866-EEBA0FDA0452}" type="slidenum">
              <a:rPr lang="pl-PL" altLang="pl-PL"/>
              <a:pPr>
                <a:defRPr/>
              </a:pPr>
              <a:t>‹#›</a:t>
            </a:fld>
            <a:endParaRPr lang="pl-PL" altLang="pl-PL"/>
          </a:p>
        </p:txBody>
      </p:sp>
    </p:spTree>
    <p:extLst>
      <p:ext uri="{BB962C8B-B14F-4D97-AF65-F5344CB8AC3E}">
        <p14:creationId xmlns:p14="http://schemas.microsoft.com/office/powerpoint/2010/main" val="3374178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Times New Roman" pitchFamily="18" charset="0"/>
                <a:cs typeface="+mn-cs"/>
              </a:defRPr>
            </a:lvl1pPr>
          </a:lstStyle>
          <a:p>
            <a:pPr>
              <a:defRPr/>
            </a:pPr>
            <a:fld id="{F87A3C48-AEC7-4214-A8BD-C73794524360}" type="datetime1">
              <a:rPr lang="pl-PL"/>
              <a:pPr>
                <a:defRPr/>
              </a:pPr>
              <a:t>24.03.2020</a:t>
            </a:fld>
            <a:endParaRPr lang="pl-PL" dirty="0"/>
          </a:p>
        </p:txBody>
      </p:sp>
      <p:sp>
        <p:nvSpPr>
          <p:cNvPr id="3" name="Footer Placeholder 4"/>
          <p:cNvSpPr>
            <a:spLocks noGrp="1"/>
          </p:cNvSpPr>
          <p:nvPr>
            <p:ph type="ftr" sz="quarter" idx="11"/>
          </p:nvPr>
        </p:nvSpPr>
        <p:spPr/>
        <p:txBody>
          <a:bodyPr/>
          <a:lstStyle>
            <a:lvl1pPr>
              <a:defRPr>
                <a:latin typeface="Times New Roman" pitchFamily="18" charset="0"/>
                <a:cs typeface="+mn-cs"/>
              </a:defRPr>
            </a:lvl1pPr>
          </a:lstStyle>
          <a:p>
            <a:pPr>
              <a:defRPr/>
            </a:pPr>
            <a:endParaRPr lang="pl-PL"/>
          </a:p>
        </p:txBody>
      </p:sp>
      <p:sp>
        <p:nvSpPr>
          <p:cNvPr id="4" name="Slide Number Placeholder 5"/>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728A185F-BCE0-441B-B2EA-1CB718366788}" type="slidenum">
              <a:rPr lang="pl-PL" altLang="pl-PL"/>
              <a:pPr>
                <a:defRPr/>
              </a:pPr>
              <a:t>‹#›</a:t>
            </a:fld>
            <a:endParaRPr lang="pl-PL" altLang="pl-PL"/>
          </a:p>
        </p:txBody>
      </p:sp>
    </p:spTree>
    <p:extLst>
      <p:ext uri="{BB962C8B-B14F-4D97-AF65-F5344CB8AC3E}">
        <p14:creationId xmlns:p14="http://schemas.microsoft.com/office/powerpoint/2010/main" val="102199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pl-PL" smtClean="0"/>
              <a:t>Kliknij, aby edytować styl</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3"/>
          <p:cNvSpPr>
            <a:spLocks noGrp="1"/>
          </p:cNvSpPr>
          <p:nvPr>
            <p:ph type="dt" sz="half" idx="10"/>
          </p:nvPr>
        </p:nvSpPr>
        <p:spPr/>
        <p:txBody>
          <a:bodyPr/>
          <a:lstStyle>
            <a:lvl1pPr>
              <a:defRPr>
                <a:latin typeface="Times New Roman" pitchFamily="18" charset="0"/>
                <a:cs typeface="+mn-cs"/>
              </a:defRPr>
            </a:lvl1pPr>
          </a:lstStyle>
          <a:p>
            <a:pPr>
              <a:defRPr/>
            </a:pPr>
            <a:fld id="{D79D1AB0-BC70-4AB4-A5E2-12881824309F}" type="datetime1">
              <a:rPr lang="pl-PL"/>
              <a:pPr>
                <a:defRPr/>
              </a:pPr>
              <a:t>24.03.2020</a:t>
            </a:fld>
            <a:endParaRPr lang="pl-PL" dirty="0"/>
          </a:p>
        </p:txBody>
      </p:sp>
      <p:sp>
        <p:nvSpPr>
          <p:cNvPr id="6" name="Footer Placeholder 4"/>
          <p:cNvSpPr>
            <a:spLocks noGrp="1"/>
          </p:cNvSpPr>
          <p:nvPr>
            <p:ph type="ftr" sz="quarter" idx="11"/>
          </p:nvPr>
        </p:nvSpPr>
        <p:spPr/>
        <p:txBody>
          <a:bodyPr/>
          <a:lstStyle>
            <a:lvl1pPr>
              <a:defRPr>
                <a:latin typeface="Times New Roman" pitchFamily="18" charset="0"/>
                <a:cs typeface="+mn-cs"/>
              </a:defRPr>
            </a:lvl1pPr>
          </a:lstStyle>
          <a:p>
            <a:pPr>
              <a:defRPr/>
            </a:pPr>
            <a:endParaRPr lang="pl-PL"/>
          </a:p>
        </p:txBody>
      </p:sp>
      <p:sp>
        <p:nvSpPr>
          <p:cNvPr id="7" name="Slide Number Placeholder 5"/>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C8DEA557-A280-40F2-9F26-828A0732B198}" type="slidenum">
              <a:rPr lang="pl-PL" altLang="pl-PL"/>
              <a:pPr>
                <a:defRPr/>
              </a:pPr>
              <a:t>‹#›</a:t>
            </a:fld>
            <a:endParaRPr lang="pl-PL" altLang="pl-PL"/>
          </a:p>
        </p:txBody>
      </p:sp>
    </p:spTree>
    <p:extLst>
      <p:ext uri="{BB962C8B-B14F-4D97-AF65-F5344CB8AC3E}">
        <p14:creationId xmlns:p14="http://schemas.microsoft.com/office/powerpoint/2010/main" val="2703670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endParaRPr>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dirty="0">
              <a:solidFill>
                <a:srgbClr val="FFFFFF"/>
              </a:solidFill>
            </a:endParaRPr>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endParaRPr>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smtClean="0"/>
              <a:t>Kliknij ikonę, aby dodać obraz</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pl-PL" smtClean="0"/>
              <a:t>Kliknij, aby edytować styl</a:t>
            </a:r>
            <a:endParaRPr lang="en-US" dirty="0"/>
          </a:p>
        </p:txBody>
      </p:sp>
      <p:sp>
        <p:nvSpPr>
          <p:cNvPr id="9" name="Date Placeholder 4"/>
          <p:cNvSpPr>
            <a:spLocks noGrp="1"/>
          </p:cNvSpPr>
          <p:nvPr>
            <p:ph type="dt" sz="half" idx="10"/>
          </p:nvPr>
        </p:nvSpPr>
        <p:spPr/>
        <p:txBody>
          <a:bodyPr/>
          <a:lstStyle>
            <a:lvl1pPr>
              <a:defRPr>
                <a:latin typeface="Times New Roman" pitchFamily="18" charset="0"/>
                <a:cs typeface="+mn-cs"/>
              </a:defRPr>
            </a:lvl1pPr>
          </a:lstStyle>
          <a:p>
            <a:pPr>
              <a:defRPr/>
            </a:pPr>
            <a:fld id="{795312DB-108E-45ED-A573-6BE8D41AF59E}" type="datetime1">
              <a:rPr lang="pl-PL"/>
              <a:pPr>
                <a:defRPr/>
              </a:pPr>
              <a:t>24.03.2020</a:t>
            </a:fld>
            <a:endParaRPr lang="pl-PL" dirty="0"/>
          </a:p>
        </p:txBody>
      </p:sp>
      <p:sp>
        <p:nvSpPr>
          <p:cNvPr id="10" name="Footer Placeholder 5"/>
          <p:cNvSpPr>
            <a:spLocks noGrp="1"/>
          </p:cNvSpPr>
          <p:nvPr>
            <p:ph type="ftr" sz="quarter" idx="11"/>
          </p:nvPr>
        </p:nvSpPr>
        <p:spPr/>
        <p:txBody>
          <a:bodyPr/>
          <a:lstStyle>
            <a:lvl1pPr>
              <a:defRPr>
                <a:latin typeface="Times New Roman" pitchFamily="18" charset="0"/>
                <a:cs typeface="+mn-cs"/>
              </a:defRPr>
            </a:lvl1pPr>
          </a:lstStyle>
          <a:p>
            <a:pPr>
              <a:defRPr/>
            </a:pPr>
            <a:endParaRPr lang="pl-PL"/>
          </a:p>
        </p:txBody>
      </p:sp>
      <p:sp>
        <p:nvSpPr>
          <p:cNvPr id="11" name="Slide Number Placeholder 6"/>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65E1ED33-5738-4B92-AD5B-910761DAEE90}" type="slidenum">
              <a:rPr lang="pl-PL" altLang="pl-PL"/>
              <a:pPr>
                <a:defRPr/>
              </a:pPr>
              <a:t>‹#›</a:t>
            </a:fld>
            <a:endParaRPr lang="pl-PL" altLang="pl-PL"/>
          </a:p>
        </p:txBody>
      </p:sp>
    </p:spTree>
    <p:extLst>
      <p:ext uri="{BB962C8B-B14F-4D97-AF65-F5344CB8AC3E}">
        <p14:creationId xmlns:p14="http://schemas.microsoft.com/office/powerpoint/2010/main" val="147783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dirty="0">
              <a:solidFill>
                <a:srgbClr val="FFFFFF"/>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endParaRPr>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pl-PL" smtClean="0"/>
              <a:t>Kliknij, aby edytować styl</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endParaRPr lang="en-US" altLang="pl-PL" smtClean="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eaLnBrk="1" hangingPunct="1">
              <a:defRPr sz="1100" b="1">
                <a:solidFill>
                  <a:srgbClr val="000000">
                    <a:lumMod val="50000"/>
                    <a:lumOff val="50000"/>
                  </a:srgbClr>
                </a:solidFill>
                <a:latin typeface="Arial" charset="0"/>
                <a:cs typeface="Arial" charset="0"/>
              </a:defRPr>
            </a:lvl1pPr>
          </a:lstStyle>
          <a:p>
            <a:pPr>
              <a:defRPr/>
            </a:pPr>
            <a:fld id="{B488F48A-F2EE-4801-91B7-5561AFA9CF25}" type="datetime1">
              <a:rPr lang="pl-PL"/>
              <a:pPr>
                <a:defRPr/>
              </a:pPr>
              <a:t>24.03.2020</a:t>
            </a:fld>
            <a:endParaRPr lang="pl-PL" dirty="0"/>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eaLnBrk="1" hangingPunct="1">
              <a:defRPr sz="1100" b="1">
                <a:solidFill>
                  <a:srgbClr val="000000">
                    <a:lumMod val="50000"/>
                    <a:lumOff val="50000"/>
                  </a:srgbClr>
                </a:solidFill>
                <a:latin typeface="Arial" charset="0"/>
                <a:cs typeface="Arial" charset="0"/>
              </a:defRPr>
            </a:lvl1pPr>
          </a:lstStyle>
          <a:p>
            <a:pPr>
              <a:defRPr/>
            </a:pPr>
            <a:endParaRPr lang="pl-PL"/>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1" smtClean="0">
                <a:solidFill>
                  <a:srgbClr val="7F7F7F"/>
                </a:solidFill>
                <a:latin typeface="Arial" panose="020B0604020202020204" pitchFamily="34" charset="0"/>
                <a:cs typeface="Arial" panose="020B0604020202020204" pitchFamily="34" charset="0"/>
              </a:defRPr>
            </a:lvl1pPr>
          </a:lstStyle>
          <a:p>
            <a:pPr>
              <a:defRPr/>
            </a:pPr>
            <a:fld id="{EEE8967C-DEC6-4775-A14F-7B63862B3B43}"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iming>
    <p:tnLst>
      <p:par>
        <p:cTn id="1" dur="indefinite" restart="never" nodeType="tmRoot"/>
      </p:par>
    </p:tnLst>
  </p:timing>
  <p:hf hdr="0" ftr="0" dt="0"/>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sz="2400"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png"/><Relationship Id="rId7"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4.pn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png"/><Relationship Id="rId7"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4.png"/><Relationship Id="rId7"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4.png"/><Relationship Id="rId7"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4.png"/><Relationship Id="rId7"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4.png"/><Relationship Id="rId7"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4.png"/><Relationship Id="rId7"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4.png"/><Relationship Id="rId5" Type="http://schemas.openxmlformats.org/officeDocument/2006/relationships/image" Target="../media/image6.png"/><Relationship Id="rId10" Type="http://schemas.openxmlformats.org/officeDocument/2006/relationships/hyperlink" Target="https://pl.wikipedia.org/wiki/Plik:18_DZ_odznk_pam_(2019).png" TargetMode="External"/><Relationship Id="rId4" Type="http://schemas.openxmlformats.org/officeDocument/2006/relationships/image" Target="../media/image5.png"/><Relationship Id="rId9" Type="http://schemas.openxmlformats.org/officeDocument/2006/relationships/image" Target="../media/image43.jpeg"/></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png"/><Relationship Id="rId7"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png"/><Relationship Id="rId7"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4.png"/><Relationship Id="rId7"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png"/><Relationship Id="rId7"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60.jpeg"/><Relationship Id="rId4" Type="http://schemas.openxmlformats.org/officeDocument/2006/relationships/image" Target="../media/image5.png"/><Relationship Id="rId9" Type="http://schemas.openxmlformats.org/officeDocument/2006/relationships/image" Target="../media/image59.jpeg"/></Relationships>
</file>

<file path=ppt/slides/_rels/slide3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png"/><Relationship Id="rId7"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4.png"/><Relationship Id="rId7"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70.jpeg"/><Relationship Id="rId4" Type="http://schemas.openxmlformats.org/officeDocument/2006/relationships/image" Target="../media/image5.png"/><Relationship Id="rId9"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4.png"/><Relationship Id="rId7"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png"/><Relationship Id="rId7"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4.png"/><Relationship Id="rId7"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4.png"/><Relationship Id="rId7"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3.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4.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7.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png"/><Relationship Id="rId7" Type="http://schemas.openxmlformats.org/officeDocument/2006/relationships/image" Target="../media/image88.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0.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4.png"/><Relationship Id="rId7"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3.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4.png"/><Relationship Id="rId7" Type="http://schemas.openxmlformats.org/officeDocument/2006/relationships/image" Target="../media/image94.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4.png"/><Relationship Id="rId7" Type="http://schemas.openxmlformats.org/officeDocument/2006/relationships/image" Target="../media/image96.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8.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9.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4.png"/><Relationship Id="rId7" Type="http://schemas.openxmlformats.org/officeDocument/2006/relationships/image" Target="../media/image100.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2.jpe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3.jpe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66D5DC47-76C3-4879-B6BC-2906E6B363D3}" type="slidenum">
              <a:rPr lang="pl-PL" altLang="pl-PL" sz="1200">
                <a:solidFill>
                  <a:srgbClr val="7F7F7F"/>
                </a:solidFill>
                <a:latin typeface="Times New Roman" panose="02020603050405020304" pitchFamily="18" charset="0"/>
              </a:rPr>
              <a:pPr>
                <a:spcBef>
                  <a:spcPct val="0"/>
                </a:spcBef>
                <a:spcAft>
                  <a:spcPct val="0"/>
                </a:spcAft>
                <a:buClrTx/>
                <a:buSzTx/>
                <a:buFontTx/>
                <a:buNone/>
              </a:pPr>
              <a:t>1</a:t>
            </a:fld>
            <a:endParaRPr lang="pl-PL" altLang="pl-PL" sz="1200">
              <a:solidFill>
                <a:srgbClr val="7F7F7F"/>
              </a:solidFill>
              <a:latin typeface="Times New Roman" panose="02020603050405020304" pitchFamily="18" charset="0"/>
            </a:endParaRPr>
          </a:p>
        </p:txBody>
      </p:sp>
      <p:sp>
        <p:nvSpPr>
          <p:cNvPr id="13" name="Podtytuł 2"/>
          <p:cNvSpPr txBox="1">
            <a:spLocks/>
          </p:cNvSpPr>
          <p:nvPr/>
        </p:nvSpPr>
        <p:spPr>
          <a:xfrm>
            <a:off x="250825" y="2060575"/>
            <a:ext cx="8893175" cy="3024188"/>
          </a:xfrm>
          <a:prstGeom prst="rect">
            <a:avLst/>
          </a:prstGeom>
          <a:noFill/>
          <a:extLst/>
        </p:spPr>
        <p:txBody>
          <a:bodyPr>
            <a:normAutofit fontScale="92500" lnSpcReduction="20000"/>
          </a:bodyPr>
          <a:lst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sz="2400"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a:buFont typeface="Georgia" pitchFamily="18" charset="0"/>
              <a:buNone/>
              <a:defRPr/>
            </a:pPr>
            <a:r>
              <a:rPr lang="pl-PL" sz="3500" b="1" dirty="0" smtClean="0">
                <a:solidFill>
                  <a:srgbClr val="000000"/>
                </a:solidFill>
                <a:latin typeface="Arial" panose="020B0604020202020204" pitchFamily="34" charset="0"/>
                <a:cs typeface="Arial" panose="020B0604020202020204" pitchFamily="34" charset="0"/>
              </a:rPr>
              <a:t>Struktury </a:t>
            </a:r>
            <a:r>
              <a:rPr lang="pl-PL" sz="3500" b="1" dirty="0">
                <a:solidFill>
                  <a:srgbClr val="000000"/>
                </a:solidFill>
                <a:latin typeface="Arial" panose="020B0604020202020204" pitchFamily="34" charset="0"/>
                <a:cs typeface="Arial" panose="020B0604020202020204" pitchFamily="34" charset="0"/>
              </a:rPr>
              <a:t>organizacyjne i wyposażenie rodzajów sił zbrojnych. </a:t>
            </a:r>
            <a:endParaRPr lang="pl-PL" sz="3500" b="1" dirty="0" smtClean="0">
              <a:solidFill>
                <a:srgbClr val="000000"/>
              </a:solidFill>
              <a:latin typeface="Arial" panose="020B0604020202020204" pitchFamily="34" charset="0"/>
              <a:cs typeface="Arial" panose="020B0604020202020204" pitchFamily="34" charset="0"/>
            </a:endParaRPr>
          </a:p>
          <a:p>
            <a:pPr marL="46037" indent="0">
              <a:buFont typeface="Georgia" pitchFamily="18" charset="0"/>
              <a:buNone/>
              <a:defRPr/>
            </a:pPr>
            <a:r>
              <a:rPr lang="pl-PL" sz="3500" b="1" dirty="0" smtClean="0">
                <a:solidFill>
                  <a:srgbClr val="000000"/>
                </a:solidFill>
                <a:latin typeface="Arial" panose="020B0604020202020204" pitchFamily="34" charset="0"/>
                <a:cs typeface="Arial" panose="020B0604020202020204" pitchFamily="34" charset="0"/>
              </a:rPr>
              <a:t>Rola </a:t>
            </a:r>
            <a:r>
              <a:rPr lang="pl-PL" sz="3500" b="1" dirty="0">
                <a:solidFill>
                  <a:srgbClr val="000000"/>
                </a:solidFill>
                <a:latin typeface="Arial" panose="020B0604020202020204" pitchFamily="34" charset="0"/>
                <a:cs typeface="Arial" panose="020B0604020202020204" pitchFamily="34" charset="0"/>
              </a:rPr>
              <a:t>wojsk operacyjnych w systemie obronności państwa.</a:t>
            </a:r>
          </a:p>
          <a:p>
            <a:pPr eaLnBrk="1" fontAlgn="auto" hangingPunct="1">
              <a:buClr>
                <a:srgbClr val="8D6974">
                  <a:lumMod val="75000"/>
                </a:srgbClr>
              </a:buClr>
              <a:defRPr/>
            </a:pPr>
            <a:endParaRPr lang="pl-PL" altLang="pl-PL" sz="2400" dirty="0" smtClean="0">
              <a:solidFill>
                <a:srgbClr val="000000"/>
              </a:solidFill>
            </a:endParaRPr>
          </a:p>
          <a:p>
            <a:pPr eaLnBrk="1" fontAlgn="auto" hangingPunct="1">
              <a:buClr>
                <a:srgbClr val="8D6974">
                  <a:lumMod val="75000"/>
                </a:srgbClr>
              </a:buClr>
              <a:defRPr/>
            </a:pPr>
            <a:endParaRPr lang="pl-PL" altLang="pl-PL" sz="2400" dirty="0" smtClean="0">
              <a:solidFill>
                <a:srgbClr val="000000"/>
              </a:solidFill>
            </a:endParaRPr>
          </a:p>
          <a:p>
            <a:pPr marL="46037" indent="0" eaLnBrk="1" fontAlgn="auto" hangingPunct="1">
              <a:buClr>
                <a:srgbClr val="8D6974">
                  <a:lumMod val="75000"/>
                </a:srgbClr>
              </a:buClr>
              <a:buFont typeface="Georgia" pitchFamily="18" charset="0"/>
              <a:buNone/>
              <a:defRPr/>
            </a:pPr>
            <a:r>
              <a:rPr lang="pl-PL" altLang="pl-PL" sz="1600" dirty="0" smtClean="0">
                <a:solidFill>
                  <a:srgbClr val="000000"/>
                </a:solidFill>
              </a:rPr>
              <a:t>					</a:t>
            </a:r>
            <a:endParaRPr lang="pl-PL" altLang="pl-PL" sz="1600" b="1" dirty="0" smtClean="0">
              <a:solidFill>
                <a:srgbClr val="000000"/>
              </a:solidFill>
              <a:latin typeface="Arial" panose="020B0604020202020204" pitchFamily="34" charset="0"/>
              <a:cs typeface="Arial" panose="020B0604020202020204" pitchFamily="34" charset="0"/>
            </a:endParaRPr>
          </a:p>
        </p:txBody>
      </p:sp>
      <p:sp>
        <p:nvSpPr>
          <p:cNvPr id="14" name="Tytuł 1"/>
          <p:cNvSpPr txBox="1">
            <a:spLocks/>
          </p:cNvSpPr>
          <p:nvPr/>
        </p:nvSpPr>
        <p:spPr bwMode="auto">
          <a:xfrm>
            <a:off x="3446463" y="6096000"/>
            <a:ext cx="2838450" cy="379413"/>
          </a:xfrm>
          <a:prstGeom prst="rect">
            <a:avLst/>
          </a:prstGeom>
          <a:noFill/>
          <a:ln w="9525">
            <a:noFill/>
            <a:miter lim="800000"/>
            <a:headEnd/>
            <a:tailEnd/>
          </a:ln>
          <a:effectLst/>
        </p:spPr>
        <p:txBody>
          <a:bodyPr anchor="ctr"/>
          <a:lstStyle/>
          <a:p>
            <a:pPr algn="ctr">
              <a:defRPr/>
            </a:pPr>
            <a:r>
              <a:rPr lang="pl-PL" sz="1800" b="1" kern="0" dirty="0">
                <a:solidFill>
                  <a:srgbClr val="000000"/>
                </a:solidFill>
                <a:latin typeface="Arial" charset="0"/>
                <a:cs typeface="Arial" charset="0"/>
              </a:rPr>
              <a:t>Warszawa 2020</a:t>
            </a:r>
          </a:p>
        </p:txBody>
      </p:sp>
      <p:grpSp>
        <p:nvGrpSpPr>
          <p:cNvPr id="15365" name="Grupa 17"/>
          <p:cNvGrpSpPr>
            <a:grpSpLocks/>
          </p:cNvGrpSpPr>
          <p:nvPr/>
        </p:nvGrpSpPr>
        <p:grpSpPr bwMode="auto">
          <a:xfrm>
            <a:off x="-12700" y="0"/>
            <a:ext cx="9110663" cy="971550"/>
            <a:chOff x="5634" y="2987576"/>
            <a:chExt cx="9109631" cy="971870"/>
          </a:xfrm>
        </p:grpSpPr>
        <p:pic>
          <p:nvPicPr>
            <p:cNvPr id="15367"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3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369"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6" name="Prostokąt 9"/>
          <p:cNvSpPr>
            <a:spLocks noChangeArrowheads="1"/>
          </p:cNvSpPr>
          <p:nvPr/>
        </p:nvSpPr>
        <p:spPr bwMode="auto">
          <a:xfrm>
            <a:off x="3492500" y="5226050"/>
            <a:ext cx="53990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450">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r" eaLnBrk="1" hangingPunct="1">
              <a:spcBef>
                <a:spcPct val="0"/>
              </a:spcBef>
              <a:spcAft>
                <a:spcPct val="0"/>
              </a:spcAft>
              <a:buClr>
                <a:srgbClr val="6A4F57"/>
              </a:buClr>
              <a:buSzTx/>
              <a:buFontTx/>
              <a:buNone/>
            </a:pPr>
            <a:r>
              <a:rPr lang="pl-PL" altLang="pl-PL" sz="1600" b="1">
                <a:solidFill>
                  <a:srgbClr val="000000"/>
                </a:solidFill>
                <a:latin typeface="Arial" panose="020B0604020202020204" pitchFamily="34" charset="0"/>
                <a:cs typeface="Arial" panose="020B0604020202020204" pitchFamily="34" charset="0"/>
              </a:rPr>
              <a:t>dr  hab. prof. ndzw. Stanisław TOPOLEWSKI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3884B09E-D489-4AB8-9F22-22B68693B76E}" type="slidenum">
              <a:rPr lang="pl-PL" altLang="pl-PL" sz="1200">
                <a:solidFill>
                  <a:srgbClr val="7F7F7F"/>
                </a:solidFill>
                <a:latin typeface="Times New Roman" panose="02020603050405020304" pitchFamily="18" charset="0"/>
              </a:rPr>
              <a:pPr>
                <a:spcBef>
                  <a:spcPct val="0"/>
                </a:spcBef>
                <a:spcAft>
                  <a:spcPct val="0"/>
                </a:spcAft>
                <a:buClrTx/>
                <a:buSzTx/>
                <a:buFontTx/>
                <a:buNone/>
              </a:pPr>
              <a:t>10</a:t>
            </a:fld>
            <a:endParaRPr lang="pl-PL" altLang="pl-PL" sz="1200">
              <a:solidFill>
                <a:srgbClr val="7F7F7F"/>
              </a:solidFill>
              <a:latin typeface="Times New Roman" panose="02020603050405020304" pitchFamily="18" charset="0"/>
            </a:endParaRPr>
          </a:p>
        </p:txBody>
      </p:sp>
      <p:grpSp>
        <p:nvGrpSpPr>
          <p:cNvPr id="33795" name="Grupa 4"/>
          <p:cNvGrpSpPr>
            <a:grpSpLocks/>
          </p:cNvGrpSpPr>
          <p:nvPr/>
        </p:nvGrpSpPr>
        <p:grpSpPr bwMode="auto">
          <a:xfrm>
            <a:off x="-12700" y="0"/>
            <a:ext cx="9110663" cy="971550"/>
            <a:chOff x="5634" y="2987576"/>
            <a:chExt cx="9109631" cy="971870"/>
          </a:xfrm>
        </p:grpSpPr>
        <p:pic>
          <p:nvPicPr>
            <p:cNvPr id="33799"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8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801"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796" name="Picture 2" descr="Zobacz obraz źródłow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00213"/>
            <a:ext cx="9144000"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Prostokąt 1"/>
          <p:cNvSpPr>
            <a:spLocks noChangeArrowheads="1"/>
          </p:cNvSpPr>
          <p:nvPr/>
        </p:nvSpPr>
        <p:spPr bwMode="auto">
          <a:xfrm>
            <a:off x="900113" y="1412875"/>
            <a:ext cx="7488237"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pl-PL" altLang="pl-PL" sz="1600" b="1">
                <a:solidFill>
                  <a:schemeClr val="tx1"/>
                </a:solidFill>
                <a:latin typeface="Arial" panose="020B0604020202020204" pitchFamily="34" charset="0"/>
                <a:cs typeface="Arial" panose="020B0604020202020204" pitchFamily="34" charset="0"/>
              </a:rPr>
              <a:t>Reforma systemu kierowania SZ RP w 2019 r.</a:t>
            </a:r>
          </a:p>
        </p:txBody>
      </p:sp>
      <p:sp>
        <p:nvSpPr>
          <p:cNvPr id="10" name="Prostokąt 9"/>
          <p:cNvSpPr/>
          <p:nvPr/>
        </p:nvSpPr>
        <p:spPr>
          <a:xfrm>
            <a:off x="4500563" y="3933825"/>
            <a:ext cx="1223962" cy="5032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l-PL" sz="1100" b="1" dirty="0"/>
              <a:t>Dowódca </a:t>
            </a:r>
          </a:p>
          <a:p>
            <a:pPr algn="ctr" eaLnBrk="1" hangingPunct="1">
              <a:defRPr/>
            </a:pPr>
            <a:r>
              <a:rPr lang="pl-PL" sz="1100" b="1" dirty="0"/>
              <a:t>Wojsk Obrony </a:t>
            </a:r>
          </a:p>
          <a:p>
            <a:pPr algn="ctr" eaLnBrk="1" hangingPunct="1">
              <a:defRPr/>
            </a:pPr>
            <a:r>
              <a:rPr lang="pl-PL" sz="1100" b="1" dirty="0"/>
              <a:t>Terytorialnej</a:t>
            </a:r>
            <a:endParaRPr lang="pl-PL" sz="10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EB1D2882-434F-4953-BDFD-B34A14C2D29B}" type="slidenum">
              <a:rPr lang="pl-PL" altLang="pl-PL" sz="1200">
                <a:solidFill>
                  <a:srgbClr val="7F7F7F"/>
                </a:solidFill>
                <a:latin typeface="Times New Roman" panose="02020603050405020304" pitchFamily="18" charset="0"/>
              </a:rPr>
              <a:pPr>
                <a:spcBef>
                  <a:spcPct val="0"/>
                </a:spcBef>
                <a:spcAft>
                  <a:spcPct val="0"/>
                </a:spcAft>
                <a:buClrTx/>
                <a:buSzTx/>
                <a:buFontTx/>
                <a:buNone/>
              </a:pPr>
              <a:t>11</a:t>
            </a:fld>
            <a:endParaRPr lang="pl-PL" altLang="pl-PL" sz="1200">
              <a:solidFill>
                <a:srgbClr val="7F7F7F"/>
              </a:solidFill>
              <a:latin typeface="Times New Roman" panose="02020603050405020304" pitchFamily="18" charset="0"/>
            </a:endParaRPr>
          </a:p>
        </p:txBody>
      </p:sp>
      <p:grpSp>
        <p:nvGrpSpPr>
          <p:cNvPr id="35843" name="Grupa 4"/>
          <p:cNvGrpSpPr>
            <a:grpSpLocks/>
          </p:cNvGrpSpPr>
          <p:nvPr/>
        </p:nvGrpSpPr>
        <p:grpSpPr bwMode="auto">
          <a:xfrm>
            <a:off x="-12700" y="0"/>
            <a:ext cx="9110663" cy="971550"/>
            <a:chOff x="5634" y="2987576"/>
            <a:chExt cx="9109631" cy="971870"/>
          </a:xfrm>
        </p:grpSpPr>
        <p:pic>
          <p:nvPicPr>
            <p:cNvPr id="35845"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4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47"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84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1328738"/>
            <a:ext cx="8280400"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2D26B2E9-F693-4300-A967-DE7BFA6FA064}" type="slidenum">
              <a:rPr lang="pl-PL" altLang="pl-PL" sz="1200">
                <a:solidFill>
                  <a:srgbClr val="7F7F7F"/>
                </a:solidFill>
                <a:latin typeface="Times New Roman" panose="02020603050405020304" pitchFamily="18" charset="0"/>
              </a:rPr>
              <a:pPr>
                <a:spcBef>
                  <a:spcPct val="0"/>
                </a:spcBef>
                <a:spcAft>
                  <a:spcPct val="0"/>
                </a:spcAft>
                <a:buClrTx/>
                <a:buSzTx/>
                <a:buFontTx/>
                <a:buNone/>
              </a:pPr>
              <a:t>12</a:t>
            </a:fld>
            <a:endParaRPr lang="pl-PL" altLang="pl-PL" sz="1200">
              <a:solidFill>
                <a:srgbClr val="7F7F7F"/>
              </a:solidFill>
              <a:latin typeface="Times New Roman" panose="02020603050405020304" pitchFamily="18" charset="0"/>
            </a:endParaRPr>
          </a:p>
        </p:txBody>
      </p:sp>
      <p:grpSp>
        <p:nvGrpSpPr>
          <p:cNvPr id="37891" name="Grupa 4"/>
          <p:cNvGrpSpPr>
            <a:grpSpLocks/>
          </p:cNvGrpSpPr>
          <p:nvPr/>
        </p:nvGrpSpPr>
        <p:grpSpPr bwMode="auto">
          <a:xfrm>
            <a:off x="-12700" y="0"/>
            <a:ext cx="9110663" cy="971550"/>
            <a:chOff x="5634" y="2987576"/>
            <a:chExt cx="9109631" cy="971870"/>
          </a:xfrm>
        </p:grpSpPr>
        <p:pic>
          <p:nvPicPr>
            <p:cNvPr id="37895"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78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7897"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2" name="Prostokąt 1"/>
          <p:cNvSpPr>
            <a:spLocks noChangeArrowheads="1"/>
          </p:cNvSpPr>
          <p:nvPr/>
        </p:nvSpPr>
        <p:spPr bwMode="auto">
          <a:xfrm>
            <a:off x="3175" y="1700213"/>
            <a:ext cx="9097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Wojska Lądowe przeznaczone są do zapewnienia obrony przed atakiem lądowo-powietrznym w dowolnym rejonie Polski, na każdym kierunku, w obliczu każdej formy zagrożenia. </a:t>
            </a:r>
          </a:p>
        </p:txBody>
      </p:sp>
      <p:sp>
        <p:nvSpPr>
          <p:cNvPr id="37893" name="Prostokąt 2"/>
          <p:cNvSpPr>
            <a:spLocks noChangeArrowheads="1"/>
          </p:cNvSpPr>
          <p:nvPr/>
        </p:nvSpPr>
        <p:spPr bwMode="auto">
          <a:xfrm>
            <a:off x="3267075" y="1195388"/>
            <a:ext cx="2570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Lądowe </a:t>
            </a:r>
          </a:p>
        </p:txBody>
      </p:sp>
      <p:pic>
        <p:nvPicPr>
          <p:cNvPr id="37894" name="Picture 2" descr="Znalezione obrazy dla zapytania siły zbroj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3213100"/>
            <a:ext cx="8496300"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0497A333-586F-4245-BB0B-1F314C27A365}" type="slidenum">
              <a:rPr lang="pl-PL" altLang="pl-PL" sz="1200">
                <a:solidFill>
                  <a:srgbClr val="7F7F7F"/>
                </a:solidFill>
                <a:latin typeface="Times New Roman" panose="02020603050405020304" pitchFamily="18" charset="0"/>
              </a:rPr>
              <a:pPr>
                <a:spcBef>
                  <a:spcPct val="0"/>
                </a:spcBef>
                <a:spcAft>
                  <a:spcPct val="0"/>
                </a:spcAft>
                <a:buClrTx/>
                <a:buSzTx/>
                <a:buFontTx/>
                <a:buNone/>
              </a:pPr>
              <a:t>13</a:t>
            </a:fld>
            <a:endParaRPr lang="pl-PL" altLang="pl-PL" sz="1200">
              <a:solidFill>
                <a:srgbClr val="7F7F7F"/>
              </a:solidFill>
              <a:latin typeface="Times New Roman" panose="02020603050405020304" pitchFamily="18" charset="0"/>
            </a:endParaRPr>
          </a:p>
        </p:txBody>
      </p:sp>
      <p:grpSp>
        <p:nvGrpSpPr>
          <p:cNvPr id="39939" name="Grupa 4"/>
          <p:cNvGrpSpPr>
            <a:grpSpLocks/>
          </p:cNvGrpSpPr>
          <p:nvPr/>
        </p:nvGrpSpPr>
        <p:grpSpPr bwMode="auto">
          <a:xfrm>
            <a:off x="-12700" y="0"/>
            <a:ext cx="9110663" cy="971550"/>
            <a:chOff x="5634" y="2987576"/>
            <a:chExt cx="9109631" cy="971870"/>
          </a:xfrm>
        </p:grpSpPr>
        <p:pic>
          <p:nvPicPr>
            <p:cNvPr id="39943"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994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9945"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94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63" y="2420938"/>
            <a:ext cx="9113837"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63" y="1125538"/>
            <a:ext cx="49149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Prostokąt 9"/>
          <p:cNvSpPr>
            <a:spLocks noChangeArrowheads="1"/>
          </p:cNvSpPr>
          <p:nvPr/>
        </p:nvSpPr>
        <p:spPr bwMode="auto">
          <a:xfrm>
            <a:off x="5837238" y="1428750"/>
            <a:ext cx="2571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Lądowe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AE36EE1A-9E79-4273-AA48-5F126DEB7A62}" type="slidenum">
              <a:rPr lang="pl-PL" altLang="pl-PL" sz="1200">
                <a:solidFill>
                  <a:srgbClr val="7F7F7F"/>
                </a:solidFill>
                <a:latin typeface="Times New Roman" panose="02020603050405020304" pitchFamily="18" charset="0"/>
              </a:rPr>
              <a:pPr>
                <a:spcBef>
                  <a:spcPct val="0"/>
                </a:spcBef>
                <a:spcAft>
                  <a:spcPct val="0"/>
                </a:spcAft>
                <a:buClrTx/>
                <a:buSzTx/>
                <a:buFontTx/>
                <a:buNone/>
              </a:pPr>
              <a:t>14</a:t>
            </a:fld>
            <a:endParaRPr lang="pl-PL" altLang="pl-PL" sz="1200">
              <a:solidFill>
                <a:srgbClr val="7F7F7F"/>
              </a:solidFill>
              <a:latin typeface="Times New Roman" panose="02020603050405020304" pitchFamily="18" charset="0"/>
            </a:endParaRPr>
          </a:p>
        </p:txBody>
      </p:sp>
      <p:grpSp>
        <p:nvGrpSpPr>
          <p:cNvPr id="41987" name="Grupa 4"/>
          <p:cNvGrpSpPr>
            <a:grpSpLocks/>
          </p:cNvGrpSpPr>
          <p:nvPr/>
        </p:nvGrpSpPr>
        <p:grpSpPr bwMode="auto">
          <a:xfrm>
            <a:off x="-12700" y="0"/>
            <a:ext cx="9110663" cy="971550"/>
            <a:chOff x="5634" y="2987576"/>
            <a:chExt cx="9109631" cy="971870"/>
          </a:xfrm>
        </p:grpSpPr>
        <p:pic>
          <p:nvPicPr>
            <p:cNvPr id="41996"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9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998"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88" name="Prostokąt 1"/>
          <p:cNvSpPr>
            <a:spLocks noChangeArrowheads="1"/>
          </p:cNvSpPr>
          <p:nvPr/>
        </p:nvSpPr>
        <p:spPr bwMode="auto">
          <a:xfrm>
            <a:off x="173038" y="1658938"/>
            <a:ext cx="6607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Pancerne i Zmechanizowane</a:t>
            </a:r>
          </a:p>
        </p:txBody>
      </p:sp>
      <p:sp>
        <p:nvSpPr>
          <p:cNvPr id="41989" name="Prostokąt 2"/>
          <p:cNvSpPr>
            <a:spLocks noChangeArrowheads="1"/>
          </p:cNvSpPr>
          <p:nvPr/>
        </p:nvSpPr>
        <p:spPr bwMode="auto">
          <a:xfrm>
            <a:off x="3175" y="2141538"/>
            <a:ext cx="90979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przeznaczenie: odpieranie uderzeń zgrupowań pancerno-zmechanizowanych, wykonywanie zwrotów zaczepnych celem odzyskania utraconego terenu, prowadzenie działań na rzecz wsparcia pokoju, zwalczanie środków napadu powietrznego </a:t>
            </a:r>
            <a:br>
              <a:rPr lang="pl-PL" altLang="pl-PL" sz="2400">
                <a:solidFill>
                  <a:schemeClr val="tx1"/>
                </a:solidFill>
                <a:latin typeface="Arial" panose="020B0604020202020204" pitchFamily="34" charset="0"/>
                <a:cs typeface="Arial" panose="020B0604020202020204" pitchFamily="34" charset="0"/>
              </a:rPr>
            </a:br>
            <a:r>
              <a:rPr lang="pl-PL" altLang="pl-PL" sz="2400">
                <a:solidFill>
                  <a:schemeClr val="tx1"/>
                </a:solidFill>
                <a:latin typeface="Arial" panose="020B0604020202020204" pitchFamily="34" charset="0"/>
                <a:cs typeface="Arial" panose="020B0604020202020204" pitchFamily="34" charset="0"/>
              </a:rPr>
              <a:t>(w tym zwłaszcza śmigłowców bojowych) i walka z formacjami aeromobilnymi przeciwnika;</a:t>
            </a:r>
          </a:p>
        </p:txBody>
      </p:sp>
      <p:sp>
        <p:nvSpPr>
          <p:cNvPr id="41990" name="Prostokąt 10"/>
          <p:cNvSpPr>
            <a:spLocks noChangeArrowheads="1"/>
          </p:cNvSpPr>
          <p:nvPr/>
        </p:nvSpPr>
        <p:spPr bwMode="auto">
          <a:xfrm>
            <a:off x="3267075" y="1195388"/>
            <a:ext cx="2570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Lądowe </a:t>
            </a:r>
          </a:p>
        </p:txBody>
      </p:sp>
      <p:sp>
        <p:nvSpPr>
          <p:cNvPr id="41991" name="AutoShape 2" descr="Znalezione obrazy dla zapytania Wojska Pancerne i Zmechanizowane"/>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endParaRPr lang="pl-PL" altLang="pl-PL" sz="2400">
              <a:solidFill>
                <a:schemeClr val="tx1"/>
              </a:solidFill>
              <a:latin typeface="Times New Roman" panose="02020603050405020304" pitchFamily="18" charset="0"/>
            </a:endParaRPr>
          </a:p>
        </p:txBody>
      </p:sp>
      <p:sp>
        <p:nvSpPr>
          <p:cNvPr id="41992" name="AutoShape 4" descr="Znalezione obrazy dla zapytania Wojska Pancerne i Zmechanizowane"/>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endParaRPr lang="pl-PL" altLang="pl-PL" sz="2400">
              <a:solidFill>
                <a:schemeClr val="tx1"/>
              </a:solidFill>
              <a:latin typeface="Times New Roman" panose="02020603050405020304" pitchFamily="18" charset="0"/>
            </a:endParaRPr>
          </a:p>
        </p:txBody>
      </p:sp>
      <p:pic>
        <p:nvPicPr>
          <p:cNvPr id="41993" name="Picture 6" descr="Znalezione obrazy dla zapytania Wojska Pancerne i Zmechanizow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4594225"/>
            <a:ext cx="3003550"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8" descr="Podobny obra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6588" y="4567238"/>
            <a:ext cx="3027362"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0" descr="Znalezione obrazy dla zapytania Wojska Pancerne i Zmechanizowan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73788" y="4567238"/>
            <a:ext cx="292417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AE9351B7-A4CC-434B-9354-7216E304B133}" type="slidenum">
              <a:rPr lang="pl-PL" altLang="pl-PL" sz="1200">
                <a:solidFill>
                  <a:srgbClr val="7F7F7F"/>
                </a:solidFill>
                <a:latin typeface="Times New Roman" panose="02020603050405020304" pitchFamily="18" charset="0"/>
              </a:rPr>
              <a:pPr>
                <a:spcBef>
                  <a:spcPct val="0"/>
                </a:spcBef>
                <a:spcAft>
                  <a:spcPct val="0"/>
                </a:spcAft>
                <a:buClrTx/>
                <a:buSzTx/>
                <a:buFontTx/>
                <a:buNone/>
              </a:pPr>
              <a:t>15</a:t>
            </a:fld>
            <a:endParaRPr lang="pl-PL" altLang="pl-PL" sz="1200">
              <a:solidFill>
                <a:srgbClr val="7F7F7F"/>
              </a:solidFill>
              <a:latin typeface="Times New Roman" panose="02020603050405020304" pitchFamily="18" charset="0"/>
            </a:endParaRPr>
          </a:p>
        </p:txBody>
      </p:sp>
      <p:grpSp>
        <p:nvGrpSpPr>
          <p:cNvPr id="44035" name="Grupa 4"/>
          <p:cNvGrpSpPr>
            <a:grpSpLocks/>
          </p:cNvGrpSpPr>
          <p:nvPr/>
        </p:nvGrpSpPr>
        <p:grpSpPr bwMode="auto">
          <a:xfrm>
            <a:off x="-12700" y="0"/>
            <a:ext cx="9110663" cy="971550"/>
            <a:chOff x="5634" y="2987576"/>
            <a:chExt cx="9109631" cy="971870"/>
          </a:xfrm>
        </p:grpSpPr>
        <p:pic>
          <p:nvPicPr>
            <p:cNvPr id="44041"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04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043"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6" name="Prostokąt 1"/>
          <p:cNvSpPr>
            <a:spLocks noChangeArrowheads="1"/>
          </p:cNvSpPr>
          <p:nvPr/>
        </p:nvSpPr>
        <p:spPr bwMode="auto">
          <a:xfrm>
            <a:off x="266700" y="1724025"/>
            <a:ext cx="3209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Aeromobilne</a:t>
            </a:r>
          </a:p>
        </p:txBody>
      </p:sp>
      <p:sp>
        <p:nvSpPr>
          <p:cNvPr id="44037" name="Prostokąt 2"/>
          <p:cNvSpPr>
            <a:spLocks noChangeArrowheads="1"/>
          </p:cNvSpPr>
          <p:nvPr/>
        </p:nvSpPr>
        <p:spPr bwMode="auto">
          <a:xfrm>
            <a:off x="14288" y="2192338"/>
            <a:ext cx="909796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przeznaczenie: naziemne wspieranie operacji lądowych </a:t>
            </a:r>
            <a:br>
              <a:rPr lang="pl-PL" altLang="pl-PL" sz="2400">
                <a:solidFill>
                  <a:schemeClr val="tx1"/>
                </a:solidFill>
                <a:latin typeface="Arial" panose="020B0604020202020204" pitchFamily="34" charset="0"/>
                <a:cs typeface="Arial" panose="020B0604020202020204" pitchFamily="34" charset="0"/>
              </a:rPr>
            </a:br>
            <a:r>
              <a:rPr lang="pl-PL" altLang="pl-PL" sz="2400">
                <a:solidFill>
                  <a:schemeClr val="tx1"/>
                </a:solidFill>
                <a:latin typeface="Arial" panose="020B0604020202020204" pitchFamily="34" charset="0"/>
                <a:cs typeface="Arial" panose="020B0604020202020204" pitchFamily="34" charset="0"/>
              </a:rPr>
              <a:t>i morskich, zmierzających do opanowania z powietrza ważnych obiektów przeciwnika, dezorganizacja ruchu odwodów oraz niszczenie sił i środków wsparcia logistycznego, prowadzenie działań dywersyjnych, zaczepnych i obronnych, wykonywanie rajdów przeciwpancernych oraz niszczenie środków ogniowych przeciwnika;</a:t>
            </a:r>
          </a:p>
        </p:txBody>
      </p:sp>
      <p:sp>
        <p:nvSpPr>
          <p:cNvPr id="44038" name="Prostokąt 9"/>
          <p:cNvSpPr>
            <a:spLocks noChangeArrowheads="1"/>
          </p:cNvSpPr>
          <p:nvPr/>
        </p:nvSpPr>
        <p:spPr bwMode="auto">
          <a:xfrm>
            <a:off x="3267075" y="1195388"/>
            <a:ext cx="2570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Lądowe </a:t>
            </a:r>
          </a:p>
        </p:txBody>
      </p:sp>
      <p:pic>
        <p:nvPicPr>
          <p:cNvPr id="44039" name="Picture 2" descr="Znalezione obrazy dla zapytania Wojska Aeromobil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4706938"/>
            <a:ext cx="3122613"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4" descr="Znalezione obrazy dla zapytania Wojska Aeromobil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740275"/>
            <a:ext cx="3179763"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F568A6DB-C58A-4934-899E-87F355F3CB47}" type="slidenum">
              <a:rPr lang="pl-PL" altLang="pl-PL" sz="1200">
                <a:solidFill>
                  <a:srgbClr val="7F7F7F"/>
                </a:solidFill>
                <a:latin typeface="Times New Roman" panose="02020603050405020304" pitchFamily="18" charset="0"/>
              </a:rPr>
              <a:pPr>
                <a:spcBef>
                  <a:spcPct val="0"/>
                </a:spcBef>
                <a:spcAft>
                  <a:spcPct val="0"/>
                </a:spcAft>
                <a:buClrTx/>
                <a:buSzTx/>
                <a:buFontTx/>
                <a:buNone/>
              </a:pPr>
              <a:t>16</a:t>
            </a:fld>
            <a:endParaRPr lang="pl-PL" altLang="pl-PL" sz="1200">
              <a:solidFill>
                <a:srgbClr val="7F7F7F"/>
              </a:solidFill>
              <a:latin typeface="Times New Roman" panose="02020603050405020304" pitchFamily="18" charset="0"/>
            </a:endParaRPr>
          </a:p>
        </p:txBody>
      </p:sp>
      <p:grpSp>
        <p:nvGrpSpPr>
          <p:cNvPr id="46083" name="Grupa 4"/>
          <p:cNvGrpSpPr>
            <a:grpSpLocks/>
          </p:cNvGrpSpPr>
          <p:nvPr/>
        </p:nvGrpSpPr>
        <p:grpSpPr bwMode="auto">
          <a:xfrm>
            <a:off x="-12700" y="0"/>
            <a:ext cx="9110663" cy="971550"/>
            <a:chOff x="5634" y="2987576"/>
            <a:chExt cx="9109631" cy="971870"/>
          </a:xfrm>
        </p:grpSpPr>
        <p:pic>
          <p:nvPicPr>
            <p:cNvPr id="46090"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09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092"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84" name="Prostokąt 1"/>
          <p:cNvSpPr>
            <a:spLocks noChangeArrowheads="1"/>
          </p:cNvSpPr>
          <p:nvPr/>
        </p:nvSpPr>
        <p:spPr bwMode="auto">
          <a:xfrm>
            <a:off x="-80963" y="1612900"/>
            <a:ext cx="427037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Rakietowe i Artylerii</a:t>
            </a:r>
          </a:p>
        </p:txBody>
      </p:sp>
      <p:sp>
        <p:nvSpPr>
          <p:cNvPr id="46085" name="Prostokąt 2"/>
          <p:cNvSpPr>
            <a:spLocks noChangeArrowheads="1"/>
          </p:cNvSpPr>
          <p:nvPr/>
        </p:nvSpPr>
        <p:spPr bwMode="auto">
          <a:xfrm>
            <a:off x="0" y="2120900"/>
            <a:ext cx="9097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przeznaczenie: wsparcie ogniowe wojsk w każdych warunkach, </a:t>
            </a:r>
            <a:br>
              <a:rPr lang="pl-PL" altLang="pl-PL" sz="2400">
                <a:solidFill>
                  <a:schemeClr val="tx1"/>
                </a:solidFill>
                <a:latin typeface="Arial" panose="020B0604020202020204" pitchFamily="34" charset="0"/>
                <a:cs typeface="Arial" panose="020B0604020202020204" pitchFamily="34" charset="0"/>
              </a:rPr>
            </a:br>
            <a:r>
              <a:rPr lang="pl-PL" altLang="pl-PL" sz="2400">
                <a:solidFill>
                  <a:schemeClr val="tx1"/>
                </a:solidFill>
                <a:latin typeface="Arial" panose="020B0604020202020204" pitchFamily="34" charset="0"/>
                <a:cs typeface="Arial" panose="020B0604020202020204" pitchFamily="34" charset="0"/>
              </a:rPr>
              <a:t>w działaniach głębokich i bezpośrednich, rażenie ogniowe przeciwnika i zapewnienie wsparcia walczącym wojskom;</a:t>
            </a:r>
          </a:p>
        </p:txBody>
      </p:sp>
      <p:sp>
        <p:nvSpPr>
          <p:cNvPr id="46086" name="Prostokąt 9"/>
          <p:cNvSpPr>
            <a:spLocks noChangeArrowheads="1"/>
          </p:cNvSpPr>
          <p:nvPr/>
        </p:nvSpPr>
        <p:spPr bwMode="auto">
          <a:xfrm>
            <a:off x="3267075" y="1195388"/>
            <a:ext cx="2570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Lądowe </a:t>
            </a:r>
          </a:p>
        </p:txBody>
      </p:sp>
      <p:sp>
        <p:nvSpPr>
          <p:cNvPr id="46087" name="AutoShape 2" descr="Znalezione obrazy dla zapytania Wojska Rakietowe i Artylerii"/>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endParaRPr lang="pl-PL" altLang="pl-PL" sz="2400">
              <a:solidFill>
                <a:schemeClr val="tx1"/>
              </a:solidFill>
              <a:latin typeface="Times New Roman" panose="02020603050405020304" pitchFamily="18" charset="0"/>
            </a:endParaRPr>
          </a:p>
        </p:txBody>
      </p:sp>
      <p:pic>
        <p:nvPicPr>
          <p:cNvPr id="46088" name="Picture 4" descr="Znalezione obrazy dla zapytania Wojska Rakietowe i Artyleri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675" y="3500438"/>
            <a:ext cx="4035425"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6" descr="Znalezione obrazy dla zapytania Wojska Rakietowe i Artyleri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6100" y="3465513"/>
            <a:ext cx="453707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7E5F477B-6ABD-4D23-8E31-10EE5FD6AD4D}" type="slidenum">
              <a:rPr lang="pl-PL" altLang="pl-PL" sz="1200">
                <a:solidFill>
                  <a:srgbClr val="7F7F7F"/>
                </a:solidFill>
                <a:latin typeface="Times New Roman" panose="02020603050405020304" pitchFamily="18" charset="0"/>
              </a:rPr>
              <a:pPr>
                <a:spcBef>
                  <a:spcPct val="0"/>
                </a:spcBef>
                <a:spcAft>
                  <a:spcPct val="0"/>
                </a:spcAft>
                <a:buClrTx/>
                <a:buSzTx/>
                <a:buFontTx/>
                <a:buNone/>
              </a:pPr>
              <a:t>17</a:t>
            </a:fld>
            <a:endParaRPr lang="pl-PL" altLang="pl-PL" sz="1200">
              <a:solidFill>
                <a:srgbClr val="7F7F7F"/>
              </a:solidFill>
              <a:latin typeface="Times New Roman" panose="02020603050405020304" pitchFamily="18" charset="0"/>
            </a:endParaRPr>
          </a:p>
        </p:txBody>
      </p:sp>
      <p:grpSp>
        <p:nvGrpSpPr>
          <p:cNvPr id="48131" name="Grupa 4"/>
          <p:cNvGrpSpPr>
            <a:grpSpLocks/>
          </p:cNvGrpSpPr>
          <p:nvPr/>
        </p:nvGrpSpPr>
        <p:grpSpPr bwMode="auto">
          <a:xfrm>
            <a:off x="-12700" y="0"/>
            <a:ext cx="9110663" cy="971550"/>
            <a:chOff x="5634" y="2987576"/>
            <a:chExt cx="9109631" cy="971870"/>
          </a:xfrm>
        </p:grpSpPr>
        <p:pic>
          <p:nvPicPr>
            <p:cNvPr id="48137"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13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139"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2" name="Prostokąt 1"/>
          <p:cNvSpPr>
            <a:spLocks noChangeArrowheads="1"/>
          </p:cNvSpPr>
          <p:nvPr/>
        </p:nvSpPr>
        <p:spPr bwMode="auto">
          <a:xfrm>
            <a:off x="-57150" y="1671638"/>
            <a:ext cx="4894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Obrony Przeciwlotniczej</a:t>
            </a:r>
          </a:p>
        </p:txBody>
      </p:sp>
      <p:sp>
        <p:nvSpPr>
          <p:cNvPr id="48133" name="Prostokąt 2"/>
          <p:cNvSpPr>
            <a:spLocks noChangeArrowheads="1"/>
          </p:cNvSpPr>
          <p:nvPr/>
        </p:nvSpPr>
        <p:spPr bwMode="auto">
          <a:xfrm>
            <a:off x="-12700" y="2178050"/>
            <a:ext cx="90979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przeznaczenie: bezpośrednia osłona wojsk i obiektów przed uderzeniem środków napadu powietrznego;</a:t>
            </a:r>
          </a:p>
        </p:txBody>
      </p:sp>
      <p:sp>
        <p:nvSpPr>
          <p:cNvPr id="48134" name="Prostokąt 9"/>
          <p:cNvSpPr>
            <a:spLocks noChangeArrowheads="1"/>
          </p:cNvSpPr>
          <p:nvPr/>
        </p:nvSpPr>
        <p:spPr bwMode="auto">
          <a:xfrm>
            <a:off x="3267075" y="1195388"/>
            <a:ext cx="2570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Lądowe </a:t>
            </a:r>
          </a:p>
        </p:txBody>
      </p:sp>
      <p:pic>
        <p:nvPicPr>
          <p:cNvPr id="48135" name="Picture 4" descr="Znalezione obrazy dla zapytania Wojska Obrony Przeciwlotniczej"/>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0638" y="3213100"/>
            <a:ext cx="47513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2" descr="Znalezione obrazy dla zapytania Wojska Obrony Przeciwlotniczej"/>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63" y="4149725"/>
            <a:ext cx="3681412"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6051132E-6343-4168-8E42-1AB66B132F0E}" type="slidenum">
              <a:rPr lang="pl-PL" altLang="pl-PL" sz="1200">
                <a:solidFill>
                  <a:srgbClr val="7F7F7F"/>
                </a:solidFill>
                <a:latin typeface="Times New Roman" panose="02020603050405020304" pitchFamily="18" charset="0"/>
              </a:rPr>
              <a:pPr>
                <a:spcBef>
                  <a:spcPct val="0"/>
                </a:spcBef>
                <a:spcAft>
                  <a:spcPct val="0"/>
                </a:spcAft>
                <a:buClrTx/>
                <a:buSzTx/>
                <a:buFontTx/>
                <a:buNone/>
              </a:pPr>
              <a:t>18</a:t>
            </a:fld>
            <a:endParaRPr lang="pl-PL" altLang="pl-PL" sz="1200">
              <a:solidFill>
                <a:srgbClr val="7F7F7F"/>
              </a:solidFill>
              <a:latin typeface="Times New Roman" panose="02020603050405020304" pitchFamily="18" charset="0"/>
            </a:endParaRPr>
          </a:p>
        </p:txBody>
      </p:sp>
      <p:grpSp>
        <p:nvGrpSpPr>
          <p:cNvPr id="50179" name="Grupa 4"/>
          <p:cNvGrpSpPr>
            <a:grpSpLocks/>
          </p:cNvGrpSpPr>
          <p:nvPr/>
        </p:nvGrpSpPr>
        <p:grpSpPr bwMode="auto">
          <a:xfrm>
            <a:off x="-12700" y="0"/>
            <a:ext cx="9110663" cy="971550"/>
            <a:chOff x="5634" y="2987576"/>
            <a:chExt cx="9109631" cy="971870"/>
          </a:xfrm>
        </p:grpSpPr>
        <p:pic>
          <p:nvPicPr>
            <p:cNvPr id="50183"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18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185"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80" name="Prostokąt 1"/>
          <p:cNvSpPr>
            <a:spLocks noChangeArrowheads="1"/>
          </p:cNvSpPr>
          <p:nvPr/>
        </p:nvSpPr>
        <p:spPr bwMode="auto">
          <a:xfrm>
            <a:off x="120650" y="1452563"/>
            <a:ext cx="3117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Inżynieryjne</a:t>
            </a:r>
          </a:p>
        </p:txBody>
      </p:sp>
      <p:sp>
        <p:nvSpPr>
          <p:cNvPr id="50181" name="Prostokąt 2"/>
          <p:cNvSpPr>
            <a:spLocks noChangeArrowheads="1"/>
          </p:cNvSpPr>
          <p:nvPr/>
        </p:nvSpPr>
        <p:spPr bwMode="auto">
          <a:xfrm>
            <a:off x="33338" y="1914525"/>
            <a:ext cx="9037637"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przeznaczenie: </a:t>
            </a:r>
          </a:p>
          <a:p>
            <a:pPr algn="just"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bojowe</a:t>
            </a:r>
            <a:r>
              <a:rPr lang="pl-PL" altLang="pl-PL" sz="2400">
                <a:solidFill>
                  <a:schemeClr val="tx1"/>
                </a:solidFill>
                <a:latin typeface="Arial" panose="020B0604020202020204" pitchFamily="34" charset="0"/>
                <a:cs typeface="Arial" panose="020B0604020202020204" pitchFamily="34" charset="0"/>
              </a:rPr>
              <a:t> (wsparcia inżynieryjnego) – rozpoznanie inżynieryjne przeciwnika i terenu, budowa i pokonywanie zapór inżynieryjnych, wykonywanie przejść w naturalnych przeszkodach terenowych, przygotowanie i utrzymanie dróg, urządzanie i utrzymanie przepraw, rozminowanie terenu i obiektów oraz maskowanie wojsk; </a:t>
            </a:r>
          </a:p>
          <a:p>
            <a:pPr algn="just"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humanitarne</a:t>
            </a:r>
            <a:r>
              <a:rPr lang="pl-PL" altLang="pl-PL" sz="2400">
                <a:solidFill>
                  <a:schemeClr val="tx1"/>
                </a:solidFill>
                <a:latin typeface="Arial" panose="020B0604020202020204" pitchFamily="34" charset="0"/>
                <a:cs typeface="Arial" panose="020B0604020202020204" pitchFamily="34" charset="0"/>
              </a:rPr>
              <a:t> – charakteru pokojowego, niesienie pomocy gospodarce i społeczeństwu zarówno w kraju, jak i za granicą, w tym: oczyszczanie terenu z przedmiotów wybuchowych i niebezpiecznych, udział w likwidacji skutków klęsk ekologicznych i żywiołowych, udział w misjach pokojowych w składzie sił ONZ i NATO;</a:t>
            </a:r>
          </a:p>
        </p:txBody>
      </p:sp>
      <p:sp>
        <p:nvSpPr>
          <p:cNvPr id="50182" name="Prostokąt 9"/>
          <p:cNvSpPr>
            <a:spLocks noChangeArrowheads="1"/>
          </p:cNvSpPr>
          <p:nvPr/>
        </p:nvSpPr>
        <p:spPr bwMode="auto">
          <a:xfrm>
            <a:off x="3267075" y="1195388"/>
            <a:ext cx="2570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Lądowe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D6392324-D156-4575-86EA-AD2055F44ABB}" type="slidenum">
              <a:rPr lang="pl-PL" altLang="pl-PL" sz="1200">
                <a:solidFill>
                  <a:srgbClr val="7F7F7F"/>
                </a:solidFill>
                <a:latin typeface="Times New Roman" panose="02020603050405020304" pitchFamily="18" charset="0"/>
              </a:rPr>
              <a:pPr>
                <a:spcBef>
                  <a:spcPct val="0"/>
                </a:spcBef>
                <a:spcAft>
                  <a:spcPct val="0"/>
                </a:spcAft>
                <a:buClrTx/>
                <a:buSzTx/>
                <a:buFontTx/>
                <a:buNone/>
              </a:pPr>
              <a:t>19</a:t>
            </a:fld>
            <a:endParaRPr lang="pl-PL" altLang="pl-PL" sz="1200">
              <a:solidFill>
                <a:srgbClr val="7F7F7F"/>
              </a:solidFill>
              <a:latin typeface="Times New Roman" panose="02020603050405020304" pitchFamily="18" charset="0"/>
            </a:endParaRPr>
          </a:p>
        </p:txBody>
      </p:sp>
      <p:grpSp>
        <p:nvGrpSpPr>
          <p:cNvPr id="52227" name="Grupa 4"/>
          <p:cNvGrpSpPr>
            <a:grpSpLocks/>
          </p:cNvGrpSpPr>
          <p:nvPr/>
        </p:nvGrpSpPr>
        <p:grpSpPr bwMode="auto">
          <a:xfrm>
            <a:off x="-12700" y="0"/>
            <a:ext cx="9110663" cy="971550"/>
            <a:chOff x="5634" y="2987576"/>
            <a:chExt cx="9109631" cy="971870"/>
          </a:xfrm>
        </p:grpSpPr>
        <p:pic>
          <p:nvPicPr>
            <p:cNvPr id="52234"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223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2236"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28" name="Prostokąt 1"/>
          <p:cNvSpPr>
            <a:spLocks noChangeArrowheads="1"/>
          </p:cNvSpPr>
          <p:nvPr/>
        </p:nvSpPr>
        <p:spPr bwMode="auto">
          <a:xfrm>
            <a:off x="0" y="1657350"/>
            <a:ext cx="29670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Chemiczne</a:t>
            </a:r>
          </a:p>
        </p:txBody>
      </p:sp>
      <p:sp>
        <p:nvSpPr>
          <p:cNvPr id="52229" name="Prostokąt 2"/>
          <p:cNvSpPr>
            <a:spLocks noChangeArrowheads="1"/>
          </p:cNvSpPr>
          <p:nvPr/>
        </p:nvSpPr>
        <p:spPr bwMode="auto">
          <a:xfrm>
            <a:off x="0" y="2117725"/>
            <a:ext cx="90979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przeznaczenie: wykrywanie skażeń biologicznych, prowadzenie rozpoznania i dokonywanie pomiarów skażeń promieniotwórczych i chemicznych, użycie zespołów do pobierania próbek skażeń promieniotwórczych, biologicznych i chemicznych, zapewnienie zbiorowej ochrony przed skażeniami oraz prowadzenie całkowitej likwidacji skażeń, rażenie przeciwnika miotaczami ognia oraz maskowanie dymem wojsk własnych i obiektów, udział w likwidacji skutków klęsk żywiołowych;</a:t>
            </a:r>
          </a:p>
        </p:txBody>
      </p:sp>
      <p:sp>
        <p:nvSpPr>
          <p:cNvPr id="52230" name="Prostokąt 9"/>
          <p:cNvSpPr>
            <a:spLocks noChangeArrowheads="1"/>
          </p:cNvSpPr>
          <p:nvPr/>
        </p:nvSpPr>
        <p:spPr bwMode="auto">
          <a:xfrm>
            <a:off x="3267075" y="1195388"/>
            <a:ext cx="2570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Lądowe </a:t>
            </a:r>
          </a:p>
        </p:txBody>
      </p:sp>
      <p:pic>
        <p:nvPicPr>
          <p:cNvPr id="52231" name="Picture 2" descr="Znalezione obrazy dla zapytania Wojska Chemicz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6275" y="5157788"/>
            <a:ext cx="2640013"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AutoShape 4" descr="Znalezione obrazy dla zapytania Wojska Chemiczne"/>
          <p:cNvSpPr>
            <a:spLocks noChangeAspect="1" noChangeArrowheads="1"/>
          </p:cNvSpPr>
          <p:nvPr/>
        </p:nvSpPr>
        <p:spPr bwMode="auto">
          <a:xfrm>
            <a:off x="168275" y="-13716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endParaRPr lang="pl-PL" altLang="pl-PL" sz="2400">
              <a:solidFill>
                <a:schemeClr val="tx1"/>
              </a:solidFill>
              <a:latin typeface="Times New Roman" panose="02020603050405020304" pitchFamily="18" charset="0"/>
            </a:endParaRPr>
          </a:p>
        </p:txBody>
      </p:sp>
      <p:pic>
        <p:nvPicPr>
          <p:cNvPr id="52233" name="Picture 6" descr="Znalezione obrazy dla zapytania Wojska Chemicz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825" y="5157788"/>
            <a:ext cx="2428875"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B4202421-3C30-4BC6-94DA-543577439DA4}" type="slidenum">
              <a:rPr lang="pl-PL" altLang="pl-PL" sz="1200">
                <a:solidFill>
                  <a:srgbClr val="7F7F7F"/>
                </a:solidFill>
                <a:latin typeface="Times New Roman" panose="02020603050405020304" pitchFamily="18" charset="0"/>
              </a:rPr>
              <a:pPr>
                <a:spcBef>
                  <a:spcPct val="0"/>
                </a:spcBef>
                <a:spcAft>
                  <a:spcPct val="0"/>
                </a:spcAft>
                <a:buClrTx/>
                <a:buSzTx/>
                <a:buFontTx/>
                <a:buNone/>
              </a:pPr>
              <a:t>2</a:t>
            </a:fld>
            <a:endParaRPr lang="pl-PL" altLang="pl-PL" sz="1200">
              <a:solidFill>
                <a:srgbClr val="7F7F7F"/>
              </a:solidFill>
              <a:latin typeface="Times New Roman" panose="02020603050405020304" pitchFamily="18" charset="0"/>
            </a:endParaRPr>
          </a:p>
        </p:txBody>
      </p:sp>
      <p:sp>
        <p:nvSpPr>
          <p:cNvPr id="17411" name="Prostokąt 1"/>
          <p:cNvSpPr>
            <a:spLocks noChangeArrowheads="1"/>
          </p:cNvSpPr>
          <p:nvPr/>
        </p:nvSpPr>
        <p:spPr bwMode="auto">
          <a:xfrm>
            <a:off x="3055938" y="1196975"/>
            <a:ext cx="29305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800" b="1">
                <a:solidFill>
                  <a:schemeClr val="tx1"/>
                </a:solidFill>
                <a:latin typeface="Arial" panose="020B0604020202020204" pitchFamily="34" charset="0"/>
                <a:cs typeface="Arial" panose="020B0604020202020204" pitchFamily="34" charset="0"/>
              </a:rPr>
              <a:t>Siły Zbrojne RP </a:t>
            </a:r>
          </a:p>
        </p:txBody>
      </p:sp>
      <p:sp>
        <p:nvSpPr>
          <p:cNvPr id="17412" name="Prostokąt 2"/>
          <p:cNvSpPr>
            <a:spLocks noChangeArrowheads="1"/>
          </p:cNvSpPr>
          <p:nvPr/>
        </p:nvSpPr>
        <p:spPr bwMode="auto">
          <a:xfrm>
            <a:off x="0" y="1720850"/>
            <a:ext cx="9144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są podstawowym elementem systemu obronności państwa. </a:t>
            </a:r>
            <a:br>
              <a:rPr lang="pl-PL" altLang="pl-PL" sz="2400">
                <a:solidFill>
                  <a:schemeClr val="tx1"/>
                </a:solidFill>
                <a:latin typeface="Arial" panose="020B0604020202020204" pitchFamily="34" charset="0"/>
                <a:cs typeface="Arial" panose="020B0604020202020204" pitchFamily="34" charset="0"/>
              </a:rPr>
            </a:br>
            <a:r>
              <a:rPr lang="pl-PL" altLang="pl-PL" sz="2400">
                <a:solidFill>
                  <a:schemeClr val="tx1"/>
                </a:solidFill>
                <a:latin typeface="Arial" panose="020B0604020202020204" pitchFamily="34" charset="0"/>
                <a:cs typeface="Arial" panose="020B0604020202020204" pitchFamily="34" charset="0"/>
              </a:rPr>
              <a:t>Służą ochronie niepodległości Rzeczypospolitej Polskiej </a:t>
            </a:r>
            <a:br>
              <a:rPr lang="pl-PL" altLang="pl-PL" sz="2400">
                <a:solidFill>
                  <a:schemeClr val="tx1"/>
                </a:solidFill>
                <a:latin typeface="Arial" panose="020B0604020202020204" pitchFamily="34" charset="0"/>
                <a:cs typeface="Arial" panose="020B0604020202020204" pitchFamily="34" charset="0"/>
              </a:rPr>
            </a:br>
            <a:r>
              <a:rPr lang="pl-PL" altLang="pl-PL" sz="2400">
                <a:solidFill>
                  <a:schemeClr val="tx1"/>
                </a:solidFill>
                <a:latin typeface="Arial" panose="020B0604020202020204" pitchFamily="34" charset="0"/>
                <a:cs typeface="Arial" panose="020B0604020202020204" pitchFamily="34" charset="0"/>
              </a:rPr>
              <a:t>i niepodzielności jej terytorium oraz zapewnieniu bezpieczeństwa </a:t>
            </a:r>
            <a:br>
              <a:rPr lang="pl-PL" altLang="pl-PL" sz="2400">
                <a:solidFill>
                  <a:schemeClr val="tx1"/>
                </a:solidFill>
                <a:latin typeface="Arial" panose="020B0604020202020204" pitchFamily="34" charset="0"/>
                <a:cs typeface="Arial" panose="020B0604020202020204" pitchFamily="34" charset="0"/>
              </a:rPr>
            </a:br>
            <a:r>
              <a:rPr lang="pl-PL" altLang="pl-PL" sz="2400">
                <a:solidFill>
                  <a:schemeClr val="tx1"/>
                </a:solidFill>
                <a:latin typeface="Arial" panose="020B0604020202020204" pitchFamily="34" charset="0"/>
                <a:cs typeface="Arial" panose="020B0604020202020204" pitchFamily="34" charset="0"/>
              </a:rPr>
              <a:t>i nienaruszalności jej granic.</a:t>
            </a:r>
          </a:p>
        </p:txBody>
      </p:sp>
      <p:grpSp>
        <p:nvGrpSpPr>
          <p:cNvPr id="17413" name="Grupa 9"/>
          <p:cNvGrpSpPr>
            <a:grpSpLocks/>
          </p:cNvGrpSpPr>
          <p:nvPr/>
        </p:nvGrpSpPr>
        <p:grpSpPr bwMode="auto">
          <a:xfrm>
            <a:off x="-12700" y="0"/>
            <a:ext cx="9110663" cy="971550"/>
            <a:chOff x="5634" y="2987576"/>
            <a:chExt cx="9109631" cy="971870"/>
          </a:xfrm>
        </p:grpSpPr>
        <p:pic>
          <p:nvPicPr>
            <p:cNvPr id="17417"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9"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4" name="AutoShape 2" descr="Znalezione obrazy dla zapytania siły zbrojne"/>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endParaRPr lang="pl-PL" altLang="pl-PL" sz="2400">
              <a:solidFill>
                <a:schemeClr val="tx1"/>
              </a:solidFill>
              <a:latin typeface="Times New Roman" panose="02020603050405020304" pitchFamily="18" charset="0"/>
            </a:endParaRPr>
          </a:p>
        </p:txBody>
      </p:sp>
      <p:sp>
        <p:nvSpPr>
          <p:cNvPr id="17415" name="AutoShape 4" descr="Znalezione obrazy dla zapytania siły zbrojne"/>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endParaRPr lang="pl-PL" altLang="pl-PL" sz="2400">
              <a:solidFill>
                <a:schemeClr val="tx1"/>
              </a:solidFill>
              <a:latin typeface="Times New Roman" panose="02020603050405020304" pitchFamily="18" charset="0"/>
            </a:endParaRPr>
          </a:p>
        </p:txBody>
      </p:sp>
      <p:pic>
        <p:nvPicPr>
          <p:cNvPr id="17416" name="Picture 6" descr="Znalezione obrazy dla zapytania siły zbroj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9188" y="3405188"/>
            <a:ext cx="4418012"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C8969CAD-25CA-41E6-A828-C53E802E0159}" type="slidenum">
              <a:rPr lang="pl-PL" altLang="pl-PL" sz="1200">
                <a:solidFill>
                  <a:srgbClr val="7F7F7F"/>
                </a:solidFill>
                <a:latin typeface="Times New Roman" panose="02020603050405020304" pitchFamily="18" charset="0"/>
              </a:rPr>
              <a:pPr>
                <a:spcBef>
                  <a:spcPct val="0"/>
                </a:spcBef>
                <a:spcAft>
                  <a:spcPct val="0"/>
                </a:spcAft>
                <a:buClrTx/>
                <a:buSzTx/>
                <a:buFontTx/>
                <a:buNone/>
              </a:pPr>
              <a:t>20</a:t>
            </a:fld>
            <a:endParaRPr lang="pl-PL" altLang="pl-PL" sz="1200">
              <a:solidFill>
                <a:srgbClr val="7F7F7F"/>
              </a:solidFill>
              <a:latin typeface="Times New Roman" panose="02020603050405020304" pitchFamily="18" charset="0"/>
            </a:endParaRPr>
          </a:p>
        </p:txBody>
      </p:sp>
      <p:grpSp>
        <p:nvGrpSpPr>
          <p:cNvPr id="54275" name="Grupa 4"/>
          <p:cNvGrpSpPr>
            <a:grpSpLocks/>
          </p:cNvGrpSpPr>
          <p:nvPr/>
        </p:nvGrpSpPr>
        <p:grpSpPr bwMode="auto">
          <a:xfrm>
            <a:off x="-12700" y="0"/>
            <a:ext cx="9110663" cy="971550"/>
            <a:chOff x="5634" y="2987576"/>
            <a:chExt cx="9109631" cy="971870"/>
          </a:xfrm>
        </p:grpSpPr>
        <p:pic>
          <p:nvPicPr>
            <p:cNvPr id="54283"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428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4285"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76" name="Prostokąt 1"/>
          <p:cNvSpPr>
            <a:spLocks noChangeArrowheads="1"/>
          </p:cNvSpPr>
          <p:nvPr/>
        </p:nvSpPr>
        <p:spPr bwMode="auto">
          <a:xfrm>
            <a:off x="0" y="1614488"/>
            <a:ext cx="653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Rozpoznania i Walki Elektronicznej</a:t>
            </a:r>
          </a:p>
        </p:txBody>
      </p:sp>
      <p:sp>
        <p:nvSpPr>
          <p:cNvPr id="54277" name="Prostokąt 2"/>
          <p:cNvSpPr>
            <a:spLocks noChangeArrowheads="1"/>
          </p:cNvSpPr>
          <p:nvPr/>
        </p:nvSpPr>
        <p:spPr bwMode="auto">
          <a:xfrm>
            <a:off x="-12700" y="2116138"/>
            <a:ext cx="9110663"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przeznaczenie: rozpoznanie wojskowe (zdobywanie danych </a:t>
            </a:r>
            <a:br>
              <a:rPr lang="pl-PL" altLang="pl-PL" sz="2400">
                <a:solidFill>
                  <a:schemeClr val="tx1"/>
                </a:solidFill>
                <a:latin typeface="Arial" panose="020B0604020202020204" pitchFamily="34" charset="0"/>
                <a:cs typeface="Arial" panose="020B0604020202020204" pitchFamily="34" charset="0"/>
              </a:rPr>
            </a:br>
            <a:r>
              <a:rPr lang="pl-PL" altLang="pl-PL" sz="2400">
                <a:solidFill>
                  <a:schemeClr val="tx1"/>
                </a:solidFill>
                <a:latin typeface="Arial" panose="020B0604020202020204" pitchFamily="34" charset="0"/>
                <a:cs typeface="Arial" panose="020B0604020202020204" pitchFamily="34" charset="0"/>
              </a:rPr>
              <a:t>o przeciwniku, niezbędnych do przygotowania i skutecznego prowadzenia działań bojowych, m.in. o ruchu wojsk przeciwnika oraz posiadanych przez niego siłach i środkach), walka elektroniczna (rozpoznanie i dezorganizacja działań organów dowodzenia przeciwnika oraz ochrona własnych wojsk przed analogicznymi działaniami), działania psychologiczne, rozpoznanie specjalne oraz zabezpieczenie geograficzne</a:t>
            </a:r>
          </a:p>
        </p:txBody>
      </p:sp>
      <p:sp>
        <p:nvSpPr>
          <p:cNvPr id="54278" name="Prostokąt 9"/>
          <p:cNvSpPr>
            <a:spLocks noChangeArrowheads="1"/>
          </p:cNvSpPr>
          <p:nvPr/>
        </p:nvSpPr>
        <p:spPr bwMode="auto">
          <a:xfrm>
            <a:off x="3267075" y="1195388"/>
            <a:ext cx="2570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Lądowe </a:t>
            </a:r>
          </a:p>
        </p:txBody>
      </p:sp>
      <p:sp>
        <p:nvSpPr>
          <p:cNvPr id="54279" name="AutoShape 2" descr="Znalezione obrazy dla zapytania Wojska Rozpoznania i Walki Elektronicznej"/>
          <p:cNvSpPr>
            <a:spLocks noChangeAspect="1" noChangeArrowheads="1"/>
          </p:cNvSpPr>
          <p:nvPr/>
        </p:nvSpPr>
        <p:spPr bwMode="auto">
          <a:xfrm>
            <a:off x="168275" y="-18288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endParaRPr lang="pl-PL" altLang="pl-PL" sz="2400">
              <a:solidFill>
                <a:schemeClr val="tx1"/>
              </a:solidFill>
              <a:latin typeface="Times New Roman" panose="02020603050405020304" pitchFamily="18" charset="0"/>
            </a:endParaRPr>
          </a:p>
        </p:txBody>
      </p:sp>
      <p:pic>
        <p:nvPicPr>
          <p:cNvPr id="54280" name="Picture 4" descr="Podobny obra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5208588"/>
            <a:ext cx="2487612"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6" descr="Podobny obra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2325" y="5191125"/>
            <a:ext cx="2208213"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8" descr="Podobny obraz"/>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0538" y="5157788"/>
            <a:ext cx="2601912"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72D887B9-F480-480D-AA9A-DB51B303EF3F}" type="slidenum">
              <a:rPr lang="pl-PL" altLang="pl-PL" sz="1200">
                <a:solidFill>
                  <a:srgbClr val="7F7F7F"/>
                </a:solidFill>
                <a:latin typeface="Times New Roman" panose="02020603050405020304" pitchFamily="18" charset="0"/>
              </a:rPr>
              <a:pPr>
                <a:spcBef>
                  <a:spcPct val="0"/>
                </a:spcBef>
                <a:spcAft>
                  <a:spcPct val="0"/>
                </a:spcAft>
                <a:buClrTx/>
                <a:buSzTx/>
                <a:buFontTx/>
                <a:buNone/>
              </a:pPr>
              <a:t>21</a:t>
            </a:fld>
            <a:endParaRPr lang="pl-PL" altLang="pl-PL" sz="1200">
              <a:solidFill>
                <a:srgbClr val="7F7F7F"/>
              </a:solidFill>
              <a:latin typeface="Times New Roman" panose="02020603050405020304" pitchFamily="18" charset="0"/>
            </a:endParaRPr>
          </a:p>
        </p:txBody>
      </p:sp>
      <p:grpSp>
        <p:nvGrpSpPr>
          <p:cNvPr id="56323" name="Grupa 4"/>
          <p:cNvGrpSpPr>
            <a:grpSpLocks/>
          </p:cNvGrpSpPr>
          <p:nvPr/>
        </p:nvGrpSpPr>
        <p:grpSpPr bwMode="auto">
          <a:xfrm>
            <a:off x="-12700" y="0"/>
            <a:ext cx="9110663" cy="971550"/>
            <a:chOff x="5634" y="2987576"/>
            <a:chExt cx="9109631" cy="971870"/>
          </a:xfrm>
        </p:grpSpPr>
        <p:pic>
          <p:nvPicPr>
            <p:cNvPr id="56329"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633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6331"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4" name="Prostokąt 1"/>
          <p:cNvSpPr>
            <a:spLocks noChangeArrowheads="1"/>
          </p:cNvSpPr>
          <p:nvPr/>
        </p:nvSpPr>
        <p:spPr bwMode="auto">
          <a:xfrm>
            <a:off x="173038" y="1773238"/>
            <a:ext cx="4741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Łączności i Informatyki</a:t>
            </a:r>
          </a:p>
        </p:txBody>
      </p:sp>
      <p:sp>
        <p:nvSpPr>
          <p:cNvPr id="56325" name="Prostokąt 2"/>
          <p:cNvSpPr>
            <a:spLocks noChangeArrowheads="1"/>
          </p:cNvSpPr>
          <p:nvPr/>
        </p:nvSpPr>
        <p:spPr bwMode="auto">
          <a:xfrm>
            <a:off x="17463" y="2254250"/>
            <a:ext cx="90963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przeznaczenie: zapewnienie dowodzenia wojskami lądowymi </a:t>
            </a:r>
            <a:br>
              <a:rPr lang="pl-PL" altLang="pl-PL" sz="2400">
                <a:solidFill>
                  <a:schemeClr val="tx1"/>
                </a:solidFill>
                <a:latin typeface="Arial" panose="020B0604020202020204" pitchFamily="34" charset="0"/>
                <a:cs typeface="Arial" panose="020B0604020202020204" pitchFamily="34" charset="0"/>
              </a:rPr>
            </a:br>
            <a:r>
              <a:rPr lang="pl-PL" altLang="pl-PL" sz="2400">
                <a:solidFill>
                  <a:schemeClr val="tx1"/>
                </a:solidFill>
                <a:latin typeface="Arial" panose="020B0604020202020204" pitchFamily="34" charset="0"/>
                <a:cs typeface="Arial" panose="020B0604020202020204" pitchFamily="34" charset="0"/>
              </a:rPr>
              <a:t>w czasie pokoju, kryzysu i wojny; informatyczne wspomaganie procesów decyzyjnych, m.in. przez cyfrowe przygotowanie danych, w tym analiza potencjału bojowego przeciwnika </a:t>
            </a:r>
            <a:br>
              <a:rPr lang="pl-PL" altLang="pl-PL" sz="2400">
                <a:solidFill>
                  <a:schemeClr val="tx1"/>
                </a:solidFill>
                <a:latin typeface="Arial" panose="020B0604020202020204" pitchFamily="34" charset="0"/>
                <a:cs typeface="Arial" panose="020B0604020202020204" pitchFamily="34" charset="0"/>
              </a:rPr>
            </a:br>
            <a:r>
              <a:rPr lang="pl-PL" altLang="pl-PL" sz="2400">
                <a:solidFill>
                  <a:schemeClr val="tx1"/>
                </a:solidFill>
                <a:latin typeface="Arial" panose="020B0604020202020204" pitchFamily="34" charset="0"/>
                <a:cs typeface="Arial" panose="020B0604020202020204" pitchFamily="34" charset="0"/>
              </a:rPr>
              <a:t>i symulowanie przebiegu działań bojowych</a:t>
            </a:r>
          </a:p>
        </p:txBody>
      </p:sp>
      <p:sp>
        <p:nvSpPr>
          <p:cNvPr id="56326" name="Prostokąt 9"/>
          <p:cNvSpPr>
            <a:spLocks noChangeArrowheads="1"/>
          </p:cNvSpPr>
          <p:nvPr/>
        </p:nvSpPr>
        <p:spPr bwMode="auto">
          <a:xfrm>
            <a:off x="3267075" y="1195388"/>
            <a:ext cx="2570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Lądowe </a:t>
            </a:r>
          </a:p>
        </p:txBody>
      </p:sp>
      <p:pic>
        <p:nvPicPr>
          <p:cNvPr id="56327" name="Picture 2" descr="Znalezione obrazy dla zapytania Wojska Łączności i Informatyk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763" y="4210050"/>
            <a:ext cx="3300412"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4" descr="Podobny obra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4900" y="4194175"/>
            <a:ext cx="3694113"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BD0DD142-F92C-498B-A654-67AC0A4C295A}" type="slidenum">
              <a:rPr lang="pl-PL" altLang="pl-PL" sz="1200">
                <a:solidFill>
                  <a:srgbClr val="7F7F7F"/>
                </a:solidFill>
                <a:latin typeface="Times New Roman" panose="02020603050405020304" pitchFamily="18" charset="0"/>
              </a:rPr>
              <a:pPr>
                <a:spcBef>
                  <a:spcPct val="0"/>
                </a:spcBef>
                <a:spcAft>
                  <a:spcPct val="0"/>
                </a:spcAft>
                <a:buClrTx/>
                <a:buSzTx/>
                <a:buFontTx/>
                <a:buNone/>
              </a:pPr>
              <a:t>22</a:t>
            </a:fld>
            <a:endParaRPr lang="pl-PL" altLang="pl-PL" sz="1200">
              <a:solidFill>
                <a:srgbClr val="7F7F7F"/>
              </a:solidFill>
              <a:latin typeface="Times New Roman" panose="02020603050405020304" pitchFamily="18" charset="0"/>
            </a:endParaRPr>
          </a:p>
        </p:txBody>
      </p:sp>
      <p:grpSp>
        <p:nvGrpSpPr>
          <p:cNvPr id="58371" name="Grupa 4"/>
          <p:cNvGrpSpPr>
            <a:grpSpLocks/>
          </p:cNvGrpSpPr>
          <p:nvPr/>
        </p:nvGrpSpPr>
        <p:grpSpPr bwMode="auto">
          <a:xfrm>
            <a:off x="-12700" y="0"/>
            <a:ext cx="9110663" cy="971550"/>
            <a:chOff x="5634" y="2987576"/>
            <a:chExt cx="9109631" cy="971870"/>
          </a:xfrm>
        </p:grpSpPr>
        <p:pic>
          <p:nvPicPr>
            <p:cNvPr id="58377"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37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379"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372" name="Prostokąt 1"/>
          <p:cNvSpPr>
            <a:spLocks noChangeArrowheads="1"/>
          </p:cNvSpPr>
          <p:nvPr/>
        </p:nvSpPr>
        <p:spPr bwMode="auto">
          <a:xfrm>
            <a:off x="128588" y="1657350"/>
            <a:ext cx="5159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Jednostki wsparcia logistycznego</a:t>
            </a:r>
          </a:p>
        </p:txBody>
      </p:sp>
      <p:sp>
        <p:nvSpPr>
          <p:cNvPr id="58373" name="Prostokąt 2"/>
          <p:cNvSpPr>
            <a:spLocks noChangeArrowheads="1"/>
          </p:cNvSpPr>
          <p:nvPr/>
        </p:nvSpPr>
        <p:spPr bwMode="auto">
          <a:xfrm>
            <a:off x="0" y="2117725"/>
            <a:ext cx="914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przeznaczenie: zadaniem jednostek wsparcia logistycznego jest zapewnienie środków logistycznych, a także uzbrojenia i sprzętu wojskowego dla mobilizacyjnego i operacyjnego rozwinięcia jednostek Wojsk Lądowych oraz utrzymania ich w pełnej gotowości bojowej. Zajmują się ciągłym odtwarzaniem zapasów, obsługiwaniem oraz remontem uzbrojenia i sprzętu wojskowego, ochroną medyczną wojsk, kierowaniem transportem </a:t>
            </a:r>
            <a:br>
              <a:rPr lang="pl-PL" altLang="pl-PL" sz="2400">
                <a:solidFill>
                  <a:schemeClr val="tx1"/>
                </a:solidFill>
                <a:latin typeface="Arial" panose="020B0604020202020204" pitchFamily="34" charset="0"/>
                <a:cs typeface="Arial" panose="020B0604020202020204" pitchFamily="34" charset="0"/>
              </a:rPr>
            </a:br>
            <a:r>
              <a:rPr lang="pl-PL" altLang="pl-PL" sz="2400">
                <a:solidFill>
                  <a:schemeClr val="tx1"/>
                </a:solidFill>
                <a:latin typeface="Arial" panose="020B0604020202020204" pitchFamily="34" charset="0"/>
                <a:cs typeface="Arial" panose="020B0604020202020204" pitchFamily="34" charset="0"/>
              </a:rPr>
              <a:t>i przemieszczeniem jednostek.</a:t>
            </a:r>
          </a:p>
        </p:txBody>
      </p:sp>
      <p:sp>
        <p:nvSpPr>
          <p:cNvPr id="58374" name="Prostokąt 9"/>
          <p:cNvSpPr>
            <a:spLocks noChangeArrowheads="1"/>
          </p:cNvSpPr>
          <p:nvPr/>
        </p:nvSpPr>
        <p:spPr bwMode="auto">
          <a:xfrm>
            <a:off x="3267075" y="1195388"/>
            <a:ext cx="2570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Lądowe </a:t>
            </a:r>
          </a:p>
        </p:txBody>
      </p:sp>
      <p:pic>
        <p:nvPicPr>
          <p:cNvPr id="58375" name="Picture 2" descr="Znalezione obrazy dla zapytania Jednostki wsparcia logistyczne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9863" y="4953000"/>
            <a:ext cx="2919412"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4" descr="Znalezione obrazy dla zapytania Jednostki wsparcia logistyczne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0750" y="5154613"/>
            <a:ext cx="2571750"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E88E6111-543E-4298-AE0A-AA5E13D0F6D5}" type="slidenum">
              <a:rPr lang="pl-PL" altLang="pl-PL" sz="1200">
                <a:solidFill>
                  <a:srgbClr val="7F7F7F"/>
                </a:solidFill>
                <a:latin typeface="Times New Roman" panose="02020603050405020304" pitchFamily="18" charset="0"/>
              </a:rPr>
              <a:pPr>
                <a:spcBef>
                  <a:spcPct val="0"/>
                </a:spcBef>
                <a:spcAft>
                  <a:spcPct val="0"/>
                </a:spcAft>
                <a:buClrTx/>
                <a:buSzTx/>
                <a:buFontTx/>
                <a:buNone/>
              </a:pPr>
              <a:t>23</a:t>
            </a:fld>
            <a:endParaRPr lang="pl-PL" altLang="pl-PL" sz="1200">
              <a:solidFill>
                <a:srgbClr val="7F7F7F"/>
              </a:solidFill>
              <a:latin typeface="Times New Roman" panose="02020603050405020304" pitchFamily="18" charset="0"/>
            </a:endParaRPr>
          </a:p>
        </p:txBody>
      </p:sp>
      <p:grpSp>
        <p:nvGrpSpPr>
          <p:cNvPr id="60419" name="Grupa 9"/>
          <p:cNvGrpSpPr>
            <a:grpSpLocks/>
          </p:cNvGrpSpPr>
          <p:nvPr/>
        </p:nvGrpSpPr>
        <p:grpSpPr bwMode="auto">
          <a:xfrm>
            <a:off x="-12700" y="0"/>
            <a:ext cx="9110663" cy="971550"/>
            <a:chOff x="5634" y="2987576"/>
            <a:chExt cx="9109631" cy="971870"/>
          </a:xfrm>
        </p:grpSpPr>
        <p:pic>
          <p:nvPicPr>
            <p:cNvPr id="60430"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43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432"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3"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20" name="Prostokąt 2"/>
          <p:cNvSpPr>
            <a:spLocks noChangeArrowheads="1"/>
          </p:cNvSpPr>
          <p:nvPr/>
        </p:nvSpPr>
        <p:spPr bwMode="auto">
          <a:xfrm>
            <a:off x="0" y="1557338"/>
            <a:ext cx="4502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Organizacja Wojsk Lądowych</a:t>
            </a:r>
          </a:p>
        </p:txBody>
      </p:sp>
      <p:sp>
        <p:nvSpPr>
          <p:cNvPr id="2" name="Prostokąt 1"/>
          <p:cNvSpPr/>
          <p:nvPr/>
        </p:nvSpPr>
        <p:spPr>
          <a:xfrm>
            <a:off x="0" y="1989138"/>
            <a:ext cx="9097963" cy="1938337"/>
          </a:xfrm>
          <a:prstGeom prst="rect">
            <a:avLst/>
          </a:prstGeom>
        </p:spPr>
        <p:txBody>
          <a:bodyPr>
            <a:spAutoFit/>
          </a:bodyPr>
          <a:lstStyle/>
          <a:p>
            <a:pPr eaLnBrk="1" hangingPunct="1">
              <a:defRPr/>
            </a:pPr>
            <a:r>
              <a:rPr lang="pl-PL" b="1" dirty="0">
                <a:latin typeface="Arial" panose="020B0604020202020204" pitchFamily="34" charset="0"/>
                <a:cs typeface="Arial" panose="020B0604020202020204" pitchFamily="34" charset="0"/>
              </a:rPr>
              <a:t>Dywizje</a:t>
            </a:r>
          </a:p>
          <a:p>
            <a:pPr marL="342900" indent="-342900" eaLnBrk="1" hangingPunct="1">
              <a:buFont typeface="Wingdings" panose="05000000000000000000" pitchFamily="2" charset="2"/>
              <a:buChar char="Ø"/>
              <a:defRPr/>
            </a:pPr>
            <a:r>
              <a:rPr lang="pl-PL" dirty="0">
                <a:latin typeface="Arial" panose="020B0604020202020204" pitchFamily="34" charset="0"/>
                <a:cs typeface="Arial" panose="020B0604020202020204" pitchFamily="34" charset="0"/>
              </a:rPr>
              <a:t>11 Lubuska Dywizja Kawalerii Pancernej (Żagań)</a:t>
            </a:r>
          </a:p>
          <a:p>
            <a:pPr marL="342900" indent="-342900" eaLnBrk="1" hangingPunct="1">
              <a:buFont typeface="Wingdings" panose="05000000000000000000" pitchFamily="2" charset="2"/>
              <a:buChar char="Ø"/>
              <a:defRPr/>
            </a:pPr>
            <a:r>
              <a:rPr lang="pl-PL" dirty="0">
                <a:latin typeface="Arial" panose="020B0604020202020204" pitchFamily="34" charset="0"/>
                <a:cs typeface="Arial" panose="020B0604020202020204" pitchFamily="34" charset="0"/>
              </a:rPr>
              <a:t>12 Szczecińska Dywizja Zmechanizowana(Szczecin)</a:t>
            </a:r>
          </a:p>
          <a:p>
            <a:pPr marL="342900" indent="-342900" eaLnBrk="1" hangingPunct="1">
              <a:buFont typeface="Wingdings" panose="05000000000000000000" pitchFamily="2" charset="2"/>
              <a:buChar char="Ø"/>
              <a:defRPr/>
            </a:pPr>
            <a:r>
              <a:rPr lang="pl-PL" dirty="0">
                <a:latin typeface="Arial" panose="020B0604020202020204" pitchFamily="34" charset="0"/>
                <a:cs typeface="Arial" panose="020B0604020202020204" pitchFamily="34" charset="0"/>
              </a:rPr>
              <a:t>16 Pomorska Dywizja Zmechanizowana (Olsztyn)</a:t>
            </a:r>
          </a:p>
          <a:p>
            <a:pPr marL="342900" indent="-342900" eaLnBrk="1" hangingPunct="1">
              <a:buFont typeface="Wingdings" panose="05000000000000000000" pitchFamily="2" charset="2"/>
              <a:buChar char="Ø"/>
              <a:defRPr/>
            </a:pPr>
            <a:r>
              <a:rPr lang="pl-PL" dirty="0">
                <a:latin typeface="Arial" panose="020B0604020202020204" pitchFamily="34" charset="0"/>
                <a:cs typeface="Arial" panose="020B0604020202020204" pitchFamily="34" charset="0"/>
              </a:rPr>
              <a:t>18 Dywizja Zmechanizowana (Siedlce)</a:t>
            </a:r>
          </a:p>
        </p:txBody>
      </p:sp>
      <p:sp>
        <p:nvSpPr>
          <p:cNvPr id="60422" name="Prostokąt 10"/>
          <p:cNvSpPr>
            <a:spLocks noChangeArrowheads="1"/>
          </p:cNvSpPr>
          <p:nvPr/>
        </p:nvSpPr>
        <p:spPr bwMode="auto">
          <a:xfrm>
            <a:off x="3276600" y="1052513"/>
            <a:ext cx="2570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Lądowe </a:t>
            </a:r>
          </a:p>
        </p:txBody>
      </p:sp>
      <p:pic>
        <p:nvPicPr>
          <p:cNvPr id="60423" name="Picture 2" descr="Znalezione obrazy dla zapytania 11 dywizj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4284663"/>
            <a:ext cx="130175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AutoShape 4" descr="Znalezione obrazy dla zapytania 12 dywizja"/>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endParaRPr lang="pl-PL" altLang="pl-PL" sz="2400">
              <a:solidFill>
                <a:schemeClr val="tx1"/>
              </a:solidFill>
              <a:latin typeface="Times New Roman" panose="02020603050405020304" pitchFamily="18" charset="0"/>
            </a:endParaRPr>
          </a:p>
        </p:txBody>
      </p:sp>
      <p:pic>
        <p:nvPicPr>
          <p:cNvPr id="60425" name="Picture 6" descr="Znalezione obrazy dla zapytania 12 dywizj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3713" y="4041775"/>
            <a:ext cx="2182812"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8" descr="Znalezione obrazy dla zapytania 16 dywizj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6100" y="4052888"/>
            <a:ext cx="2016125"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19" descr="https://upload.wikimedia.org/wikipedia/commons/thumb/b/b9/18_DZ_odznk_pam_%282019%29.png/144px-18_DZ_odznk_pam_%282019%29.pn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1938" y="-547688"/>
            <a:ext cx="9144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21" descr="https://upload.wikimedia.org/wikipedia/commons/thumb/b/b9/18_DZ_odznk_pam_%282019%29.png/144px-18_DZ_odznk_pam_%282019%29.pn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1938" y="-547688"/>
            <a:ext cx="9144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23" descr="Ilustracj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59563" y="4003675"/>
            <a:ext cx="2484437"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2F69C3A3-663E-4D8A-AE5F-156DDBAFD0DE}" type="slidenum">
              <a:rPr lang="pl-PL" altLang="pl-PL" sz="1200">
                <a:solidFill>
                  <a:srgbClr val="7F7F7F"/>
                </a:solidFill>
                <a:latin typeface="Times New Roman" panose="02020603050405020304" pitchFamily="18" charset="0"/>
              </a:rPr>
              <a:pPr>
                <a:spcBef>
                  <a:spcPct val="0"/>
                </a:spcBef>
                <a:spcAft>
                  <a:spcPct val="0"/>
                </a:spcAft>
                <a:buClrTx/>
                <a:buSzTx/>
                <a:buFontTx/>
                <a:buNone/>
              </a:pPr>
              <a:t>24</a:t>
            </a:fld>
            <a:endParaRPr lang="pl-PL" altLang="pl-PL" sz="1200">
              <a:solidFill>
                <a:srgbClr val="7F7F7F"/>
              </a:solidFill>
              <a:latin typeface="Times New Roman" panose="02020603050405020304" pitchFamily="18" charset="0"/>
            </a:endParaRPr>
          </a:p>
        </p:txBody>
      </p:sp>
      <p:grpSp>
        <p:nvGrpSpPr>
          <p:cNvPr id="62467" name="Grupa 9"/>
          <p:cNvGrpSpPr>
            <a:grpSpLocks/>
          </p:cNvGrpSpPr>
          <p:nvPr/>
        </p:nvGrpSpPr>
        <p:grpSpPr bwMode="auto">
          <a:xfrm>
            <a:off x="-12700" y="0"/>
            <a:ext cx="9110663" cy="971550"/>
            <a:chOff x="5634" y="2987576"/>
            <a:chExt cx="9109631" cy="971870"/>
          </a:xfrm>
        </p:grpSpPr>
        <p:pic>
          <p:nvPicPr>
            <p:cNvPr id="62474"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47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476"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468" name="Prostokąt 2"/>
          <p:cNvSpPr>
            <a:spLocks noChangeArrowheads="1"/>
          </p:cNvSpPr>
          <p:nvPr/>
        </p:nvSpPr>
        <p:spPr bwMode="auto">
          <a:xfrm>
            <a:off x="138113" y="1693863"/>
            <a:ext cx="4503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Organizacja Wojsk Lądowych</a:t>
            </a:r>
          </a:p>
        </p:txBody>
      </p:sp>
      <p:sp>
        <p:nvSpPr>
          <p:cNvPr id="62469" name="Prostokąt 4"/>
          <p:cNvSpPr>
            <a:spLocks noChangeArrowheads="1"/>
          </p:cNvSpPr>
          <p:nvPr/>
        </p:nvSpPr>
        <p:spPr bwMode="auto">
          <a:xfrm>
            <a:off x="-12700" y="2193925"/>
            <a:ext cx="85121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Samodzielne brygady</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6 Brygada Powietrznodesantowa (Kraków)</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21 Brygada Strzelców Podhalańskich (Rzeszów)</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25 Brygada Kawalerii Powietrznej (Tomaszów Mazowiecki)</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1 Pomorska Brygada Logistyczna (Bydgoszcz)</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10 Opolska Brygada Logistyczna (Opole)</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1 Brygada Lotnictwa Wojsk Lądowych (Inowrocław)</a:t>
            </a:r>
          </a:p>
        </p:txBody>
      </p:sp>
      <p:sp>
        <p:nvSpPr>
          <p:cNvPr id="62470" name="Prostokąt 11"/>
          <p:cNvSpPr>
            <a:spLocks noChangeArrowheads="1"/>
          </p:cNvSpPr>
          <p:nvPr/>
        </p:nvSpPr>
        <p:spPr bwMode="auto">
          <a:xfrm>
            <a:off x="3267075" y="1195388"/>
            <a:ext cx="2570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Lądowe </a:t>
            </a:r>
          </a:p>
        </p:txBody>
      </p:sp>
      <p:sp>
        <p:nvSpPr>
          <p:cNvPr id="62471" name="AutoShape 2" descr="Znalezione obrazy dla zapytania brygada zmechanizowana"/>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endParaRPr lang="pl-PL" altLang="pl-PL" sz="2400">
              <a:solidFill>
                <a:schemeClr val="tx1"/>
              </a:solidFill>
              <a:latin typeface="Times New Roman" panose="02020603050405020304" pitchFamily="18" charset="0"/>
            </a:endParaRPr>
          </a:p>
        </p:txBody>
      </p:sp>
      <p:pic>
        <p:nvPicPr>
          <p:cNvPr id="62472" name="Picture 4" descr="Znalezione obrazy dla zapytania brygada zmechanizowa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775" y="4902200"/>
            <a:ext cx="330041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6" descr="Podobny obra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1363" y="4884738"/>
            <a:ext cx="2751137"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734DCC37-3B4F-4FDA-97AB-1CE64591084A}" type="slidenum">
              <a:rPr lang="pl-PL" altLang="pl-PL" sz="1200">
                <a:solidFill>
                  <a:srgbClr val="7F7F7F"/>
                </a:solidFill>
                <a:latin typeface="Times New Roman" panose="02020603050405020304" pitchFamily="18" charset="0"/>
              </a:rPr>
              <a:pPr>
                <a:spcBef>
                  <a:spcPct val="0"/>
                </a:spcBef>
                <a:spcAft>
                  <a:spcPct val="0"/>
                </a:spcAft>
                <a:buClrTx/>
                <a:buSzTx/>
                <a:buFontTx/>
                <a:buNone/>
              </a:pPr>
              <a:t>25</a:t>
            </a:fld>
            <a:endParaRPr lang="pl-PL" altLang="pl-PL" sz="1200">
              <a:solidFill>
                <a:srgbClr val="7F7F7F"/>
              </a:solidFill>
              <a:latin typeface="Times New Roman" panose="02020603050405020304" pitchFamily="18" charset="0"/>
            </a:endParaRPr>
          </a:p>
        </p:txBody>
      </p:sp>
      <p:grpSp>
        <p:nvGrpSpPr>
          <p:cNvPr id="64515" name="Grupa 9"/>
          <p:cNvGrpSpPr>
            <a:grpSpLocks/>
          </p:cNvGrpSpPr>
          <p:nvPr/>
        </p:nvGrpSpPr>
        <p:grpSpPr bwMode="auto">
          <a:xfrm>
            <a:off x="-12700" y="0"/>
            <a:ext cx="9110663" cy="971550"/>
            <a:chOff x="5634" y="2987576"/>
            <a:chExt cx="9109631" cy="971870"/>
          </a:xfrm>
        </p:grpSpPr>
        <p:pic>
          <p:nvPicPr>
            <p:cNvPr id="64520"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5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522"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16" name="Prostokąt 2"/>
          <p:cNvSpPr>
            <a:spLocks noChangeArrowheads="1"/>
          </p:cNvSpPr>
          <p:nvPr/>
        </p:nvSpPr>
        <p:spPr bwMode="auto">
          <a:xfrm>
            <a:off x="49213" y="1644650"/>
            <a:ext cx="4502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Organizacja Wojsk Lądowych</a:t>
            </a:r>
          </a:p>
        </p:txBody>
      </p:sp>
      <p:sp>
        <p:nvSpPr>
          <p:cNvPr id="64517" name="Prostokąt 1"/>
          <p:cNvSpPr>
            <a:spLocks noChangeArrowheads="1"/>
          </p:cNvSpPr>
          <p:nvPr/>
        </p:nvSpPr>
        <p:spPr bwMode="auto">
          <a:xfrm>
            <a:off x="49213" y="2108200"/>
            <a:ext cx="9144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Samodzielne pułki</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1 Brzeski Pułk Saperów (Brzeg)</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2 Mazowiecki Pułk Saperów (Kazuń)</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2 Hrubieszowski Pułk Rozpoznawczy (Hrubieszów)</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9 Warmiński Pułk Rozpoznawczy (Lidzbark Warmiński)</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18 Białostocki Pułk Rozpoznawczy (Białystok)</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2 Inowrocławski Pułk Inżynieryjny (Inowrocław)</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5 Pułk Inżynieryjny (Szczecin)</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4 Brodnicki Pułk Chemiczny (Brodnica)</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5 Pułk Chemiczny (Tarnowskie Góry</a:t>
            </a:r>
            <a:r>
              <a:rPr lang="pl-PL" altLang="pl-PL" sz="2400">
                <a:solidFill>
                  <a:schemeClr val="tx1"/>
                </a:solidFill>
                <a:latin typeface="Times New Roman" panose="02020603050405020304" pitchFamily="18" charset="0"/>
              </a:rPr>
              <a:t>)</a:t>
            </a:r>
          </a:p>
        </p:txBody>
      </p:sp>
      <p:sp>
        <p:nvSpPr>
          <p:cNvPr id="64518" name="Prostokąt 10"/>
          <p:cNvSpPr>
            <a:spLocks noChangeArrowheads="1"/>
          </p:cNvSpPr>
          <p:nvPr/>
        </p:nvSpPr>
        <p:spPr bwMode="auto">
          <a:xfrm>
            <a:off x="3267075" y="1195388"/>
            <a:ext cx="2570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Lądowe </a:t>
            </a:r>
          </a:p>
        </p:txBody>
      </p:sp>
      <p:pic>
        <p:nvPicPr>
          <p:cNvPr id="64519" name="Picture 2" descr="Znalezione obrazy dla zapytania pułk pancer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4563" y="4811713"/>
            <a:ext cx="3073400"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9DDF207D-B984-4C5E-BCB8-C95497AD7899}" type="slidenum">
              <a:rPr lang="pl-PL" altLang="pl-PL" sz="1200">
                <a:solidFill>
                  <a:srgbClr val="7F7F7F"/>
                </a:solidFill>
                <a:latin typeface="Times New Roman" panose="02020603050405020304" pitchFamily="18" charset="0"/>
              </a:rPr>
              <a:pPr>
                <a:spcBef>
                  <a:spcPct val="0"/>
                </a:spcBef>
                <a:spcAft>
                  <a:spcPct val="0"/>
                </a:spcAft>
                <a:buClrTx/>
                <a:buSzTx/>
                <a:buFontTx/>
                <a:buNone/>
              </a:pPr>
              <a:t>26</a:t>
            </a:fld>
            <a:endParaRPr lang="pl-PL" altLang="pl-PL" sz="1200">
              <a:solidFill>
                <a:srgbClr val="7F7F7F"/>
              </a:solidFill>
              <a:latin typeface="Times New Roman" panose="02020603050405020304" pitchFamily="18" charset="0"/>
            </a:endParaRPr>
          </a:p>
        </p:txBody>
      </p:sp>
      <p:grpSp>
        <p:nvGrpSpPr>
          <p:cNvPr id="66563" name="Grupa 9"/>
          <p:cNvGrpSpPr>
            <a:grpSpLocks/>
          </p:cNvGrpSpPr>
          <p:nvPr/>
        </p:nvGrpSpPr>
        <p:grpSpPr bwMode="auto">
          <a:xfrm>
            <a:off x="-12700" y="0"/>
            <a:ext cx="9110663" cy="971550"/>
            <a:chOff x="5634" y="2987576"/>
            <a:chExt cx="9109631" cy="971870"/>
          </a:xfrm>
        </p:grpSpPr>
        <p:pic>
          <p:nvPicPr>
            <p:cNvPr id="66568"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65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6570"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4" name="Prostokąt 2"/>
          <p:cNvSpPr>
            <a:spLocks noChangeArrowheads="1"/>
          </p:cNvSpPr>
          <p:nvPr/>
        </p:nvSpPr>
        <p:spPr bwMode="auto">
          <a:xfrm>
            <a:off x="-12700" y="1657350"/>
            <a:ext cx="4502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Organizacja Wojsk Lądowych</a:t>
            </a:r>
          </a:p>
        </p:txBody>
      </p:sp>
      <p:sp>
        <p:nvSpPr>
          <p:cNvPr id="66565" name="Prostokąt 1"/>
          <p:cNvSpPr>
            <a:spLocks noChangeArrowheads="1"/>
          </p:cNvSpPr>
          <p:nvPr/>
        </p:nvSpPr>
        <p:spPr bwMode="auto">
          <a:xfrm>
            <a:off x="0" y="2117725"/>
            <a:ext cx="914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Inne jednostki bezpośrednio podlegające Wojskom Lądowym</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2 Przasnyski Ośrodek Radioelektroniczny (Przasnysz)</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Centrum Reagowania Epidemiologicznego Sił Zbrojnych (Warszawa)</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Centralna Grupa Działań Psychologicznych (Bydgoszcz)</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1 Wojskowy Szpital Polowy (Bydgoszcz)</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2 Wojskowy Szpital Polowy (Wrocław)</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Batalion Dowodzenia Wielonarodowej Brygady (LITPOLUKRBRIG) (Lublin)</a:t>
            </a:r>
          </a:p>
        </p:txBody>
      </p:sp>
      <p:sp>
        <p:nvSpPr>
          <p:cNvPr id="66566" name="Prostokąt 10"/>
          <p:cNvSpPr>
            <a:spLocks noChangeArrowheads="1"/>
          </p:cNvSpPr>
          <p:nvPr/>
        </p:nvSpPr>
        <p:spPr bwMode="auto">
          <a:xfrm>
            <a:off x="3267075" y="1195388"/>
            <a:ext cx="2570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Lądowe </a:t>
            </a:r>
          </a:p>
        </p:txBody>
      </p:sp>
      <p:pic>
        <p:nvPicPr>
          <p:cNvPr id="66567" name="Picture 2" descr="Znalezione obrazy dla zapytania siły zbroj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1538" y="5173663"/>
            <a:ext cx="2987675"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830E35E7-60EF-4B54-9588-5A181AF0DF02}" type="slidenum">
              <a:rPr lang="pl-PL" altLang="pl-PL" sz="1200">
                <a:solidFill>
                  <a:srgbClr val="7F7F7F"/>
                </a:solidFill>
                <a:latin typeface="Times New Roman" panose="02020603050405020304" pitchFamily="18" charset="0"/>
              </a:rPr>
              <a:pPr>
                <a:spcBef>
                  <a:spcPct val="0"/>
                </a:spcBef>
                <a:spcAft>
                  <a:spcPct val="0"/>
                </a:spcAft>
                <a:buClrTx/>
                <a:buSzTx/>
                <a:buFontTx/>
                <a:buNone/>
              </a:pPr>
              <a:t>27</a:t>
            </a:fld>
            <a:endParaRPr lang="pl-PL" altLang="pl-PL" sz="1200">
              <a:solidFill>
                <a:srgbClr val="7F7F7F"/>
              </a:solidFill>
              <a:latin typeface="Times New Roman" panose="02020603050405020304" pitchFamily="18" charset="0"/>
            </a:endParaRPr>
          </a:p>
        </p:txBody>
      </p:sp>
      <p:grpSp>
        <p:nvGrpSpPr>
          <p:cNvPr id="68611" name="Grupa 9"/>
          <p:cNvGrpSpPr>
            <a:grpSpLocks/>
          </p:cNvGrpSpPr>
          <p:nvPr/>
        </p:nvGrpSpPr>
        <p:grpSpPr bwMode="auto">
          <a:xfrm>
            <a:off x="-12700" y="0"/>
            <a:ext cx="9110663" cy="971550"/>
            <a:chOff x="5634" y="2987576"/>
            <a:chExt cx="9109631" cy="971870"/>
          </a:xfrm>
        </p:grpSpPr>
        <p:pic>
          <p:nvPicPr>
            <p:cNvPr id="68615"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86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8617"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2" name="Prostokąt 4"/>
          <p:cNvSpPr>
            <a:spLocks noChangeArrowheads="1"/>
          </p:cNvSpPr>
          <p:nvPr/>
        </p:nvSpPr>
        <p:spPr bwMode="auto">
          <a:xfrm>
            <a:off x="-12700" y="1682750"/>
            <a:ext cx="91567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Głównym zadaniem Sił Powietrznych, jest prowadzenie operacji mających na celu uzyskanie przewagi w powietrzu i wspieranie oddziałów innych Rodzajów Sił Zbrojnych.</a:t>
            </a:r>
          </a:p>
        </p:txBody>
      </p:sp>
      <p:sp>
        <p:nvSpPr>
          <p:cNvPr id="68613" name="Prostokąt 10"/>
          <p:cNvSpPr>
            <a:spLocks noChangeArrowheads="1"/>
          </p:cNvSpPr>
          <p:nvPr/>
        </p:nvSpPr>
        <p:spPr bwMode="auto">
          <a:xfrm>
            <a:off x="3267075" y="1195388"/>
            <a:ext cx="2524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Siły Powietrzne </a:t>
            </a:r>
          </a:p>
        </p:txBody>
      </p:sp>
      <p:pic>
        <p:nvPicPr>
          <p:cNvPr id="68614" name="Picture 2" descr="Znalezione obrazy dla zapytania siły powietrz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1338" y="3068638"/>
            <a:ext cx="58515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51F0A1C5-315C-4A42-B6F8-E5FC3F099508}" type="slidenum">
              <a:rPr lang="pl-PL" altLang="pl-PL" sz="1200">
                <a:solidFill>
                  <a:srgbClr val="7F7F7F"/>
                </a:solidFill>
                <a:latin typeface="Times New Roman" panose="02020603050405020304" pitchFamily="18" charset="0"/>
              </a:rPr>
              <a:pPr>
                <a:spcBef>
                  <a:spcPct val="0"/>
                </a:spcBef>
                <a:spcAft>
                  <a:spcPct val="0"/>
                </a:spcAft>
                <a:buClrTx/>
                <a:buSzTx/>
                <a:buFontTx/>
                <a:buNone/>
              </a:pPr>
              <a:t>28</a:t>
            </a:fld>
            <a:endParaRPr lang="pl-PL" altLang="pl-PL" sz="1200">
              <a:solidFill>
                <a:srgbClr val="7F7F7F"/>
              </a:solidFill>
              <a:latin typeface="Times New Roman" panose="02020603050405020304" pitchFamily="18" charset="0"/>
            </a:endParaRPr>
          </a:p>
        </p:txBody>
      </p:sp>
      <p:grpSp>
        <p:nvGrpSpPr>
          <p:cNvPr id="70659" name="Grupa 9"/>
          <p:cNvGrpSpPr>
            <a:grpSpLocks/>
          </p:cNvGrpSpPr>
          <p:nvPr/>
        </p:nvGrpSpPr>
        <p:grpSpPr bwMode="auto">
          <a:xfrm>
            <a:off x="-12700" y="0"/>
            <a:ext cx="9110663" cy="971550"/>
            <a:chOff x="5634" y="2987576"/>
            <a:chExt cx="9109631" cy="971870"/>
          </a:xfrm>
        </p:grpSpPr>
        <p:pic>
          <p:nvPicPr>
            <p:cNvPr id="70663"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06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0665"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06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63" y="1125538"/>
            <a:ext cx="49149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2420938"/>
            <a:ext cx="9186863"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Prostokąt 10"/>
          <p:cNvSpPr>
            <a:spLocks noChangeArrowheads="1"/>
          </p:cNvSpPr>
          <p:nvPr/>
        </p:nvSpPr>
        <p:spPr bwMode="auto">
          <a:xfrm>
            <a:off x="5791200" y="1357313"/>
            <a:ext cx="2525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Siły Powietrzne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D61C9A11-E4D7-4767-BBEF-6C273740066C}" type="slidenum">
              <a:rPr lang="pl-PL" altLang="pl-PL" sz="1200">
                <a:solidFill>
                  <a:srgbClr val="7F7F7F"/>
                </a:solidFill>
                <a:latin typeface="Times New Roman" panose="02020603050405020304" pitchFamily="18" charset="0"/>
              </a:rPr>
              <a:pPr>
                <a:spcBef>
                  <a:spcPct val="0"/>
                </a:spcBef>
                <a:spcAft>
                  <a:spcPct val="0"/>
                </a:spcAft>
                <a:buClrTx/>
                <a:buSzTx/>
                <a:buFontTx/>
                <a:buNone/>
              </a:pPr>
              <a:t>29</a:t>
            </a:fld>
            <a:endParaRPr lang="pl-PL" altLang="pl-PL" sz="1200">
              <a:solidFill>
                <a:srgbClr val="7F7F7F"/>
              </a:solidFill>
              <a:latin typeface="Times New Roman" panose="02020603050405020304" pitchFamily="18" charset="0"/>
            </a:endParaRPr>
          </a:p>
        </p:txBody>
      </p:sp>
      <p:grpSp>
        <p:nvGrpSpPr>
          <p:cNvPr id="72707" name="Grupa 9"/>
          <p:cNvGrpSpPr>
            <a:grpSpLocks/>
          </p:cNvGrpSpPr>
          <p:nvPr/>
        </p:nvGrpSpPr>
        <p:grpSpPr bwMode="auto">
          <a:xfrm>
            <a:off x="-12700" y="0"/>
            <a:ext cx="9110663" cy="971550"/>
            <a:chOff x="5634" y="2987576"/>
            <a:chExt cx="9109631" cy="971870"/>
          </a:xfrm>
        </p:grpSpPr>
        <p:pic>
          <p:nvPicPr>
            <p:cNvPr id="72712"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27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2714"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708" name="Prostokąt 1"/>
          <p:cNvSpPr>
            <a:spLocks noChangeArrowheads="1"/>
          </p:cNvSpPr>
          <p:nvPr/>
        </p:nvSpPr>
        <p:spPr bwMode="auto">
          <a:xfrm>
            <a:off x="95250" y="1657350"/>
            <a:ext cx="2486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lotnicze</a:t>
            </a:r>
          </a:p>
        </p:txBody>
      </p:sp>
      <p:sp>
        <p:nvSpPr>
          <p:cNvPr id="72709" name="Prostokąt 2"/>
          <p:cNvSpPr>
            <a:spLocks noChangeArrowheads="1"/>
          </p:cNvSpPr>
          <p:nvPr/>
        </p:nvSpPr>
        <p:spPr bwMode="auto">
          <a:xfrm>
            <a:off x="-46038" y="2124075"/>
            <a:ext cx="9144001"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Wojska lotnicze przeznaczone są do prowadzenia różnorakich działań bojowych zarówno bezpośrednio na polu walki we współdziałaniu z innymi rodzajami wojsk, jak i samodzielnie na zapleczu przeciwnika.</a:t>
            </a:r>
          </a:p>
        </p:txBody>
      </p:sp>
      <p:sp>
        <p:nvSpPr>
          <p:cNvPr id="72710" name="Prostokąt 10"/>
          <p:cNvSpPr>
            <a:spLocks noChangeArrowheads="1"/>
          </p:cNvSpPr>
          <p:nvPr/>
        </p:nvSpPr>
        <p:spPr bwMode="auto">
          <a:xfrm>
            <a:off x="3267075" y="1195388"/>
            <a:ext cx="2524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Siły Powietrzne </a:t>
            </a:r>
          </a:p>
        </p:txBody>
      </p:sp>
      <p:pic>
        <p:nvPicPr>
          <p:cNvPr id="72711" name="Picture 4" descr="Podobny obra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3694113"/>
            <a:ext cx="6840538"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2B80018E-5384-492D-8D69-AA96741C4E5A}" type="slidenum">
              <a:rPr lang="pl-PL" altLang="pl-PL" sz="1200">
                <a:solidFill>
                  <a:srgbClr val="7F7F7F"/>
                </a:solidFill>
                <a:latin typeface="Times New Roman" panose="02020603050405020304" pitchFamily="18" charset="0"/>
              </a:rPr>
              <a:pPr>
                <a:spcBef>
                  <a:spcPct val="0"/>
                </a:spcBef>
                <a:spcAft>
                  <a:spcPct val="0"/>
                </a:spcAft>
                <a:buClrTx/>
                <a:buSzTx/>
                <a:buFontTx/>
                <a:buNone/>
              </a:pPr>
              <a:t>3</a:t>
            </a:fld>
            <a:endParaRPr lang="pl-PL" altLang="pl-PL" sz="1200">
              <a:solidFill>
                <a:srgbClr val="7F7F7F"/>
              </a:solidFill>
              <a:latin typeface="Times New Roman" panose="02020603050405020304" pitchFamily="18" charset="0"/>
            </a:endParaRPr>
          </a:p>
        </p:txBody>
      </p:sp>
      <p:sp>
        <p:nvSpPr>
          <p:cNvPr id="19459" name="Prostokąt 9"/>
          <p:cNvSpPr>
            <a:spLocks noChangeArrowheads="1"/>
          </p:cNvSpPr>
          <p:nvPr/>
        </p:nvSpPr>
        <p:spPr bwMode="auto">
          <a:xfrm>
            <a:off x="3055938" y="1196975"/>
            <a:ext cx="2743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800" b="1">
                <a:solidFill>
                  <a:schemeClr val="tx1"/>
                </a:solidFill>
                <a:latin typeface="Times New Roman" panose="02020603050405020304" pitchFamily="18" charset="0"/>
              </a:rPr>
              <a:t>Siły Zbrojne RP </a:t>
            </a:r>
          </a:p>
        </p:txBody>
      </p:sp>
      <p:sp>
        <p:nvSpPr>
          <p:cNvPr id="19460" name="Prostokąt 1"/>
          <p:cNvSpPr>
            <a:spLocks noChangeArrowheads="1"/>
          </p:cNvSpPr>
          <p:nvPr/>
        </p:nvSpPr>
        <p:spPr bwMode="auto">
          <a:xfrm>
            <a:off x="0" y="1720850"/>
            <a:ext cx="9144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wykonują zadania wynikające ze Strategii Obronności Rzeczypospolitej Polskiej, skonkretyzowane w Polityczno-Strategicznej Dyrektywie Obronnej i w stosownych narodowych</a:t>
            </a:r>
            <a:br>
              <a:rPr lang="pl-PL" altLang="pl-PL" sz="2400">
                <a:solidFill>
                  <a:schemeClr val="tx1"/>
                </a:solidFill>
                <a:latin typeface="Arial" panose="020B0604020202020204" pitchFamily="34" charset="0"/>
                <a:cs typeface="Arial" panose="020B0604020202020204" pitchFamily="34" charset="0"/>
              </a:rPr>
            </a:br>
            <a:r>
              <a:rPr lang="pl-PL" altLang="pl-PL" sz="2400">
                <a:solidFill>
                  <a:schemeClr val="tx1"/>
                </a:solidFill>
                <a:latin typeface="Arial" panose="020B0604020202020204" pitchFamily="34" charset="0"/>
                <a:cs typeface="Arial" panose="020B0604020202020204" pitchFamily="34" charset="0"/>
              </a:rPr>
              <a:t>i sojuszniczych planach operacyjnych.</a:t>
            </a:r>
            <a:r>
              <a:rPr lang="pl-PL" altLang="pl-PL" sz="3200">
                <a:solidFill>
                  <a:schemeClr val="tx1"/>
                </a:solidFill>
                <a:latin typeface="Arial" panose="020B0604020202020204" pitchFamily="34" charset="0"/>
                <a:cs typeface="Arial" panose="020B0604020202020204" pitchFamily="34" charset="0"/>
              </a:rPr>
              <a:t/>
            </a:r>
            <a:br>
              <a:rPr lang="pl-PL" altLang="pl-PL" sz="3200">
                <a:solidFill>
                  <a:schemeClr val="tx1"/>
                </a:solidFill>
                <a:latin typeface="Arial" panose="020B0604020202020204" pitchFamily="34" charset="0"/>
                <a:cs typeface="Arial" panose="020B0604020202020204" pitchFamily="34" charset="0"/>
              </a:rPr>
            </a:br>
            <a:endParaRPr lang="pl-PL" altLang="pl-PL" sz="3200">
              <a:solidFill>
                <a:schemeClr val="tx1"/>
              </a:solidFill>
              <a:latin typeface="Arial" panose="020B0604020202020204" pitchFamily="34" charset="0"/>
              <a:cs typeface="Arial" panose="020B0604020202020204" pitchFamily="34" charset="0"/>
            </a:endParaRPr>
          </a:p>
        </p:txBody>
      </p:sp>
      <p:grpSp>
        <p:nvGrpSpPr>
          <p:cNvPr id="19461" name="Grupa 17"/>
          <p:cNvGrpSpPr>
            <a:grpSpLocks/>
          </p:cNvGrpSpPr>
          <p:nvPr/>
        </p:nvGrpSpPr>
        <p:grpSpPr bwMode="auto">
          <a:xfrm>
            <a:off x="-12700" y="0"/>
            <a:ext cx="9110663" cy="971550"/>
            <a:chOff x="5634" y="2987576"/>
            <a:chExt cx="9109631" cy="971870"/>
          </a:xfrm>
        </p:grpSpPr>
        <p:pic>
          <p:nvPicPr>
            <p:cNvPr id="19463"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4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465"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2" name="Picture 2" descr="Znalezione obrazy dla zapytania siły zbroj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3284538"/>
            <a:ext cx="758507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C4C0D642-F064-43E9-84B2-6246EF6C82BE}" type="slidenum">
              <a:rPr lang="pl-PL" altLang="pl-PL" sz="1200">
                <a:solidFill>
                  <a:srgbClr val="7F7F7F"/>
                </a:solidFill>
                <a:latin typeface="Times New Roman" panose="02020603050405020304" pitchFamily="18" charset="0"/>
              </a:rPr>
              <a:pPr>
                <a:spcBef>
                  <a:spcPct val="0"/>
                </a:spcBef>
                <a:spcAft>
                  <a:spcPct val="0"/>
                </a:spcAft>
                <a:buClrTx/>
                <a:buSzTx/>
                <a:buFontTx/>
                <a:buNone/>
              </a:pPr>
              <a:t>30</a:t>
            </a:fld>
            <a:endParaRPr lang="pl-PL" altLang="pl-PL" sz="1200">
              <a:solidFill>
                <a:srgbClr val="7F7F7F"/>
              </a:solidFill>
              <a:latin typeface="Times New Roman" panose="02020603050405020304" pitchFamily="18" charset="0"/>
            </a:endParaRPr>
          </a:p>
        </p:txBody>
      </p:sp>
      <p:grpSp>
        <p:nvGrpSpPr>
          <p:cNvPr id="74755" name="Grupa 9"/>
          <p:cNvGrpSpPr>
            <a:grpSpLocks/>
          </p:cNvGrpSpPr>
          <p:nvPr/>
        </p:nvGrpSpPr>
        <p:grpSpPr bwMode="auto">
          <a:xfrm>
            <a:off x="-12700" y="0"/>
            <a:ext cx="9110663" cy="971550"/>
            <a:chOff x="5634" y="2987576"/>
            <a:chExt cx="9109631" cy="971870"/>
          </a:xfrm>
        </p:grpSpPr>
        <p:pic>
          <p:nvPicPr>
            <p:cNvPr id="74761"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476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4763"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4"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756" name="Prostokąt 1"/>
          <p:cNvSpPr>
            <a:spLocks noChangeArrowheads="1"/>
          </p:cNvSpPr>
          <p:nvPr/>
        </p:nvSpPr>
        <p:spPr bwMode="auto">
          <a:xfrm>
            <a:off x="0" y="1643063"/>
            <a:ext cx="482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obrony przeciwlotniczej</a:t>
            </a:r>
          </a:p>
        </p:txBody>
      </p:sp>
      <p:sp>
        <p:nvSpPr>
          <p:cNvPr id="74757" name="Prostokąt 2"/>
          <p:cNvSpPr>
            <a:spLocks noChangeArrowheads="1"/>
          </p:cNvSpPr>
          <p:nvPr/>
        </p:nvSpPr>
        <p:spPr bwMode="auto">
          <a:xfrm>
            <a:off x="-19050" y="2124075"/>
            <a:ext cx="90963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Wojska obrony przeciwlotniczej uczestniczą w walce ogólnowojskowej w sposób uzgodniony, co do celu, miejsca i czasu z innymi rodzajami wojsk. Stosują przy tym własną taktykę i właściwe tylko dla nich sposoby działania wynikające z zadań i możliwości bojowych uzbrojenia oraz organizacji wojsk.</a:t>
            </a:r>
          </a:p>
        </p:txBody>
      </p:sp>
      <p:sp>
        <p:nvSpPr>
          <p:cNvPr id="74758" name="Prostokąt 10"/>
          <p:cNvSpPr>
            <a:spLocks noChangeArrowheads="1"/>
          </p:cNvSpPr>
          <p:nvPr/>
        </p:nvSpPr>
        <p:spPr bwMode="auto">
          <a:xfrm>
            <a:off x="3267075" y="1195388"/>
            <a:ext cx="2524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Siły Powietrzne </a:t>
            </a:r>
          </a:p>
        </p:txBody>
      </p:sp>
      <p:pic>
        <p:nvPicPr>
          <p:cNvPr id="74759" name="Picture 2" descr="Znalezione obrazy dla zapytania Wojska obrony przeciwlotniczej"/>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4083050"/>
            <a:ext cx="3802063"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4" descr="Znalezione obrazy dla zapytania Wojska obrony przeciwlotniczej"/>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8213" y="4083050"/>
            <a:ext cx="3887787"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7D23FE21-A60D-47B0-B3F8-7AC86A894E56}" type="slidenum">
              <a:rPr lang="pl-PL" altLang="pl-PL" sz="1200">
                <a:solidFill>
                  <a:srgbClr val="7F7F7F"/>
                </a:solidFill>
                <a:latin typeface="Times New Roman" panose="02020603050405020304" pitchFamily="18" charset="0"/>
              </a:rPr>
              <a:pPr>
                <a:spcBef>
                  <a:spcPct val="0"/>
                </a:spcBef>
                <a:spcAft>
                  <a:spcPct val="0"/>
                </a:spcAft>
                <a:buClrTx/>
                <a:buSzTx/>
                <a:buFontTx/>
                <a:buNone/>
              </a:pPr>
              <a:t>31</a:t>
            </a:fld>
            <a:endParaRPr lang="pl-PL" altLang="pl-PL" sz="1200">
              <a:solidFill>
                <a:srgbClr val="7F7F7F"/>
              </a:solidFill>
              <a:latin typeface="Times New Roman" panose="02020603050405020304" pitchFamily="18" charset="0"/>
            </a:endParaRPr>
          </a:p>
        </p:txBody>
      </p:sp>
      <p:grpSp>
        <p:nvGrpSpPr>
          <p:cNvPr id="76803" name="Grupa 9"/>
          <p:cNvGrpSpPr>
            <a:grpSpLocks/>
          </p:cNvGrpSpPr>
          <p:nvPr/>
        </p:nvGrpSpPr>
        <p:grpSpPr bwMode="auto">
          <a:xfrm>
            <a:off x="-12700" y="0"/>
            <a:ext cx="9110663" cy="971550"/>
            <a:chOff x="5634" y="2987576"/>
            <a:chExt cx="9109631" cy="971870"/>
          </a:xfrm>
        </p:grpSpPr>
        <p:pic>
          <p:nvPicPr>
            <p:cNvPr id="76809"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68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6811"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2"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04" name="Prostokąt 10"/>
          <p:cNvSpPr>
            <a:spLocks noChangeArrowheads="1"/>
          </p:cNvSpPr>
          <p:nvPr/>
        </p:nvSpPr>
        <p:spPr bwMode="auto">
          <a:xfrm>
            <a:off x="3344863" y="1412875"/>
            <a:ext cx="2225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Times New Roman" panose="02020603050405020304" pitchFamily="18" charset="0"/>
              </a:rPr>
              <a:t>Siły Powietrzne</a:t>
            </a:r>
          </a:p>
        </p:txBody>
      </p:sp>
      <p:sp>
        <p:nvSpPr>
          <p:cNvPr id="76805" name="Prostokąt 2"/>
          <p:cNvSpPr>
            <a:spLocks noChangeArrowheads="1"/>
          </p:cNvSpPr>
          <p:nvPr/>
        </p:nvSpPr>
        <p:spPr bwMode="auto">
          <a:xfrm>
            <a:off x="179388" y="1830388"/>
            <a:ext cx="368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radiotechniczne</a:t>
            </a:r>
            <a:endParaRPr lang="pl-PL" altLang="pl-PL" sz="2400">
              <a:solidFill>
                <a:schemeClr val="tx1"/>
              </a:solidFill>
              <a:latin typeface="Arial" panose="020B0604020202020204" pitchFamily="34" charset="0"/>
              <a:cs typeface="Arial" panose="020B0604020202020204" pitchFamily="34" charset="0"/>
            </a:endParaRPr>
          </a:p>
        </p:txBody>
      </p:sp>
      <p:sp>
        <p:nvSpPr>
          <p:cNvPr id="76806" name="Prostokąt 4"/>
          <p:cNvSpPr>
            <a:spLocks noChangeArrowheads="1"/>
          </p:cNvSpPr>
          <p:nvPr/>
        </p:nvSpPr>
        <p:spPr bwMode="auto">
          <a:xfrm>
            <a:off x="0" y="2292350"/>
            <a:ext cx="90979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przeznaczony do prowadzenia rozpoznania radiolokacyjnego </a:t>
            </a:r>
            <a:br>
              <a:rPr lang="pl-PL" altLang="pl-PL" sz="2400">
                <a:solidFill>
                  <a:schemeClr val="tx1"/>
                </a:solidFill>
                <a:latin typeface="Arial" panose="020B0604020202020204" pitchFamily="34" charset="0"/>
                <a:cs typeface="Arial" panose="020B0604020202020204" pitchFamily="34" charset="0"/>
              </a:rPr>
            </a:br>
            <a:r>
              <a:rPr lang="pl-PL" altLang="pl-PL" sz="2400">
                <a:solidFill>
                  <a:schemeClr val="tx1"/>
                </a:solidFill>
                <a:latin typeface="Arial" panose="020B0604020202020204" pitchFamily="34" charset="0"/>
                <a:cs typeface="Arial" panose="020B0604020202020204" pitchFamily="34" charset="0"/>
              </a:rPr>
              <a:t>i powiadamiania o środkach napadu powietrznego nieprzyjaciela oraz zabezpieczania działań bojowych wojsk rakietowych, artylerii przeciwlotniczej, lotnictwa myśliwskiego, oddziałów przeciwdziałania radioelektronicznego.</a:t>
            </a:r>
          </a:p>
        </p:txBody>
      </p:sp>
      <p:pic>
        <p:nvPicPr>
          <p:cNvPr id="76807" name="Picture 2" descr="Znalezione obrazy dla zapytania Wojska radiotechnicz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2775" y="4349750"/>
            <a:ext cx="43180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4" descr="Podobny obra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4379913"/>
            <a:ext cx="3954462"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DC5C07C4-5F55-4725-B043-10922A3F06B2}" type="slidenum">
              <a:rPr lang="pl-PL" altLang="pl-PL" sz="1200">
                <a:solidFill>
                  <a:srgbClr val="7F7F7F"/>
                </a:solidFill>
                <a:latin typeface="Times New Roman" panose="02020603050405020304" pitchFamily="18" charset="0"/>
              </a:rPr>
              <a:pPr>
                <a:spcBef>
                  <a:spcPct val="0"/>
                </a:spcBef>
                <a:spcAft>
                  <a:spcPct val="0"/>
                </a:spcAft>
                <a:buClrTx/>
                <a:buSzTx/>
                <a:buFontTx/>
                <a:buNone/>
              </a:pPr>
              <a:t>32</a:t>
            </a:fld>
            <a:endParaRPr lang="pl-PL" altLang="pl-PL" sz="1200">
              <a:solidFill>
                <a:srgbClr val="7F7F7F"/>
              </a:solidFill>
              <a:latin typeface="Times New Roman" panose="02020603050405020304" pitchFamily="18" charset="0"/>
            </a:endParaRPr>
          </a:p>
        </p:txBody>
      </p:sp>
      <p:grpSp>
        <p:nvGrpSpPr>
          <p:cNvPr id="78851" name="Grupa 9"/>
          <p:cNvGrpSpPr>
            <a:grpSpLocks/>
          </p:cNvGrpSpPr>
          <p:nvPr/>
        </p:nvGrpSpPr>
        <p:grpSpPr bwMode="auto">
          <a:xfrm>
            <a:off x="-12700" y="0"/>
            <a:ext cx="9110663" cy="971550"/>
            <a:chOff x="5634" y="2987576"/>
            <a:chExt cx="9109631" cy="971870"/>
          </a:xfrm>
        </p:grpSpPr>
        <p:pic>
          <p:nvPicPr>
            <p:cNvPr id="78860"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88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8862"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3"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852" name="Prostokąt 1"/>
          <p:cNvSpPr>
            <a:spLocks noChangeArrowheads="1"/>
          </p:cNvSpPr>
          <p:nvPr/>
        </p:nvSpPr>
        <p:spPr bwMode="auto">
          <a:xfrm>
            <a:off x="223838" y="1674813"/>
            <a:ext cx="1928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Organizacja</a:t>
            </a:r>
          </a:p>
        </p:txBody>
      </p:sp>
      <p:sp>
        <p:nvSpPr>
          <p:cNvPr id="78853" name="Prostokąt 2"/>
          <p:cNvSpPr>
            <a:spLocks noChangeArrowheads="1"/>
          </p:cNvSpPr>
          <p:nvPr/>
        </p:nvSpPr>
        <p:spPr bwMode="auto">
          <a:xfrm>
            <a:off x="-12700" y="2154238"/>
            <a:ext cx="91106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1 Skrzydło Lotnictwa Taktycznego w Świdwinie </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2 Skrzydło Lotnictwa Taktycznego w Poznaniu </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3 Skrzydło Lotnictwa Transportowego w Powidzu </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4 Skrzydło Lotnictwa Szkolnego w Dęblinie </a:t>
            </a:r>
          </a:p>
        </p:txBody>
      </p:sp>
      <p:sp>
        <p:nvSpPr>
          <p:cNvPr id="78854" name="Prostokąt 10"/>
          <p:cNvSpPr>
            <a:spLocks noChangeArrowheads="1"/>
          </p:cNvSpPr>
          <p:nvPr/>
        </p:nvSpPr>
        <p:spPr bwMode="auto">
          <a:xfrm>
            <a:off x="3267075" y="1195388"/>
            <a:ext cx="2524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Siły Powietrzne </a:t>
            </a:r>
          </a:p>
        </p:txBody>
      </p:sp>
      <p:pic>
        <p:nvPicPr>
          <p:cNvPr id="78855" name="Picture 2" descr="Znalezione obrazy dla zapytania 1 skrzydł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588" y="3933825"/>
            <a:ext cx="17716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AutoShape 4" descr="Znalezione obrazy dla zapytania 2 skrzydło"/>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endParaRPr lang="pl-PL" altLang="pl-PL" sz="2400">
              <a:solidFill>
                <a:schemeClr val="tx1"/>
              </a:solidFill>
              <a:latin typeface="Times New Roman" panose="02020603050405020304" pitchFamily="18" charset="0"/>
            </a:endParaRPr>
          </a:p>
        </p:txBody>
      </p:sp>
      <p:pic>
        <p:nvPicPr>
          <p:cNvPr id="78857" name="Picture 6" descr="Znalezione obrazy dla zapytania 2 skrzydł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9813" y="3838575"/>
            <a:ext cx="22193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8" descr="Znalezione obrazy dla zapytania 3 skrzydł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8700" y="4114800"/>
            <a:ext cx="1906588"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9" name="Picture 10" descr="Znalezione obrazy dla zapytania 4 skrzydł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9925" y="3868738"/>
            <a:ext cx="18573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9D07AB2F-6980-4538-87EE-734801782287}" type="slidenum">
              <a:rPr lang="pl-PL" altLang="pl-PL" sz="1200">
                <a:solidFill>
                  <a:srgbClr val="7F7F7F"/>
                </a:solidFill>
                <a:latin typeface="Times New Roman" panose="02020603050405020304" pitchFamily="18" charset="0"/>
              </a:rPr>
              <a:pPr>
                <a:spcBef>
                  <a:spcPct val="0"/>
                </a:spcBef>
                <a:spcAft>
                  <a:spcPct val="0"/>
                </a:spcAft>
                <a:buClrTx/>
                <a:buSzTx/>
                <a:buFontTx/>
                <a:buNone/>
              </a:pPr>
              <a:t>33</a:t>
            </a:fld>
            <a:endParaRPr lang="pl-PL" altLang="pl-PL" sz="1200">
              <a:solidFill>
                <a:srgbClr val="7F7F7F"/>
              </a:solidFill>
              <a:latin typeface="Times New Roman" panose="02020603050405020304" pitchFamily="18" charset="0"/>
            </a:endParaRPr>
          </a:p>
        </p:txBody>
      </p:sp>
      <p:grpSp>
        <p:nvGrpSpPr>
          <p:cNvPr id="80899" name="Grupa 9"/>
          <p:cNvGrpSpPr>
            <a:grpSpLocks/>
          </p:cNvGrpSpPr>
          <p:nvPr/>
        </p:nvGrpSpPr>
        <p:grpSpPr bwMode="auto">
          <a:xfrm>
            <a:off x="-12700" y="0"/>
            <a:ext cx="9110663" cy="971550"/>
            <a:chOff x="5634" y="2987576"/>
            <a:chExt cx="9109631" cy="971870"/>
          </a:xfrm>
        </p:grpSpPr>
        <p:pic>
          <p:nvPicPr>
            <p:cNvPr id="80905"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09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0907"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900" name="Prostokąt 1"/>
          <p:cNvSpPr>
            <a:spLocks noChangeArrowheads="1"/>
          </p:cNvSpPr>
          <p:nvPr/>
        </p:nvSpPr>
        <p:spPr bwMode="auto">
          <a:xfrm>
            <a:off x="122238" y="1657350"/>
            <a:ext cx="19288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Organizacja</a:t>
            </a:r>
          </a:p>
        </p:txBody>
      </p:sp>
      <p:sp>
        <p:nvSpPr>
          <p:cNvPr id="80901" name="Prostokąt 2"/>
          <p:cNvSpPr>
            <a:spLocks noChangeArrowheads="1"/>
          </p:cNvSpPr>
          <p:nvPr/>
        </p:nvSpPr>
        <p:spPr bwMode="auto">
          <a:xfrm>
            <a:off x="-12700" y="2117725"/>
            <a:ext cx="91440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1 Baza Lotnictwa Transportowego w Warszawie </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Centrum Operacji Powietrznych w Warszawie-Pyrach</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3 Warszawska Brygada Rakietowa Obrony Powietrznej w Sochaczewie</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3 Brygada Radiotechniczna we Wrocławiu</a:t>
            </a:r>
          </a:p>
        </p:txBody>
      </p:sp>
      <p:sp>
        <p:nvSpPr>
          <p:cNvPr id="80902" name="Prostokąt 10"/>
          <p:cNvSpPr>
            <a:spLocks noChangeArrowheads="1"/>
          </p:cNvSpPr>
          <p:nvPr/>
        </p:nvSpPr>
        <p:spPr bwMode="auto">
          <a:xfrm>
            <a:off x="3267075" y="1195388"/>
            <a:ext cx="2524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Siły Powietrzne </a:t>
            </a:r>
          </a:p>
        </p:txBody>
      </p:sp>
      <p:pic>
        <p:nvPicPr>
          <p:cNvPr id="80903" name="Picture 2" descr="Podobny obra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050" y="4057650"/>
            <a:ext cx="4386263"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4" descr="Podobny obra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4850" y="4049713"/>
            <a:ext cx="4089400"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F9B784E3-2EFB-4F78-8E8D-20B902AD079A}" type="slidenum">
              <a:rPr lang="pl-PL" altLang="pl-PL" sz="1200">
                <a:solidFill>
                  <a:srgbClr val="7F7F7F"/>
                </a:solidFill>
                <a:latin typeface="Times New Roman" panose="02020603050405020304" pitchFamily="18" charset="0"/>
              </a:rPr>
              <a:pPr>
                <a:spcBef>
                  <a:spcPct val="0"/>
                </a:spcBef>
                <a:spcAft>
                  <a:spcPct val="0"/>
                </a:spcAft>
                <a:buClrTx/>
                <a:buSzTx/>
                <a:buFontTx/>
                <a:buNone/>
              </a:pPr>
              <a:t>34</a:t>
            </a:fld>
            <a:endParaRPr lang="pl-PL" altLang="pl-PL" sz="1200">
              <a:solidFill>
                <a:srgbClr val="7F7F7F"/>
              </a:solidFill>
              <a:latin typeface="Times New Roman" panose="02020603050405020304" pitchFamily="18" charset="0"/>
            </a:endParaRPr>
          </a:p>
        </p:txBody>
      </p:sp>
      <p:grpSp>
        <p:nvGrpSpPr>
          <p:cNvPr id="82947" name="Grupa 9"/>
          <p:cNvGrpSpPr>
            <a:grpSpLocks/>
          </p:cNvGrpSpPr>
          <p:nvPr/>
        </p:nvGrpSpPr>
        <p:grpSpPr bwMode="auto">
          <a:xfrm>
            <a:off x="-12700" y="0"/>
            <a:ext cx="9110663" cy="971550"/>
            <a:chOff x="5634" y="2987576"/>
            <a:chExt cx="9109631" cy="971870"/>
          </a:xfrm>
        </p:grpSpPr>
        <p:pic>
          <p:nvPicPr>
            <p:cNvPr id="82951"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95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953"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4"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948" name="Prostokąt 2"/>
          <p:cNvSpPr>
            <a:spLocks noChangeArrowheads="1"/>
          </p:cNvSpPr>
          <p:nvPr/>
        </p:nvSpPr>
        <p:spPr bwMode="auto">
          <a:xfrm>
            <a:off x="-58738" y="1679575"/>
            <a:ext cx="9156701"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Marynarka Wojenna przeznaczona jest do obrony interesów państwa na polskich obszarach morskich, morskiej obrony wybrzeża oraz udziału w lądowej obronie wybrzeża we współdziałaniu z innymi rodzajami sił zbrojnych w ramach strategicznej operacji obronnej.</a:t>
            </a:r>
          </a:p>
        </p:txBody>
      </p:sp>
      <p:sp>
        <p:nvSpPr>
          <p:cNvPr id="82949" name="Prostokąt 10"/>
          <p:cNvSpPr>
            <a:spLocks noChangeArrowheads="1"/>
          </p:cNvSpPr>
          <p:nvPr/>
        </p:nvSpPr>
        <p:spPr bwMode="auto">
          <a:xfrm>
            <a:off x="3267075" y="1195388"/>
            <a:ext cx="3171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Marynarka Wojenna</a:t>
            </a:r>
          </a:p>
        </p:txBody>
      </p:sp>
      <p:pic>
        <p:nvPicPr>
          <p:cNvPr id="82950" name="Picture 2" descr="Znalezione obrazy dla zapytania Marynarka Wojen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3800" y="3649663"/>
            <a:ext cx="681037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B6E44E6B-DFB6-4299-9F4F-3DE1525B0689}" type="slidenum">
              <a:rPr lang="pl-PL" altLang="pl-PL" sz="1200">
                <a:solidFill>
                  <a:srgbClr val="7F7F7F"/>
                </a:solidFill>
                <a:latin typeface="Times New Roman" panose="02020603050405020304" pitchFamily="18" charset="0"/>
              </a:rPr>
              <a:pPr>
                <a:spcBef>
                  <a:spcPct val="0"/>
                </a:spcBef>
                <a:spcAft>
                  <a:spcPct val="0"/>
                </a:spcAft>
                <a:buClrTx/>
                <a:buSzTx/>
                <a:buFontTx/>
                <a:buNone/>
              </a:pPr>
              <a:t>35</a:t>
            </a:fld>
            <a:endParaRPr lang="pl-PL" altLang="pl-PL" sz="1200">
              <a:solidFill>
                <a:srgbClr val="7F7F7F"/>
              </a:solidFill>
              <a:latin typeface="Times New Roman" panose="02020603050405020304" pitchFamily="18" charset="0"/>
            </a:endParaRPr>
          </a:p>
        </p:txBody>
      </p:sp>
      <p:grpSp>
        <p:nvGrpSpPr>
          <p:cNvPr id="84995" name="Grupa 9"/>
          <p:cNvGrpSpPr>
            <a:grpSpLocks/>
          </p:cNvGrpSpPr>
          <p:nvPr/>
        </p:nvGrpSpPr>
        <p:grpSpPr bwMode="auto">
          <a:xfrm>
            <a:off x="-12700" y="0"/>
            <a:ext cx="9110663" cy="971550"/>
            <a:chOff x="5634" y="2987576"/>
            <a:chExt cx="9109631" cy="971870"/>
          </a:xfrm>
        </p:grpSpPr>
        <p:pic>
          <p:nvPicPr>
            <p:cNvPr id="84999"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50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5001"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4996" name="Prostokąt 2"/>
          <p:cNvSpPr>
            <a:spLocks noChangeArrowheads="1"/>
          </p:cNvSpPr>
          <p:nvPr/>
        </p:nvSpPr>
        <p:spPr bwMode="auto">
          <a:xfrm>
            <a:off x="3175" y="1700213"/>
            <a:ext cx="91567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Na podstawie umów międzynarodowych, Marynarka Wojenna zobowiązana jest do utrzymywania zdolności do realizacji zadań związanych z zapewnieniem bezpieczeństwa zarówno w obszarze Morza Bałtyckiego jak i poza nim. </a:t>
            </a:r>
          </a:p>
        </p:txBody>
      </p:sp>
      <p:sp>
        <p:nvSpPr>
          <p:cNvPr id="84997" name="Prostokąt 10"/>
          <p:cNvSpPr>
            <a:spLocks noChangeArrowheads="1"/>
          </p:cNvSpPr>
          <p:nvPr/>
        </p:nvSpPr>
        <p:spPr bwMode="auto">
          <a:xfrm>
            <a:off x="3267075" y="1195388"/>
            <a:ext cx="3171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Marynarka Wojenna</a:t>
            </a:r>
          </a:p>
        </p:txBody>
      </p:sp>
      <p:pic>
        <p:nvPicPr>
          <p:cNvPr id="84998" name="Picture 4" descr="Znalezione obrazy dla zapytania Marynarka Wojen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9038" y="3429000"/>
            <a:ext cx="68961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67E5B0CA-6B0D-48FD-82C5-5972219F17CE}" type="slidenum">
              <a:rPr lang="pl-PL" altLang="pl-PL" sz="1200">
                <a:solidFill>
                  <a:srgbClr val="7F7F7F"/>
                </a:solidFill>
                <a:latin typeface="Times New Roman" panose="02020603050405020304" pitchFamily="18" charset="0"/>
              </a:rPr>
              <a:pPr>
                <a:spcBef>
                  <a:spcPct val="0"/>
                </a:spcBef>
                <a:spcAft>
                  <a:spcPct val="0"/>
                </a:spcAft>
                <a:buClrTx/>
                <a:buSzTx/>
                <a:buFontTx/>
                <a:buNone/>
              </a:pPr>
              <a:t>36</a:t>
            </a:fld>
            <a:endParaRPr lang="pl-PL" altLang="pl-PL" sz="1200">
              <a:solidFill>
                <a:srgbClr val="7F7F7F"/>
              </a:solidFill>
              <a:latin typeface="Times New Roman" panose="02020603050405020304" pitchFamily="18" charset="0"/>
            </a:endParaRPr>
          </a:p>
        </p:txBody>
      </p:sp>
      <p:grpSp>
        <p:nvGrpSpPr>
          <p:cNvPr id="87043" name="Grupa 9"/>
          <p:cNvGrpSpPr>
            <a:grpSpLocks/>
          </p:cNvGrpSpPr>
          <p:nvPr/>
        </p:nvGrpSpPr>
        <p:grpSpPr bwMode="auto">
          <a:xfrm>
            <a:off x="-12700" y="0"/>
            <a:ext cx="9110663" cy="971550"/>
            <a:chOff x="5634" y="2987576"/>
            <a:chExt cx="9109631" cy="971870"/>
          </a:xfrm>
        </p:grpSpPr>
        <p:pic>
          <p:nvPicPr>
            <p:cNvPr id="87047"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70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7049"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7044" name="Prostokąt 2"/>
          <p:cNvSpPr>
            <a:spLocks noChangeArrowheads="1"/>
          </p:cNvSpPr>
          <p:nvPr/>
        </p:nvSpPr>
        <p:spPr bwMode="auto">
          <a:xfrm>
            <a:off x="0" y="1657350"/>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Podstawowym zadaniem Marynarki Wojennej jest obrona i utrzymanie morskich linii komunikacyjnych państwa podczas kryzysu i wojny oraz niedopuszczenie do blokady morskiej kraju. W czasie pokoju Marynarka Wojenna wspiera działania Straży Granicznej w obszarze morskich wód terytorialnych i wyłącznej strefy ekonomicznej.</a:t>
            </a:r>
          </a:p>
        </p:txBody>
      </p:sp>
      <p:sp>
        <p:nvSpPr>
          <p:cNvPr id="87045" name="Prostokąt 10"/>
          <p:cNvSpPr>
            <a:spLocks noChangeArrowheads="1"/>
          </p:cNvSpPr>
          <p:nvPr/>
        </p:nvSpPr>
        <p:spPr bwMode="auto">
          <a:xfrm>
            <a:off x="3267075" y="1195388"/>
            <a:ext cx="3171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Marynarka Wojenna</a:t>
            </a:r>
          </a:p>
        </p:txBody>
      </p:sp>
      <p:pic>
        <p:nvPicPr>
          <p:cNvPr id="87046" name="Picture 2" descr="Znalezione obrazy dla zapytania mw błyskawi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4725" y="3965575"/>
            <a:ext cx="5216525"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DEF827C8-54A6-4E41-AF31-8143282DDB61}" type="slidenum">
              <a:rPr lang="pl-PL" altLang="pl-PL" sz="1200">
                <a:solidFill>
                  <a:srgbClr val="7F7F7F"/>
                </a:solidFill>
                <a:latin typeface="Times New Roman" panose="02020603050405020304" pitchFamily="18" charset="0"/>
              </a:rPr>
              <a:pPr>
                <a:spcBef>
                  <a:spcPct val="0"/>
                </a:spcBef>
                <a:spcAft>
                  <a:spcPct val="0"/>
                </a:spcAft>
                <a:buClrTx/>
                <a:buSzTx/>
                <a:buFontTx/>
                <a:buNone/>
              </a:pPr>
              <a:t>37</a:t>
            </a:fld>
            <a:endParaRPr lang="pl-PL" altLang="pl-PL" sz="1200">
              <a:solidFill>
                <a:srgbClr val="7F7F7F"/>
              </a:solidFill>
              <a:latin typeface="Times New Roman" panose="02020603050405020304" pitchFamily="18" charset="0"/>
            </a:endParaRPr>
          </a:p>
        </p:txBody>
      </p:sp>
      <p:grpSp>
        <p:nvGrpSpPr>
          <p:cNvPr id="89091" name="Grupa 9"/>
          <p:cNvGrpSpPr>
            <a:grpSpLocks/>
          </p:cNvGrpSpPr>
          <p:nvPr/>
        </p:nvGrpSpPr>
        <p:grpSpPr bwMode="auto">
          <a:xfrm>
            <a:off x="-12700" y="0"/>
            <a:ext cx="9110663" cy="971550"/>
            <a:chOff x="5634" y="2987576"/>
            <a:chExt cx="9109631" cy="971870"/>
          </a:xfrm>
        </p:grpSpPr>
        <p:pic>
          <p:nvPicPr>
            <p:cNvPr id="89095"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90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9097"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909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63" y="2659063"/>
            <a:ext cx="9067800" cy="419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63" y="1125538"/>
            <a:ext cx="49149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Prostokąt 14"/>
          <p:cNvSpPr>
            <a:spLocks noChangeArrowheads="1"/>
          </p:cNvSpPr>
          <p:nvPr/>
        </p:nvSpPr>
        <p:spPr bwMode="auto">
          <a:xfrm>
            <a:off x="5208588" y="1357313"/>
            <a:ext cx="3171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Marynarka Wojenna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BB90DEDD-2E6A-492C-A032-3E2BD720E097}" type="slidenum">
              <a:rPr lang="pl-PL" altLang="pl-PL" sz="1200">
                <a:solidFill>
                  <a:srgbClr val="7F7F7F"/>
                </a:solidFill>
                <a:latin typeface="Times New Roman" panose="02020603050405020304" pitchFamily="18" charset="0"/>
              </a:rPr>
              <a:pPr>
                <a:spcBef>
                  <a:spcPct val="0"/>
                </a:spcBef>
                <a:spcAft>
                  <a:spcPct val="0"/>
                </a:spcAft>
                <a:buClrTx/>
                <a:buSzTx/>
                <a:buFontTx/>
                <a:buNone/>
              </a:pPr>
              <a:t>38</a:t>
            </a:fld>
            <a:endParaRPr lang="pl-PL" altLang="pl-PL" sz="1200">
              <a:solidFill>
                <a:srgbClr val="7F7F7F"/>
              </a:solidFill>
              <a:latin typeface="Times New Roman" panose="02020603050405020304" pitchFamily="18" charset="0"/>
            </a:endParaRPr>
          </a:p>
        </p:txBody>
      </p:sp>
      <p:grpSp>
        <p:nvGrpSpPr>
          <p:cNvPr id="91139" name="Grupa 9"/>
          <p:cNvGrpSpPr>
            <a:grpSpLocks/>
          </p:cNvGrpSpPr>
          <p:nvPr/>
        </p:nvGrpSpPr>
        <p:grpSpPr bwMode="auto">
          <a:xfrm>
            <a:off x="-12700" y="0"/>
            <a:ext cx="9110663" cy="971550"/>
            <a:chOff x="5634" y="2987576"/>
            <a:chExt cx="9109631" cy="971870"/>
          </a:xfrm>
        </p:grpSpPr>
        <p:pic>
          <p:nvPicPr>
            <p:cNvPr id="91147"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11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1149"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0"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140" name="Prostokąt 10"/>
          <p:cNvSpPr>
            <a:spLocks noChangeArrowheads="1"/>
          </p:cNvSpPr>
          <p:nvPr/>
        </p:nvSpPr>
        <p:spPr bwMode="auto">
          <a:xfrm>
            <a:off x="223838" y="1762125"/>
            <a:ext cx="19288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Organizacja</a:t>
            </a:r>
          </a:p>
        </p:txBody>
      </p:sp>
      <p:sp>
        <p:nvSpPr>
          <p:cNvPr id="91141" name="Prostokąt 5"/>
          <p:cNvSpPr>
            <a:spLocks noChangeArrowheads="1"/>
          </p:cNvSpPr>
          <p:nvPr/>
        </p:nvSpPr>
        <p:spPr bwMode="auto">
          <a:xfrm>
            <a:off x="179388" y="2263775"/>
            <a:ext cx="87137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indent="-377825">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lvl="1"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3 Flotylla Okrętów w Gdyni </a:t>
            </a:r>
          </a:p>
          <a:p>
            <a:pPr lvl="1"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8 Flotylla Obrony Wybrzeża w Świnoujściu </a:t>
            </a:r>
          </a:p>
          <a:p>
            <a:pPr lvl="1"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Brygada Lotnictwa Marynarki Wojennej w Gdyni </a:t>
            </a:r>
          </a:p>
          <a:p>
            <a:pPr lvl="1"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Centrum Szkolenia Marynarki Wojennej w Ustce </a:t>
            </a:r>
          </a:p>
        </p:txBody>
      </p:sp>
      <p:sp>
        <p:nvSpPr>
          <p:cNvPr id="91142" name="Prostokąt 14"/>
          <p:cNvSpPr>
            <a:spLocks noChangeArrowheads="1"/>
          </p:cNvSpPr>
          <p:nvPr/>
        </p:nvSpPr>
        <p:spPr bwMode="auto">
          <a:xfrm>
            <a:off x="3267075" y="1195388"/>
            <a:ext cx="3171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Marynarka Wojenna</a:t>
            </a:r>
          </a:p>
        </p:txBody>
      </p:sp>
      <p:pic>
        <p:nvPicPr>
          <p:cNvPr id="91143" name="Picture 2" descr="Znalezione obrazy dla zapytania 3 flotyll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4076700"/>
            <a:ext cx="1727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4" descr="Znalezione obrazy dla zapytania 8 flotyll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7250" y="4076700"/>
            <a:ext cx="20320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Picture 6" descr="Znalezione obrazy dla zapytania ustka csm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1638" y="3768725"/>
            <a:ext cx="222726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6" name="Picture 8" descr="Znalezione obrazy dla zapytania Brygada Lotnictwa Marynarki Wojennej"/>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2763" y="3833813"/>
            <a:ext cx="2187575"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2F5B5D7C-1934-451A-BFB8-6E8B4C0F44D6}" type="slidenum">
              <a:rPr lang="pl-PL" altLang="pl-PL" sz="1200">
                <a:solidFill>
                  <a:srgbClr val="7F7F7F"/>
                </a:solidFill>
                <a:latin typeface="Times New Roman" panose="02020603050405020304" pitchFamily="18" charset="0"/>
              </a:rPr>
              <a:pPr>
                <a:spcBef>
                  <a:spcPct val="0"/>
                </a:spcBef>
                <a:spcAft>
                  <a:spcPct val="0"/>
                </a:spcAft>
                <a:buClrTx/>
                <a:buSzTx/>
                <a:buFontTx/>
                <a:buNone/>
              </a:pPr>
              <a:t>39</a:t>
            </a:fld>
            <a:endParaRPr lang="pl-PL" altLang="pl-PL" sz="1200">
              <a:solidFill>
                <a:srgbClr val="7F7F7F"/>
              </a:solidFill>
              <a:latin typeface="Times New Roman" panose="02020603050405020304" pitchFamily="18" charset="0"/>
            </a:endParaRPr>
          </a:p>
        </p:txBody>
      </p:sp>
      <p:grpSp>
        <p:nvGrpSpPr>
          <p:cNvPr id="93187" name="Grupa 9"/>
          <p:cNvGrpSpPr>
            <a:grpSpLocks/>
          </p:cNvGrpSpPr>
          <p:nvPr/>
        </p:nvGrpSpPr>
        <p:grpSpPr bwMode="auto">
          <a:xfrm>
            <a:off x="-12700" y="0"/>
            <a:ext cx="9110663" cy="971550"/>
            <a:chOff x="5634" y="2987576"/>
            <a:chExt cx="9109631" cy="971870"/>
          </a:xfrm>
        </p:grpSpPr>
        <p:pic>
          <p:nvPicPr>
            <p:cNvPr id="93191"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31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3193"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4"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3188" name="Prostokąt 2"/>
          <p:cNvSpPr>
            <a:spLocks noChangeArrowheads="1"/>
          </p:cNvSpPr>
          <p:nvPr/>
        </p:nvSpPr>
        <p:spPr bwMode="auto">
          <a:xfrm>
            <a:off x="-14288" y="1662113"/>
            <a:ext cx="9109076"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Wojska Specjalne są przeznaczone do prowadzenia szeroko pojętej walki specjalnej (działania specjalne, kontrterroryzm, działania nieregularne, działania podjazdowe i inne) a także do obrony, działań ochronno-obronnych. Działać mogą na terytorium Ojczyzny oraz jako wojska operacyjne samodzielnie bądź z innymi Rodzajami Sił Zbrojnych RP, a także w sojuszniczych operacjach.</a:t>
            </a:r>
          </a:p>
        </p:txBody>
      </p:sp>
      <p:sp>
        <p:nvSpPr>
          <p:cNvPr id="93189" name="Prostokąt 10"/>
          <p:cNvSpPr>
            <a:spLocks noChangeArrowheads="1"/>
          </p:cNvSpPr>
          <p:nvPr/>
        </p:nvSpPr>
        <p:spPr bwMode="auto">
          <a:xfrm>
            <a:off x="3267075" y="1195388"/>
            <a:ext cx="2776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Specjalne</a:t>
            </a:r>
          </a:p>
        </p:txBody>
      </p:sp>
      <p:pic>
        <p:nvPicPr>
          <p:cNvPr id="93190" name="Picture 2" descr="Znalezione obrazy dla zapytania wojska specjal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2513" y="4076700"/>
            <a:ext cx="4437062"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4D0C47FF-B109-4752-993E-E0762F43E5BA}" type="slidenum">
              <a:rPr lang="pl-PL" altLang="pl-PL" sz="1200">
                <a:solidFill>
                  <a:srgbClr val="7F7F7F"/>
                </a:solidFill>
                <a:latin typeface="Times New Roman" panose="02020603050405020304" pitchFamily="18" charset="0"/>
              </a:rPr>
              <a:pPr>
                <a:spcBef>
                  <a:spcPct val="0"/>
                </a:spcBef>
                <a:spcAft>
                  <a:spcPct val="0"/>
                </a:spcAft>
                <a:buClrTx/>
                <a:buSzTx/>
                <a:buFontTx/>
                <a:buNone/>
              </a:pPr>
              <a:t>4</a:t>
            </a:fld>
            <a:endParaRPr lang="pl-PL" altLang="pl-PL" sz="1200">
              <a:solidFill>
                <a:srgbClr val="7F7F7F"/>
              </a:solidFill>
              <a:latin typeface="Times New Roman" panose="02020603050405020304" pitchFamily="18" charset="0"/>
            </a:endParaRPr>
          </a:p>
        </p:txBody>
      </p:sp>
      <p:sp>
        <p:nvSpPr>
          <p:cNvPr id="21507" name="Prostokąt 7"/>
          <p:cNvSpPr>
            <a:spLocks noChangeArrowheads="1"/>
          </p:cNvSpPr>
          <p:nvPr/>
        </p:nvSpPr>
        <p:spPr bwMode="auto">
          <a:xfrm>
            <a:off x="3055938" y="1196975"/>
            <a:ext cx="2743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800" b="1">
                <a:solidFill>
                  <a:schemeClr val="tx1"/>
                </a:solidFill>
                <a:latin typeface="Times New Roman" panose="02020603050405020304" pitchFamily="18" charset="0"/>
              </a:rPr>
              <a:t>Siły Zbrojne RP </a:t>
            </a:r>
          </a:p>
        </p:txBody>
      </p:sp>
      <p:sp>
        <p:nvSpPr>
          <p:cNvPr id="2" name="Prostokąt 1"/>
          <p:cNvSpPr/>
          <p:nvPr/>
        </p:nvSpPr>
        <p:spPr>
          <a:xfrm>
            <a:off x="11113" y="1844675"/>
            <a:ext cx="9144000" cy="2308225"/>
          </a:xfrm>
          <a:prstGeom prst="rect">
            <a:avLst/>
          </a:prstGeom>
        </p:spPr>
        <p:txBody>
          <a:bodyPr>
            <a:spAutoFit/>
          </a:bodyPr>
          <a:lstStyle/>
          <a:p>
            <a:pPr eaLnBrk="1" hangingPunct="1">
              <a:defRPr/>
            </a:pPr>
            <a:r>
              <a:rPr lang="pl-PL" dirty="0">
                <a:latin typeface="Arial" panose="020B0604020202020204" pitchFamily="34" charset="0"/>
                <a:cs typeface="Arial" panose="020B0604020202020204" pitchFamily="34" charset="0"/>
              </a:rPr>
              <a:t>Działając w narodowym systemie obronności i w systemie sojuszniczym, są przygotowane do wykonywania trzech rodzajów zadań strategicznych: </a:t>
            </a:r>
          </a:p>
          <a:p>
            <a:pPr marL="711200" indent="-261938" eaLnBrk="1" hangingPunct="1">
              <a:buFont typeface="Wingdings" panose="05000000000000000000" pitchFamily="2" charset="2"/>
              <a:buChar char="Ø"/>
              <a:defRPr/>
            </a:pPr>
            <a:r>
              <a:rPr lang="pl-PL" dirty="0">
                <a:latin typeface="Arial" panose="020B0604020202020204" pitchFamily="34" charset="0"/>
                <a:cs typeface="Arial" panose="020B0604020202020204" pitchFamily="34" charset="0"/>
              </a:rPr>
              <a:t>zadań obronnych w razie wojny, </a:t>
            </a:r>
          </a:p>
          <a:p>
            <a:pPr marL="711200" indent="-261938" eaLnBrk="1" hangingPunct="1">
              <a:buFont typeface="Wingdings" panose="05000000000000000000" pitchFamily="2" charset="2"/>
              <a:buChar char="Ø"/>
              <a:defRPr/>
            </a:pPr>
            <a:r>
              <a:rPr lang="pl-PL" dirty="0">
                <a:latin typeface="Arial" panose="020B0604020202020204" pitchFamily="34" charset="0"/>
                <a:cs typeface="Arial" panose="020B0604020202020204" pitchFamily="34" charset="0"/>
              </a:rPr>
              <a:t>zadań reagowania kryzysowego,</a:t>
            </a:r>
          </a:p>
          <a:p>
            <a:pPr marL="711200" indent="-261938" eaLnBrk="1" hangingPunct="1">
              <a:buFont typeface="Wingdings" panose="05000000000000000000" pitchFamily="2" charset="2"/>
              <a:buChar char="Ø"/>
              <a:defRPr/>
            </a:pPr>
            <a:r>
              <a:rPr lang="pl-PL" dirty="0">
                <a:latin typeface="Arial" panose="020B0604020202020204" pitchFamily="34" charset="0"/>
                <a:cs typeface="Arial" panose="020B0604020202020204" pitchFamily="34" charset="0"/>
              </a:rPr>
              <a:t>zadań stabilizacyjnych i prewencyjnych w czasie pokoju. </a:t>
            </a:r>
          </a:p>
        </p:txBody>
      </p:sp>
      <p:grpSp>
        <p:nvGrpSpPr>
          <p:cNvPr id="21509" name="Grupa 9"/>
          <p:cNvGrpSpPr>
            <a:grpSpLocks/>
          </p:cNvGrpSpPr>
          <p:nvPr/>
        </p:nvGrpSpPr>
        <p:grpSpPr bwMode="auto">
          <a:xfrm>
            <a:off x="-12700" y="0"/>
            <a:ext cx="9110663" cy="971550"/>
            <a:chOff x="5634" y="2987576"/>
            <a:chExt cx="9109631" cy="971870"/>
          </a:xfrm>
        </p:grpSpPr>
        <p:pic>
          <p:nvPicPr>
            <p:cNvPr id="21513"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5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515"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10" name="Picture 2" descr="Znalezione obrazy dla zapytania siły zbroj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229100"/>
            <a:ext cx="27511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4" descr="Podobny obra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5938" y="4229100"/>
            <a:ext cx="27432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6" descr="Podobny obraz"/>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5013" y="4229100"/>
            <a:ext cx="307816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5ADD4B93-F180-4DEB-8C33-68EA308C5E58}" type="slidenum">
              <a:rPr lang="pl-PL" altLang="pl-PL" sz="1200">
                <a:solidFill>
                  <a:srgbClr val="7F7F7F"/>
                </a:solidFill>
                <a:latin typeface="Times New Roman" panose="02020603050405020304" pitchFamily="18" charset="0"/>
              </a:rPr>
              <a:pPr>
                <a:spcBef>
                  <a:spcPct val="0"/>
                </a:spcBef>
                <a:spcAft>
                  <a:spcPct val="0"/>
                </a:spcAft>
                <a:buClrTx/>
                <a:buSzTx/>
                <a:buFontTx/>
                <a:buNone/>
              </a:pPr>
              <a:t>40</a:t>
            </a:fld>
            <a:endParaRPr lang="pl-PL" altLang="pl-PL" sz="1200">
              <a:solidFill>
                <a:srgbClr val="7F7F7F"/>
              </a:solidFill>
              <a:latin typeface="Times New Roman" panose="02020603050405020304" pitchFamily="18" charset="0"/>
            </a:endParaRPr>
          </a:p>
        </p:txBody>
      </p:sp>
      <p:grpSp>
        <p:nvGrpSpPr>
          <p:cNvPr id="95235" name="Grupa 9"/>
          <p:cNvGrpSpPr>
            <a:grpSpLocks/>
          </p:cNvGrpSpPr>
          <p:nvPr/>
        </p:nvGrpSpPr>
        <p:grpSpPr bwMode="auto">
          <a:xfrm>
            <a:off x="-12700" y="0"/>
            <a:ext cx="9110663" cy="971550"/>
            <a:chOff x="5634" y="2987576"/>
            <a:chExt cx="9109631" cy="971870"/>
          </a:xfrm>
        </p:grpSpPr>
        <p:pic>
          <p:nvPicPr>
            <p:cNvPr id="95241"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524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5243"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4"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236" name="Prostokąt 2"/>
          <p:cNvSpPr>
            <a:spLocks noChangeArrowheads="1"/>
          </p:cNvSpPr>
          <p:nvPr/>
        </p:nvSpPr>
        <p:spPr bwMode="auto">
          <a:xfrm>
            <a:off x="34925" y="2062163"/>
            <a:ext cx="91090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a:solidFill>
                  <a:schemeClr val="tx1"/>
                </a:solidFill>
                <a:latin typeface="Times New Roman" panose="02020603050405020304" pitchFamily="18" charset="0"/>
              </a:rPr>
              <a:t> </a:t>
            </a:r>
            <a:r>
              <a:rPr lang="pl-PL" altLang="pl-PL" sz="2400">
                <a:solidFill>
                  <a:schemeClr val="tx1"/>
                </a:solidFill>
                <a:latin typeface="Arial" panose="020B0604020202020204" pitchFamily="34" charset="0"/>
                <a:cs typeface="Arial" panose="020B0604020202020204" pitchFamily="34" charset="0"/>
              </a:rPr>
              <a:t>Dowództwo Wojsk Specjalnych (Kraków) i podległe mu jednostki wojskowe: </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Jednostka Wojskowa Agat (Gliwice)</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Jednostka Wojskowa Formoza (Gdynia)</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Jednostka Wojskowa Grom (Warszawa m.in. dowództwo, Gdańsk)</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Jednostka Wojskowa Komandosów (Lubliniec)</a:t>
            </a:r>
          </a:p>
          <a:p>
            <a:pP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Jednostka Wojskowa Nil (Kraków)</a:t>
            </a:r>
          </a:p>
        </p:txBody>
      </p:sp>
      <p:sp>
        <p:nvSpPr>
          <p:cNvPr id="95237" name="Prostokąt 10"/>
          <p:cNvSpPr>
            <a:spLocks noChangeArrowheads="1"/>
          </p:cNvSpPr>
          <p:nvPr/>
        </p:nvSpPr>
        <p:spPr bwMode="auto">
          <a:xfrm>
            <a:off x="0" y="1635125"/>
            <a:ext cx="1928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Organizacja</a:t>
            </a:r>
          </a:p>
        </p:txBody>
      </p:sp>
      <p:sp>
        <p:nvSpPr>
          <p:cNvPr id="95238" name="Prostokąt 14"/>
          <p:cNvSpPr>
            <a:spLocks noChangeArrowheads="1"/>
          </p:cNvSpPr>
          <p:nvPr/>
        </p:nvSpPr>
        <p:spPr bwMode="auto">
          <a:xfrm>
            <a:off x="3267075" y="1195388"/>
            <a:ext cx="2776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Specjalne</a:t>
            </a:r>
          </a:p>
        </p:txBody>
      </p:sp>
      <p:pic>
        <p:nvPicPr>
          <p:cNvPr id="95239" name="Picture 2" descr="Znalezione obrazy dla zapytania wojska specjal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5110163"/>
            <a:ext cx="29337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6" descr="Znalezione obrazy dla zapytania wojska specjal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6900" y="5081588"/>
            <a:ext cx="4525963"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81E90265-3457-484B-96F7-0CA421E5558D}" type="slidenum">
              <a:rPr lang="pl-PL" altLang="pl-PL" sz="1200">
                <a:solidFill>
                  <a:srgbClr val="7F7F7F"/>
                </a:solidFill>
                <a:latin typeface="Times New Roman" panose="02020603050405020304" pitchFamily="18" charset="0"/>
              </a:rPr>
              <a:pPr>
                <a:spcBef>
                  <a:spcPct val="0"/>
                </a:spcBef>
                <a:spcAft>
                  <a:spcPct val="0"/>
                </a:spcAft>
                <a:buClrTx/>
                <a:buSzTx/>
                <a:buFontTx/>
                <a:buNone/>
              </a:pPr>
              <a:t>41</a:t>
            </a:fld>
            <a:endParaRPr lang="pl-PL" altLang="pl-PL" sz="1200">
              <a:solidFill>
                <a:srgbClr val="7F7F7F"/>
              </a:solidFill>
              <a:latin typeface="Times New Roman" panose="02020603050405020304" pitchFamily="18" charset="0"/>
            </a:endParaRPr>
          </a:p>
        </p:txBody>
      </p:sp>
      <p:grpSp>
        <p:nvGrpSpPr>
          <p:cNvPr id="97283" name="Grupa 9"/>
          <p:cNvGrpSpPr>
            <a:grpSpLocks/>
          </p:cNvGrpSpPr>
          <p:nvPr/>
        </p:nvGrpSpPr>
        <p:grpSpPr bwMode="auto">
          <a:xfrm>
            <a:off x="-12700" y="0"/>
            <a:ext cx="9110663" cy="971550"/>
            <a:chOff x="5634" y="2987576"/>
            <a:chExt cx="9109631" cy="971870"/>
          </a:xfrm>
        </p:grpSpPr>
        <p:pic>
          <p:nvPicPr>
            <p:cNvPr id="97286"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728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7288"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9"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7284" name="Prostokąt 2"/>
          <p:cNvSpPr>
            <a:spLocks noChangeArrowheads="1"/>
          </p:cNvSpPr>
          <p:nvPr/>
        </p:nvSpPr>
        <p:spPr bwMode="auto">
          <a:xfrm>
            <a:off x="-61913" y="1657350"/>
            <a:ext cx="9144001"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 typeface="Wingdings" panose="05000000000000000000" pitchFamily="2" charset="2"/>
              <a:buChar char="Ø"/>
            </a:pPr>
            <a:r>
              <a:rPr lang="pl-PL" altLang="pl-PL" sz="2400">
                <a:solidFill>
                  <a:schemeClr val="tx1"/>
                </a:solidFill>
                <a:latin typeface="Arial" panose="020B0604020202020204" pitchFamily="34" charset="0"/>
                <a:cs typeface="Arial" panose="020B0604020202020204" pitchFamily="34" charset="0"/>
              </a:rPr>
              <a:t>prowadzenia działań obronnych we współdziałaniu z wojskami operacyjnymi oraz wsparcia elementów układu pozamilitarnego;</a:t>
            </a:r>
          </a:p>
          <a:p>
            <a:pPr eaLnBrk="1" hangingPunct="1">
              <a:spcBef>
                <a:spcPct val="0"/>
              </a:spcBef>
              <a:spcAft>
                <a:spcPct val="0"/>
              </a:spcAft>
              <a:buClrTx/>
              <a:buSzTx/>
              <a:buFont typeface="Wingdings" panose="05000000000000000000" pitchFamily="2" charset="2"/>
              <a:buChar char="Ø"/>
            </a:pPr>
            <a:r>
              <a:rPr lang="pl-PL" altLang="pl-PL" sz="2400">
                <a:solidFill>
                  <a:schemeClr val="tx1"/>
                </a:solidFill>
                <a:latin typeface="Arial" panose="020B0604020202020204" pitchFamily="34" charset="0"/>
                <a:cs typeface="Arial" panose="020B0604020202020204" pitchFamily="34" charset="0"/>
              </a:rPr>
              <a:t>prowadzenia samodzielnych działań niekonwencjonalnych, przeciwdywersyjnych i przeciwdesantowych;</a:t>
            </a:r>
          </a:p>
          <a:p>
            <a:pPr eaLnBrk="1" hangingPunct="1">
              <a:spcBef>
                <a:spcPct val="0"/>
              </a:spcBef>
              <a:spcAft>
                <a:spcPct val="0"/>
              </a:spcAft>
              <a:buClrTx/>
              <a:buSzTx/>
              <a:buFont typeface="Wingdings" panose="05000000000000000000" pitchFamily="2" charset="2"/>
              <a:buChar char="Ø"/>
            </a:pPr>
            <a:r>
              <a:rPr lang="pl-PL" altLang="pl-PL" sz="2400">
                <a:solidFill>
                  <a:schemeClr val="tx1"/>
                </a:solidFill>
                <a:latin typeface="Arial" panose="020B0604020202020204" pitchFamily="34" charset="0"/>
                <a:cs typeface="Arial" panose="020B0604020202020204" pitchFamily="34" charset="0"/>
              </a:rPr>
              <a:t>udziału w zabezpieczeniu przyjęcia i rozwinięcia sojuszniczych sił wzmocnienia w nakazanych rejonach;</a:t>
            </a:r>
          </a:p>
          <a:p>
            <a:pPr eaLnBrk="1" hangingPunct="1">
              <a:spcBef>
                <a:spcPct val="0"/>
              </a:spcBef>
              <a:spcAft>
                <a:spcPct val="0"/>
              </a:spcAft>
              <a:buClrTx/>
              <a:buSzTx/>
              <a:buFont typeface="Wingdings" panose="05000000000000000000" pitchFamily="2" charset="2"/>
              <a:buChar char="Ø"/>
            </a:pPr>
            <a:r>
              <a:rPr lang="pl-PL" altLang="pl-PL" sz="2400">
                <a:solidFill>
                  <a:schemeClr val="tx1"/>
                </a:solidFill>
                <a:latin typeface="Arial" panose="020B0604020202020204" pitchFamily="34" charset="0"/>
                <a:cs typeface="Arial" panose="020B0604020202020204" pitchFamily="34" charset="0"/>
              </a:rPr>
              <a:t>realizacji przedsięwzięć z zakresu: zarządzania kryzysowego, zwalczania klęsk żywiołowych oraz likwidacji ich skutków, ochrony mienia, akcji poszukiwawczo-ratowniczych;</a:t>
            </a:r>
          </a:p>
          <a:p>
            <a:pPr eaLnBrk="1" hangingPunct="1">
              <a:spcBef>
                <a:spcPct val="0"/>
              </a:spcBef>
              <a:spcAft>
                <a:spcPct val="0"/>
              </a:spcAft>
              <a:buClrTx/>
              <a:buSzTx/>
              <a:buFont typeface="Wingdings" panose="05000000000000000000" pitchFamily="2" charset="2"/>
              <a:buChar char="Ø"/>
            </a:pPr>
            <a:r>
              <a:rPr lang="pl-PL" altLang="pl-PL" sz="2400">
                <a:solidFill>
                  <a:schemeClr val="tx1"/>
                </a:solidFill>
                <a:latin typeface="Arial" panose="020B0604020202020204" pitchFamily="34" charset="0"/>
                <a:cs typeface="Arial" panose="020B0604020202020204" pitchFamily="34" charset="0"/>
              </a:rPr>
              <a:t>prowadzenie działań informacyjnych.</a:t>
            </a:r>
          </a:p>
        </p:txBody>
      </p:sp>
      <p:sp>
        <p:nvSpPr>
          <p:cNvPr id="97285" name="Prostokąt 11"/>
          <p:cNvSpPr>
            <a:spLocks noChangeArrowheads="1"/>
          </p:cNvSpPr>
          <p:nvPr/>
        </p:nvSpPr>
        <p:spPr bwMode="auto">
          <a:xfrm>
            <a:off x="2252663" y="1195388"/>
            <a:ext cx="4514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Obrony Terytorialnej</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AEECF195-0C0D-4550-9260-511AD0477432}" type="slidenum">
              <a:rPr lang="pl-PL" altLang="pl-PL" sz="1200">
                <a:solidFill>
                  <a:srgbClr val="7F7F7F"/>
                </a:solidFill>
                <a:latin typeface="Times New Roman" panose="02020603050405020304" pitchFamily="18" charset="0"/>
              </a:rPr>
              <a:pPr>
                <a:spcBef>
                  <a:spcPct val="0"/>
                </a:spcBef>
                <a:spcAft>
                  <a:spcPct val="0"/>
                </a:spcAft>
                <a:buClrTx/>
                <a:buSzTx/>
                <a:buFontTx/>
                <a:buNone/>
              </a:pPr>
              <a:t>42</a:t>
            </a:fld>
            <a:endParaRPr lang="pl-PL" altLang="pl-PL" sz="1200">
              <a:solidFill>
                <a:srgbClr val="7F7F7F"/>
              </a:solidFill>
              <a:latin typeface="Times New Roman" panose="02020603050405020304" pitchFamily="18" charset="0"/>
            </a:endParaRPr>
          </a:p>
        </p:txBody>
      </p:sp>
      <p:grpSp>
        <p:nvGrpSpPr>
          <p:cNvPr id="99331" name="Grupa 9"/>
          <p:cNvGrpSpPr>
            <a:grpSpLocks/>
          </p:cNvGrpSpPr>
          <p:nvPr/>
        </p:nvGrpSpPr>
        <p:grpSpPr bwMode="auto">
          <a:xfrm>
            <a:off x="-12700" y="0"/>
            <a:ext cx="9110663" cy="971550"/>
            <a:chOff x="5634" y="2987576"/>
            <a:chExt cx="9109631" cy="971870"/>
          </a:xfrm>
        </p:grpSpPr>
        <p:pic>
          <p:nvPicPr>
            <p:cNvPr id="99337"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933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9339"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0"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9332" name="Prostokąt 10"/>
          <p:cNvSpPr>
            <a:spLocks noChangeArrowheads="1"/>
          </p:cNvSpPr>
          <p:nvPr/>
        </p:nvSpPr>
        <p:spPr bwMode="auto">
          <a:xfrm>
            <a:off x="23813" y="1657350"/>
            <a:ext cx="19288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Organizacja</a:t>
            </a:r>
          </a:p>
        </p:txBody>
      </p:sp>
      <p:sp>
        <p:nvSpPr>
          <p:cNvPr id="99333" name="Prostokąt 4"/>
          <p:cNvSpPr>
            <a:spLocks noChangeArrowheads="1"/>
          </p:cNvSpPr>
          <p:nvPr/>
        </p:nvSpPr>
        <p:spPr bwMode="auto">
          <a:xfrm>
            <a:off x="0" y="2117725"/>
            <a:ext cx="90551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a:solidFill>
                  <a:schemeClr val="tx1"/>
                </a:solidFill>
                <a:latin typeface="Times New Roman" panose="02020603050405020304" pitchFamily="18" charset="0"/>
              </a:rPr>
              <a:t>Dowództwo Wojsk Obrony Terytorialnej w Zegrzu</a:t>
            </a:r>
          </a:p>
          <a:p>
            <a:pPr eaLnBrk="1" hangingPunct="1">
              <a:spcBef>
                <a:spcPct val="0"/>
              </a:spcBef>
              <a:spcAft>
                <a:spcPct val="0"/>
              </a:spcAft>
              <a:buClrTx/>
              <a:buSzTx/>
              <a:buFontTx/>
              <a:buNone/>
            </a:pPr>
            <a:r>
              <a:rPr lang="pl-PL" altLang="pl-PL" sz="2400">
                <a:solidFill>
                  <a:schemeClr val="tx1"/>
                </a:solidFill>
                <a:latin typeface="Times New Roman" panose="02020603050405020304" pitchFamily="18" charset="0"/>
              </a:rPr>
              <a:t>Centrum Szkolenia Wojsk Obrony Terytorialnej w Toruniu</a:t>
            </a:r>
          </a:p>
          <a:p>
            <a:pPr eaLnBrk="1" hangingPunct="1">
              <a:spcBef>
                <a:spcPct val="0"/>
              </a:spcBef>
              <a:spcAft>
                <a:spcPct val="0"/>
              </a:spcAft>
              <a:buClrTx/>
              <a:buSzTx/>
              <a:buFontTx/>
              <a:buNone/>
            </a:pPr>
            <a:r>
              <a:rPr lang="pl-PL" altLang="pl-PL" sz="2400">
                <a:solidFill>
                  <a:schemeClr val="tx1"/>
                </a:solidFill>
                <a:latin typeface="Times New Roman" panose="02020603050405020304" pitchFamily="18" charset="0"/>
              </a:rPr>
              <a:t>1 Podlaska Brygada Obrony Terytorialnej w Białymstoku</a:t>
            </a:r>
          </a:p>
          <a:p>
            <a:pPr eaLnBrk="1" hangingPunct="1">
              <a:spcBef>
                <a:spcPct val="0"/>
              </a:spcBef>
              <a:spcAft>
                <a:spcPct val="0"/>
              </a:spcAft>
              <a:buClrTx/>
              <a:buSzTx/>
              <a:buFontTx/>
              <a:buNone/>
            </a:pPr>
            <a:r>
              <a:rPr lang="pl-PL" altLang="pl-PL" sz="2400">
                <a:solidFill>
                  <a:schemeClr val="tx1"/>
                </a:solidFill>
                <a:latin typeface="Times New Roman" panose="02020603050405020304" pitchFamily="18" charset="0"/>
              </a:rPr>
              <a:t>2 Lubelska Brygada Obrony Terytorialnej w Lublinie</a:t>
            </a:r>
          </a:p>
          <a:p>
            <a:pPr eaLnBrk="1" hangingPunct="1">
              <a:spcBef>
                <a:spcPct val="0"/>
              </a:spcBef>
              <a:spcAft>
                <a:spcPct val="0"/>
              </a:spcAft>
              <a:buClrTx/>
              <a:buSzTx/>
              <a:buFontTx/>
              <a:buNone/>
            </a:pPr>
            <a:r>
              <a:rPr lang="pl-PL" altLang="pl-PL" sz="2400">
                <a:solidFill>
                  <a:schemeClr val="tx1"/>
                </a:solidFill>
                <a:latin typeface="Times New Roman" panose="02020603050405020304" pitchFamily="18" charset="0"/>
              </a:rPr>
              <a:t>3 Podkarpacka Brygada Obrony Terytorialnej w Rzeszowie</a:t>
            </a:r>
          </a:p>
          <a:p>
            <a:pPr eaLnBrk="1" hangingPunct="1">
              <a:spcBef>
                <a:spcPct val="0"/>
              </a:spcBef>
              <a:spcAft>
                <a:spcPct val="0"/>
              </a:spcAft>
              <a:buClrTx/>
              <a:buSzTx/>
              <a:buFontTx/>
              <a:buNone/>
            </a:pPr>
            <a:r>
              <a:rPr lang="pl-PL" altLang="pl-PL" sz="2400">
                <a:solidFill>
                  <a:schemeClr val="tx1"/>
                </a:solidFill>
                <a:latin typeface="Times New Roman" panose="02020603050405020304" pitchFamily="18" charset="0"/>
              </a:rPr>
              <a:t>4 Warmińsko-Mazurska Brygada Obrony Terytorialnej w Olsztynie</a:t>
            </a:r>
          </a:p>
          <a:p>
            <a:pPr eaLnBrk="1" hangingPunct="1">
              <a:spcBef>
                <a:spcPct val="0"/>
              </a:spcBef>
              <a:spcAft>
                <a:spcPct val="0"/>
              </a:spcAft>
              <a:buClrTx/>
              <a:buSzTx/>
              <a:buFontTx/>
              <a:buNone/>
            </a:pPr>
            <a:endParaRPr lang="pl-PL" altLang="pl-PL" sz="2400">
              <a:solidFill>
                <a:schemeClr val="tx1"/>
              </a:solidFill>
              <a:latin typeface="Times New Roman" panose="02020603050405020304" pitchFamily="18" charset="0"/>
            </a:endParaRPr>
          </a:p>
          <a:p>
            <a:pPr eaLnBrk="1" hangingPunct="1">
              <a:spcBef>
                <a:spcPct val="0"/>
              </a:spcBef>
              <a:spcAft>
                <a:spcPct val="0"/>
              </a:spcAft>
              <a:buClrTx/>
              <a:buSzTx/>
              <a:buFontTx/>
              <a:buNone/>
            </a:pPr>
            <a:endParaRPr lang="pl-PL" altLang="pl-PL" sz="2400">
              <a:solidFill>
                <a:schemeClr val="tx1"/>
              </a:solidFill>
              <a:latin typeface="Times New Roman" panose="02020603050405020304" pitchFamily="18" charset="0"/>
            </a:endParaRPr>
          </a:p>
        </p:txBody>
      </p:sp>
      <p:sp>
        <p:nvSpPr>
          <p:cNvPr id="99334" name="Prostokąt 11"/>
          <p:cNvSpPr>
            <a:spLocks noChangeArrowheads="1"/>
          </p:cNvSpPr>
          <p:nvPr/>
        </p:nvSpPr>
        <p:spPr bwMode="auto">
          <a:xfrm>
            <a:off x="2252663" y="1195388"/>
            <a:ext cx="4514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Obrony Terytorialnej</a:t>
            </a:r>
          </a:p>
        </p:txBody>
      </p:sp>
      <p:pic>
        <p:nvPicPr>
          <p:cNvPr id="99335" name="Picture 2" descr="Znalezione obrazy dla zapytania obrona terytorial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7900" y="4437063"/>
            <a:ext cx="3635375"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4" descr="Znalezione obrazy dla zapytania obrona terytorialn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088" y="4581525"/>
            <a:ext cx="388620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2B8E6732-4254-45A7-A11B-94AFDEAA1D02}" type="slidenum">
              <a:rPr lang="pl-PL" altLang="pl-PL" sz="1200">
                <a:solidFill>
                  <a:srgbClr val="7F7F7F"/>
                </a:solidFill>
                <a:latin typeface="Times New Roman" panose="02020603050405020304" pitchFamily="18" charset="0"/>
              </a:rPr>
              <a:pPr>
                <a:spcBef>
                  <a:spcPct val="0"/>
                </a:spcBef>
                <a:spcAft>
                  <a:spcPct val="0"/>
                </a:spcAft>
                <a:buClrTx/>
                <a:buSzTx/>
                <a:buFontTx/>
                <a:buNone/>
              </a:pPr>
              <a:t>43</a:t>
            </a:fld>
            <a:endParaRPr lang="pl-PL" altLang="pl-PL" sz="1200">
              <a:solidFill>
                <a:srgbClr val="7F7F7F"/>
              </a:solidFill>
              <a:latin typeface="Times New Roman" panose="02020603050405020304" pitchFamily="18" charset="0"/>
            </a:endParaRPr>
          </a:p>
        </p:txBody>
      </p:sp>
      <p:grpSp>
        <p:nvGrpSpPr>
          <p:cNvPr id="101379" name="Grupa 9"/>
          <p:cNvGrpSpPr>
            <a:grpSpLocks/>
          </p:cNvGrpSpPr>
          <p:nvPr/>
        </p:nvGrpSpPr>
        <p:grpSpPr bwMode="auto">
          <a:xfrm>
            <a:off x="-12700" y="0"/>
            <a:ext cx="9110663" cy="971550"/>
            <a:chOff x="5634" y="2987576"/>
            <a:chExt cx="9109631" cy="971870"/>
          </a:xfrm>
        </p:grpSpPr>
        <p:pic>
          <p:nvPicPr>
            <p:cNvPr id="101385"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138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1387"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8"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1380" name="Prostokąt 10"/>
          <p:cNvSpPr>
            <a:spLocks noChangeArrowheads="1"/>
          </p:cNvSpPr>
          <p:nvPr/>
        </p:nvSpPr>
        <p:spPr bwMode="auto">
          <a:xfrm>
            <a:off x="23813" y="1657350"/>
            <a:ext cx="19288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Organizacja</a:t>
            </a:r>
          </a:p>
        </p:txBody>
      </p:sp>
      <p:sp>
        <p:nvSpPr>
          <p:cNvPr id="101381" name="Prostokąt 4"/>
          <p:cNvSpPr>
            <a:spLocks noChangeArrowheads="1"/>
          </p:cNvSpPr>
          <p:nvPr/>
        </p:nvSpPr>
        <p:spPr bwMode="auto">
          <a:xfrm>
            <a:off x="0" y="2117725"/>
            <a:ext cx="9144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a:solidFill>
                  <a:schemeClr val="tx1"/>
                </a:solidFill>
                <a:latin typeface="Times New Roman" panose="02020603050405020304" pitchFamily="18" charset="0"/>
              </a:rPr>
              <a:t>5 Mazowiecka Brygada Obrony Terytorialnej w Ciechanowie</a:t>
            </a:r>
          </a:p>
          <a:p>
            <a:pPr eaLnBrk="1" hangingPunct="1">
              <a:spcBef>
                <a:spcPct val="0"/>
              </a:spcBef>
              <a:spcAft>
                <a:spcPct val="0"/>
              </a:spcAft>
              <a:buClrTx/>
              <a:buSzTx/>
              <a:buFontTx/>
              <a:buNone/>
            </a:pPr>
            <a:r>
              <a:rPr lang="pl-PL" altLang="pl-PL">
                <a:solidFill>
                  <a:schemeClr val="tx1"/>
                </a:solidFill>
                <a:latin typeface="Times New Roman" panose="02020603050405020304" pitchFamily="18" charset="0"/>
              </a:rPr>
              <a:t>6 Mazowiecka Brygada Obrony Terytorialnej w Warszawie (Rembertów)</a:t>
            </a:r>
          </a:p>
          <a:p>
            <a:pPr eaLnBrk="1" hangingPunct="1">
              <a:spcBef>
                <a:spcPct val="0"/>
              </a:spcBef>
              <a:spcAft>
                <a:spcPct val="0"/>
              </a:spcAft>
              <a:buClrTx/>
              <a:buSzTx/>
              <a:buFontTx/>
              <a:buNone/>
            </a:pPr>
            <a:r>
              <a:rPr lang="pl-PL" altLang="pl-PL">
                <a:solidFill>
                  <a:schemeClr val="tx1"/>
                </a:solidFill>
                <a:latin typeface="Times New Roman" panose="02020603050405020304" pitchFamily="18" charset="0"/>
              </a:rPr>
              <a:t>7 Pomorska Brygada Obrony Terytorialnej w Gdańsku</a:t>
            </a:r>
          </a:p>
          <a:p>
            <a:pPr eaLnBrk="1" hangingPunct="1">
              <a:spcBef>
                <a:spcPct val="0"/>
              </a:spcBef>
              <a:spcAft>
                <a:spcPct val="0"/>
              </a:spcAft>
              <a:buClrTx/>
              <a:buSzTx/>
              <a:buFontTx/>
              <a:buNone/>
            </a:pPr>
            <a:r>
              <a:rPr lang="pl-PL" altLang="pl-PL">
                <a:solidFill>
                  <a:schemeClr val="tx1"/>
                </a:solidFill>
                <a:latin typeface="Times New Roman" panose="02020603050405020304" pitchFamily="18" charset="0"/>
              </a:rPr>
              <a:t>8 Kujawsko-Pomorska Brygada Obrony Terytorialnej w Bydgoszczy </a:t>
            </a:r>
          </a:p>
          <a:p>
            <a:pPr eaLnBrk="1" hangingPunct="1">
              <a:spcBef>
                <a:spcPct val="0"/>
              </a:spcBef>
              <a:spcAft>
                <a:spcPct val="0"/>
              </a:spcAft>
              <a:buClrTx/>
              <a:buSzTx/>
              <a:buFontTx/>
              <a:buNone/>
            </a:pPr>
            <a:r>
              <a:rPr lang="pl-PL" altLang="pl-PL">
                <a:solidFill>
                  <a:schemeClr val="tx1"/>
                </a:solidFill>
                <a:latin typeface="Times New Roman" panose="02020603050405020304" pitchFamily="18" charset="0"/>
              </a:rPr>
              <a:t>9 Łódzka Brygada Obrony Terytorialnej w Łodzi</a:t>
            </a:r>
          </a:p>
          <a:p>
            <a:pPr eaLnBrk="1" hangingPunct="1">
              <a:spcBef>
                <a:spcPct val="0"/>
              </a:spcBef>
              <a:spcAft>
                <a:spcPct val="0"/>
              </a:spcAft>
              <a:buClrTx/>
              <a:buSzTx/>
              <a:buFontTx/>
              <a:buNone/>
            </a:pPr>
            <a:r>
              <a:rPr lang="pl-PL" altLang="pl-PL">
                <a:solidFill>
                  <a:schemeClr val="tx1"/>
                </a:solidFill>
                <a:latin typeface="Times New Roman" panose="02020603050405020304" pitchFamily="18" charset="0"/>
              </a:rPr>
              <a:t>10 Świętokrzyska Brygada Obrony Terytorialnej w Kielcach</a:t>
            </a:r>
          </a:p>
        </p:txBody>
      </p:sp>
      <p:sp>
        <p:nvSpPr>
          <p:cNvPr id="101382" name="Prostokąt 11"/>
          <p:cNvSpPr>
            <a:spLocks noChangeArrowheads="1"/>
          </p:cNvSpPr>
          <p:nvPr/>
        </p:nvSpPr>
        <p:spPr bwMode="auto">
          <a:xfrm>
            <a:off x="2252663" y="1195388"/>
            <a:ext cx="4514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Obrony Terytorialnej</a:t>
            </a:r>
          </a:p>
        </p:txBody>
      </p:sp>
      <p:pic>
        <p:nvPicPr>
          <p:cNvPr id="101383" name="Picture 2" descr="Obraz znaleziony dla: żołnierzy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4413250"/>
            <a:ext cx="316865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4" descr="Zobacz obraz źródłow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3800" y="4292600"/>
            <a:ext cx="3814763"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C7F83AB5-00B6-4A61-B9DA-21FDB42293AB}" type="slidenum">
              <a:rPr lang="pl-PL" altLang="pl-PL" sz="1200">
                <a:solidFill>
                  <a:srgbClr val="7F7F7F"/>
                </a:solidFill>
                <a:latin typeface="Times New Roman" panose="02020603050405020304" pitchFamily="18" charset="0"/>
              </a:rPr>
              <a:pPr>
                <a:spcBef>
                  <a:spcPct val="0"/>
                </a:spcBef>
                <a:spcAft>
                  <a:spcPct val="0"/>
                </a:spcAft>
                <a:buClrTx/>
                <a:buSzTx/>
                <a:buFontTx/>
                <a:buNone/>
              </a:pPr>
              <a:t>44</a:t>
            </a:fld>
            <a:endParaRPr lang="pl-PL" altLang="pl-PL" sz="1200">
              <a:solidFill>
                <a:srgbClr val="7F7F7F"/>
              </a:solidFill>
              <a:latin typeface="Times New Roman" panose="02020603050405020304" pitchFamily="18" charset="0"/>
            </a:endParaRPr>
          </a:p>
        </p:txBody>
      </p:sp>
      <p:grpSp>
        <p:nvGrpSpPr>
          <p:cNvPr id="103427" name="Grupa 9"/>
          <p:cNvGrpSpPr>
            <a:grpSpLocks/>
          </p:cNvGrpSpPr>
          <p:nvPr/>
        </p:nvGrpSpPr>
        <p:grpSpPr bwMode="auto">
          <a:xfrm>
            <a:off x="-12700" y="0"/>
            <a:ext cx="9110663" cy="971550"/>
            <a:chOff x="5634" y="2987576"/>
            <a:chExt cx="9109631" cy="971870"/>
          </a:xfrm>
        </p:grpSpPr>
        <p:pic>
          <p:nvPicPr>
            <p:cNvPr id="103433"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343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3435"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6"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428" name="Prostokąt 10"/>
          <p:cNvSpPr>
            <a:spLocks noChangeArrowheads="1"/>
          </p:cNvSpPr>
          <p:nvPr/>
        </p:nvSpPr>
        <p:spPr bwMode="auto">
          <a:xfrm>
            <a:off x="23813" y="1657350"/>
            <a:ext cx="19288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Organizacja</a:t>
            </a:r>
          </a:p>
        </p:txBody>
      </p:sp>
      <p:sp>
        <p:nvSpPr>
          <p:cNvPr id="103429" name="Prostokąt 4"/>
          <p:cNvSpPr>
            <a:spLocks noChangeArrowheads="1"/>
          </p:cNvSpPr>
          <p:nvPr/>
        </p:nvSpPr>
        <p:spPr bwMode="auto">
          <a:xfrm>
            <a:off x="0" y="2117725"/>
            <a:ext cx="90551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a:solidFill>
                  <a:schemeClr val="tx1"/>
                </a:solidFill>
                <a:latin typeface="Times New Roman" panose="02020603050405020304" pitchFamily="18" charset="0"/>
              </a:rPr>
              <a:t>11 Małopolska Brygada Obrony Terytorialnej w Krakowie</a:t>
            </a:r>
          </a:p>
          <a:p>
            <a:pPr eaLnBrk="1" hangingPunct="1">
              <a:spcBef>
                <a:spcPct val="0"/>
              </a:spcBef>
              <a:spcAft>
                <a:spcPct val="0"/>
              </a:spcAft>
              <a:buClrTx/>
              <a:buSzTx/>
              <a:buFontTx/>
              <a:buNone/>
            </a:pPr>
            <a:r>
              <a:rPr lang="pl-PL" altLang="pl-PL" sz="2400">
                <a:solidFill>
                  <a:schemeClr val="tx1"/>
                </a:solidFill>
                <a:latin typeface="Times New Roman" panose="02020603050405020304" pitchFamily="18" charset="0"/>
              </a:rPr>
              <a:t>12 Wielkopolska Brygada Obrony Terytorialnej w Poznaniu</a:t>
            </a:r>
          </a:p>
          <a:p>
            <a:pPr eaLnBrk="1" hangingPunct="1">
              <a:spcBef>
                <a:spcPct val="0"/>
              </a:spcBef>
              <a:spcAft>
                <a:spcPct val="0"/>
              </a:spcAft>
              <a:buClrTx/>
              <a:buSzTx/>
              <a:buFontTx/>
              <a:buNone/>
            </a:pPr>
            <a:r>
              <a:rPr lang="pl-PL" altLang="pl-PL" sz="2400">
                <a:solidFill>
                  <a:schemeClr val="tx1"/>
                </a:solidFill>
                <a:latin typeface="Times New Roman" panose="02020603050405020304" pitchFamily="18" charset="0"/>
              </a:rPr>
              <a:t>13 Śląska Brygada Obrony Terytorialnej w Katowicach</a:t>
            </a:r>
          </a:p>
          <a:p>
            <a:pPr eaLnBrk="1" hangingPunct="1">
              <a:spcBef>
                <a:spcPct val="0"/>
              </a:spcBef>
              <a:spcAft>
                <a:spcPct val="0"/>
              </a:spcAft>
              <a:buClrTx/>
              <a:buSzTx/>
              <a:buFontTx/>
              <a:buNone/>
            </a:pPr>
            <a:r>
              <a:rPr lang="pl-PL" altLang="pl-PL" sz="2400">
                <a:solidFill>
                  <a:schemeClr val="tx1"/>
                </a:solidFill>
                <a:latin typeface="Times New Roman" panose="02020603050405020304" pitchFamily="18" charset="0"/>
              </a:rPr>
              <a:t>14 Zachodniopomorska Brygada Obrony Terytorialnej w Szczecinie</a:t>
            </a:r>
          </a:p>
          <a:p>
            <a:pPr eaLnBrk="1" hangingPunct="1">
              <a:spcBef>
                <a:spcPct val="0"/>
              </a:spcBef>
              <a:spcAft>
                <a:spcPct val="0"/>
              </a:spcAft>
              <a:buClrTx/>
              <a:buSzTx/>
              <a:buFontTx/>
              <a:buNone/>
            </a:pPr>
            <a:r>
              <a:rPr lang="pl-PL" altLang="pl-PL" sz="2400">
                <a:solidFill>
                  <a:schemeClr val="tx1"/>
                </a:solidFill>
                <a:latin typeface="Times New Roman" panose="02020603050405020304" pitchFamily="18" charset="0"/>
              </a:rPr>
              <a:t>16 Dolnośląska Brygada Obrony Terytorialnej we Wrocławiu</a:t>
            </a:r>
          </a:p>
          <a:p>
            <a:pPr eaLnBrk="1" hangingPunct="1">
              <a:spcBef>
                <a:spcPct val="0"/>
              </a:spcBef>
              <a:spcAft>
                <a:spcPct val="0"/>
              </a:spcAft>
              <a:buClrTx/>
              <a:buSzTx/>
              <a:buFontTx/>
              <a:buNone/>
            </a:pPr>
            <a:endParaRPr lang="pl-PL" altLang="pl-PL" sz="2400">
              <a:solidFill>
                <a:schemeClr val="tx1"/>
              </a:solidFill>
              <a:latin typeface="Times New Roman" panose="02020603050405020304" pitchFamily="18" charset="0"/>
            </a:endParaRPr>
          </a:p>
        </p:txBody>
      </p:sp>
      <p:sp>
        <p:nvSpPr>
          <p:cNvPr id="103430" name="Prostokąt 11"/>
          <p:cNvSpPr>
            <a:spLocks noChangeArrowheads="1"/>
          </p:cNvSpPr>
          <p:nvPr/>
        </p:nvSpPr>
        <p:spPr bwMode="auto">
          <a:xfrm>
            <a:off x="2252663" y="1195388"/>
            <a:ext cx="4514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cs typeface="Arial" panose="020B0604020202020204" pitchFamily="34" charset="0"/>
              </a:rPr>
              <a:t>Wojska Obrony Terytorialnej</a:t>
            </a:r>
          </a:p>
        </p:txBody>
      </p:sp>
      <p:pic>
        <p:nvPicPr>
          <p:cNvPr id="103431" name="Picture 2" descr="Obraz znaleziony dla: wojska obrony terytorialnej"/>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7900" y="4194175"/>
            <a:ext cx="41116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2" name="Picture 4" descr="Zobacz obraz źródłow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3962400"/>
            <a:ext cx="46053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B1A913AE-E92C-4224-8B41-DADBBC8209E2}" type="slidenum">
              <a:rPr lang="pl-PL" altLang="pl-PL" sz="1200">
                <a:solidFill>
                  <a:srgbClr val="7F7F7F"/>
                </a:solidFill>
                <a:latin typeface="Times New Roman" panose="02020603050405020304" pitchFamily="18" charset="0"/>
              </a:rPr>
              <a:pPr>
                <a:spcBef>
                  <a:spcPct val="0"/>
                </a:spcBef>
                <a:spcAft>
                  <a:spcPct val="0"/>
                </a:spcAft>
                <a:buClrTx/>
                <a:buSzTx/>
                <a:buFontTx/>
                <a:buNone/>
              </a:pPr>
              <a:t>45</a:t>
            </a:fld>
            <a:endParaRPr lang="pl-PL" altLang="pl-PL" sz="1200">
              <a:solidFill>
                <a:srgbClr val="7F7F7F"/>
              </a:solidFill>
              <a:latin typeface="Times New Roman" panose="02020603050405020304" pitchFamily="18" charset="0"/>
            </a:endParaRPr>
          </a:p>
        </p:txBody>
      </p:sp>
      <p:grpSp>
        <p:nvGrpSpPr>
          <p:cNvPr id="105475" name="Grupa 9"/>
          <p:cNvGrpSpPr>
            <a:grpSpLocks/>
          </p:cNvGrpSpPr>
          <p:nvPr/>
        </p:nvGrpSpPr>
        <p:grpSpPr bwMode="auto">
          <a:xfrm>
            <a:off x="-12700" y="0"/>
            <a:ext cx="9110663" cy="971550"/>
            <a:chOff x="5634" y="2987576"/>
            <a:chExt cx="9109631" cy="971870"/>
          </a:xfrm>
        </p:grpSpPr>
        <p:pic>
          <p:nvPicPr>
            <p:cNvPr id="105477"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547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5479"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547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0" y="1084263"/>
            <a:ext cx="9110663"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41FCE10D-E564-4C28-8187-E3640D2DA9CD}" type="slidenum">
              <a:rPr lang="pl-PL" altLang="pl-PL" sz="1200">
                <a:solidFill>
                  <a:srgbClr val="7F7F7F"/>
                </a:solidFill>
                <a:latin typeface="Times New Roman" panose="02020603050405020304" pitchFamily="18" charset="0"/>
              </a:rPr>
              <a:pPr>
                <a:spcBef>
                  <a:spcPct val="0"/>
                </a:spcBef>
                <a:spcAft>
                  <a:spcPct val="0"/>
                </a:spcAft>
                <a:buClrTx/>
                <a:buSzTx/>
                <a:buFontTx/>
                <a:buNone/>
              </a:pPr>
              <a:t>46</a:t>
            </a:fld>
            <a:endParaRPr lang="pl-PL" altLang="pl-PL" sz="1200">
              <a:solidFill>
                <a:srgbClr val="7F7F7F"/>
              </a:solidFill>
              <a:latin typeface="Times New Roman" panose="02020603050405020304" pitchFamily="18" charset="0"/>
            </a:endParaRPr>
          </a:p>
        </p:txBody>
      </p:sp>
      <p:grpSp>
        <p:nvGrpSpPr>
          <p:cNvPr id="107523" name="Grupa 9"/>
          <p:cNvGrpSpPr>
            <a:grpSpLocks/>
          </p:cNvGrpSpPr>
          <p:nvPr/>
        </p:nvGrpSpPr>
        <p:grpSpPr bwMode="auto">
          <a:xfrm>
            <a:off x="-12700" y="0"/>
            <a:ext cx="9110663" cy="971550"/>
            <a:chOff x="5634" y="2987576"/>
            <a:chExt cx="9109631" cy="971870"/>
          </a:xfrm>
        </p:grpSpPr>
        <p:pic>
          <p:nvPicPr>
            <p:cNvPr id="107525"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752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7527"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75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09675"/>
            <a:ext cx="91440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A31B2F3F-69CB-4776-9446-75EA6193CDB9}" type="slidenum">
              <a:rPr lang="pl-PL" altLang="pl-PL" sz="1200">
                <a:solidFill>
                  <a:srgbClr val="7F7F7F"/>
                </a:solidFill>
                <a:latin typeface="Times New Roman" panose="02020603050405020304" pitchFamily="18" charset="0"/>
              </a:rPr>
              <a:pPr>
                <a:spcBef>
                  <a:spcPct val="0"/>
                </a:spcBef>
                <a:spcAft>
                  <a:spcPct val="0"/>
                </a:spcAft>
                <a:buClrTx/>
                <a:buSzTx/>
                <a:buFontTx/>
                <a:buNone/>
              </a:pPr>
              <a:t>47</a:t>
            </a:fld>
            <a:endParaRPr lang="pl-PL" altLang="pl-PL" sz="1200">
              <a:solidFill>
                <a:srgbClr val="7F7F7F"/>
              </a:solidFill>
              <a:latin typeface="Times New Roman" panose="02020603050405020304" pitchFamily="18" charset="0"/>
            </a:endParaRPr>
          </a:p>
        </p:txBody>
      </p:sp>
      <p:grpSp>
        <p:nvGrpSpPr>
          <p:cNvPr id="109571" name="Grupa 9"/>
          <p:cNvGrpSpPr>
            <a:grpSpLocks/>
          </p:cNvGrpSpPr>
          <p:nvPr/>
        </p:nvGrpSpPr>
        <p:grpSpPr bwMode="auto">
          <a:xfrm>
            <a:off x="-12700" y="0"/>
            <a:ext cx="9110663" cy="971550"/>
            <a:chOff x="5634" y="2987576"/>
            <a:chExt cx="9109631" cy="971870"/>
          </a:xfrm>
        </p:grpSpPr>
        <p:pic>
          <p:nvPicPr>
            <p:cNvPr id="109573"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957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9575"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957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0" y="1125538"/>
            <a:ext cx="91567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80E437CB-6E53-48C8-B991-A516DD96AEEF}" type="slidenum">
              <a:rPr lang="pl-PL" altLang="pl-PL" sz="1200">
                <a:solidFill>
                  <a:srgbClr val="7F7F7F"/>
                </a:solidFill>
                <a:latin typeface="Times New Roman" panose="02020603050405020304" pitchFamily="18" charset="0"/>
              </a:rPr>
              <a:pPr>
                <a:spcBef>
                  <a:spcPct val="0"/>
                </a:spcBef>
                <a:spcAft>
                  <a:spcPct val="0"/>
                </a:spcAft>
                <a:buClrTx/>
                <a:buSzTx/>
                <a:buFontTx/>
                <a:buNone/>
              </a:pPr>
              <a:t>48</a:t>
            </a:fld>
            <a:endParaRPr lang="pl-PL" altLang="pl-PL" sz="1200">
              <a:solidFill>
                <a:srgbClr val="7F7F7F"/>
              </a:solidFill>
              <a:latin typeface="Times New Roman" panose="02020603050405020304" pitchFamily="18" charset="0"/>
            </a:endParaRPr>
          </a:p>
        </p:txBody>
      </p:sp>
      <p:grpSp>
        <p:nvGrpSpPr>
          <p:cNvPr id="111619" name="Grupa 9"/>
          <p:cNvGrpSpPr>
            <a:grpSpLocks/>
          </p:cNvGrpSpPr>
          <p:nvPr/>
        </p:nvGrpSpPr>
        <p:grpSpPr bwMode="auto">
          <a:xfrm>
            <a:off x="-12700" y="0"/>
            <a:ext cx="9110663" cy="971550"/>
            <a:chOff x="5634" y="2987576"/>
            <a:chExt cx="9109631" cy="971870"/>
          </a:xfrm>
        </p:grpSpPr>
        <p:pic>
          <p:nvPicPr>
            <p:cNvPr id="111621"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16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1623"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1620" name="Text Box 3"/>
          <p:cNvSpPr txBox="1">
            <a:spLocks noChangeArrowheads="1"/>
          </p:cNvSpPr>
          <p:nvPr/>
        </p:nvSpPr>
        <p:spPr bwMode="auto">
          <a:xfrm>
            <a:off x="0" y="1628775"/>
            <a:ext cx="909796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b="1">
                <a:solidFill>
                  <a:schemeClr val="tx1"/>
                </a:solidFill>
                <a:latin typeface="Arial" panose="020B0604020202020204" pitchFamily="34" charset="0"/>
              </a:rPr>
              <a:t>Struktura organizacyjna Sił Zbrojnych zapewnia </a:t>
            </a:r>
            <a:r>
              <a:rPr lang="pl-PL" altLang="pl-PL" b="1">
                <a:solidFill>
                  <a:srgbClr val="3333CC"/>
                </a:solidFill>
                <a:latin typeface="Arial" panose="020B0604020202020204" pitchFamily="34" charset="0"/>
              </a:rPr>
              <a:t>wymagany stopień autonomii, skuteczność rażenia oraz odpowiednie standardy zaopatrzenia i wsparcia</a:t>
            </a:r>
            <a:r>
              <a:rPr lang="pl-PL" altLang="pl-PL" b="1">
                <a:solidFill>
                  <a:schemeClr val="tx1"/>
                </a:solidFill>
                <a:latin typeface="Arial" panose="020B0604020202020204" pitchFamily="34" charset="0"/>
              </a:rPr>
              <a:t>. </a:t>
            </a:r>
          </a:p>
          <a:p>
            <a:pPr eaLnBrk="1" hangingPunct="1">
              <a:spcBef>
                <a:spcPct val="0"/>
              </a:spcBef>
              <a:spcAft>
                <a:spcPct val="0"/>
              </a:spcAft>
              <a:buClrTx/>
              <a:buSzTx/>
              <a:buFontTx/>
              <a:buNone/>
            </a:pPr>
            <a:endParaRPr lang="pl-PL" altLang="pl-PL" b="1">
              <a:solidFill>
                <a:schemeClr val="tx1"/>
              </a:solidFill>
              <a:latin typeface="Arial" panose="020B0604020202020204" pitchFamily="34" charset="0"/>
            </a:endParaRPr>
          </a:p>
          <a:p>
            <a:pPr eaLnBrk="1" hangingPunct="1">
              <a:spcBef>
                <a:spcPct val="0"/>
              </a:spcBef>
              <a:spcAft>
                <a:spcPct val="0"/>
              </a:spcAft>
              <a:buClrTx/>
              <a:buSzTx/>
              <a:buFontTx/>
              <a:buNone/>
            </a:pPr>
            <a:r>
              <a:rPr lang="pl-PL" altLang="pl-PL" b="1">
                <a:solidFill>
                  <a:schemeClr val="tx1"/>
                </a:solidFill>
                <a:latin typeface="Arial" panose="020B0604020202020204" pitchFamily="34" charset="0"/>
              </a:rPr>
              <a:t>Autonomiczność bojowa jest utrzymywana od odpowiedniego szczebla organizacyjnego, pozwalając tworzyć </a:t>
            </a:r>
            <a:r>
              <a:rPr lang="pl-PL" altLang="pl-PL" b="1">
                <a:solidFill>
                  <a:srgbClr val="FF3300"/>
                </a:solidFill>
                <a:latin typeface="Arial" panose="020B0604020202020204" pitchFamily="34" charset="0"/>
              </a:rPr>
              <a:t>moduły bojowe – grupy zadaniowe: </a:t>
            </a:r>
          </a:p>
          <a:p>
            <a:pPr eaLnBrk="1" hangingPunct="1">
              <a:spcBef>
                <a:spcPct val="0"/>
              </a:spcBef>
              <a:spcAft>
                <a:spcPct val="0"/>
              </a:spcAft>
              <a:buClrTx/>
              <a:buSzTx/>
              <a:buFontTx/>
              <a:buNone/>
            </a:pPr>
            <a:endParaRPr lang="pl-PL" altLang="pl-PL" b="1">
              <a:solidFill>
                <a:srgbClr val="FF3300"/>
              </a:solidFill>
              <a:latin typeface="Arial" panose="020B0604020202020204" pitchFamily="34" charset="0"/>
            </a:endParaRPr>
          </a:p>
          <a:p>
            <a:pPr eaLnBrk="1" hangingPunct="1">
              <a:spcBef>
                <a:spcPct val="0"/>
              </a:spcBef>
              <a:spcAft>
                <a:spcPct val="0"/>
              </a:spcAft>
              <a:buClrTx/>
              <a:buSzTx/>
              <a:buFontTx/>
              <a:buNone/>
            </a:pPr>
            <a:r>
              <a:rPr lang="pl-PL" altLang="pl-PL" b="1">
                <a:solidFill>
                  <a:srgbClr val="3333CC"/>
                </a:solidFill>
                <a:latin typeface="Arial" panose="020B0604020202020204" pitchFamily="34" charset="0"/>
              </a:rPr>
              <a:t>w Wojskach Lądowych</a:t>
            </a:r>
            <a:r>
              <a:rPr lang="pl-PL" altLang="pl-PL" b="1">
                <a:solidFill>
                  <a:schemeClr val="tx1"/>
                </a:solidFill>
                <a:latin typeface="Arial" panose="020B0604020202020204" pitchFamily="34" charset="0"/>
              </a:rPr>
              <a:t> – moduły batalionowe; </a:t>
            </a:r>
          </a:p>
          <a:p>
            <a:pPr eaLnBrk="1" hangingPunct="1">
              <a:spcBef>
                <a:spcPct val="0"/>
              </a:spcBef>
              <a:spcAft>
                <a:spcPct val="0"/>
              </a:spcAft>
              <a:buClrTx/>
              <a:buSzTx/>
              <a:buFontTx/>
              <a:buNone/>
            </a:pPr>
            <a:r>
              <a:rPr lang="pl-PL" altLang="pl-PL" b="1">
                <a:solidFill>
                  <a:srgbClr val="3333CC"/>
                </a:solidFill>
                <a:latin typeface="Arial" panose="020B0604020202020204" pitchFamily="34" charset="0"/>
              </a:rPr>
              <a:t>w Siłach Powietrznych</a:t>
            </a:r>
            <a:r>
              <a:rPr lang="pl-PL" altLang="pl-PL" b="1">
                <a:solidFill>
                  <a:schemeClr val="tx1"/>
                </a:solidFill>
                <a:latin typeface="Arial" panose="020B0604020202020204" pitchFamily="34" charset="0"/>
              </a:rPr>
              <a:t> – eskadry lotnictwa, dywizjony rakietowe i kompanie radiotechniczne;                                                                                 </a:t>
            </a:r>
          </a:p>
          <a:p>
            <a:pPr eaLnBrk="1" hangingPunct="1">
              <a:spcBef>
                <a:spcPct val="0"/>
              </a:spcBef>
              <a:spcAft>
                <a:spcPct val="0"/>
              </a:spcAft>
              <a:buClrTx/>
              <a:buSzTx/>
              <a:buFontTx/>
              <a:buNone/>
            </a:pPr>
            <a:r>
              <a:rPr lang="pl-PL" altLang="pl-PL" b="1">
                <a:solidFill>
                  <a:srgbClr val="3333CC"/>
                </a:solidFill>
                <a:latin typeface="Arial" panose="020B0604020202020204" pitchFamily="34" charset="0"/>
              </a:rPr>
              <a:t>w Marynarce Wojennej</a:t>
            </a:r>
            <a:r>
              <a:rPr lang="pl-PL" altLang="pl-PL" b="1">
                <a:solidFill>
                  <a:schemeClr val="tx1"/>
                </a:solidFill>
                <a:latin typeface="Arial" panose="020B0604020202020204" pitchFamily="34" charset="0"/>
              </a:rPr>
              <a:t> – grupy zadaniowe okrętów; </a:t>
            </a:r>
          </a:p>
          <a:p>
            <a:pPr eaLnBrk="1" hangingPunct="1">
              <a:spcBef>
                <a:spcPct val="0"/>
              </a:spcBef>
              <a:spcAft>
                <a:spcPct val="0"/>
              </a:spcAft>
              <a:buClrTx/>
              <a:buSzTx/>
              <a:buFontTx/>
              <a:buNone/>
            </a:pPr>
            <a:r>
              <a:rPr lang="pl-PL" altLang="pl-PL" b="1">
                <a:solidFill>
                  <a:srgbClr val="3333CC"/>
                </a:solidFill>
                <a:latin typeface="Arial" panose="020B0604020202020204" pitchFamily="34" charset="0"/>
              </a:rPr>
              <a:t>w Wojskach Specjalnych</a:t>
            </a:r>
            <a:r>
              <a:rPr lang="pl-PL" altLang="pl-PL" b="1">
                <a:solidFill>
                  <a:schemeClr val="tx1"/>
                </a:solidFill>
                <a:latin typeface="Arial" panose="020B0604020202020204" pitchFamily="34" charset="0"/>
              </a:rPr>
              <a:t> – zadaniowe zespoły bojowe i zadaniowe grupy specjalne.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9C0CDAF7-9DE8-44CD-9437-FD7C8D796DF3}" type="slidenum">
              <a:rPr lang="pl-PL" altLang="pl-PL" sz="1200">
                <a:solidFill>
                  <a:srgbClr val="7F7F7F"/>
                </a:solidFill>
                <a:latin typeface="Times New Roman" panose="02020603050405020304" pitchFamily="18" charset="0"/>
              </a:rPr>
              <a:pPr>
                <a:spcBef>
                  <a:spcPct val="0"/>
                </a:spcBef>
                <a:spcAft>
                  <a:spcPct val="0"/>
                </a:spcAft>
                <a:buClrTx/>
                <a:buSzTx/>
                <a:buFontTx/>
                <a:buNone/>
              </a:pPr>
              <a:t>49</a:t>
            </a:fld>
            <a:endParaRPr lang="pl-PL" altLang="pl-PL" sz="1200">
              <a:solidFill>
                <a:srgbClr val="7F7F7F"/>
              </a:solidFill>
              <a:latin typeface="Times New Roman" panose="02020603050405020304" pitchFamily="18" charset="0"/>
            </a:endParaRPr>
          </a:p>
        </p:txBody>
      </p:sp>
      <p:grpSp>
        <p:nvGrpSpPr>
          <p:cNvPr id="113667" name="Grupa 9"/>
          <p:cNvGrpSpPr>
            <a:grpSpLocks/>
          </p:cNvGrpSpPr>
          <p:nvPr/>
        </p:nvGrpSpPr>
        <p:grpSpPr bwMode="auto">
          <a:xfrm>
            <a:off x="-12700" y="0"/>
            <a:ext cx="9110663" cy="971550"/>
            <a:chOff x="5634" y="2987576"/>
            <a:chExt cx="9109631" cy="971870"/>
          </a:xfrm>
        </p:grpSpPr>
        <p:pic>
          <p:nvPicPr>
            <p:cNvPr id="113671"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36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3673"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4"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8" name="Prostokąt 1"/>
          <p:cNvSpPr>
            <a:spLocks noChangeArrowheads="1"/>
          </p:cNvSpPr>
          <p:nvPr/>
        </p:nvSpPr>
        <p:spPr bwMode="auto">
          <a:xfrm>
            <a:off x="-14288" y="1341438"/>
            <a:ext cx="9097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pl-PL" altLang="pl-PL" sz="2400" b="1">
                <a:solidFill>
                  <a:schemeClr val="tx1"/>
                </a:solidFill>
                <a:latin typeface="Arial" panose="020B0604020202020204" pitchFamily="34" charset="0"/>
              </a:rPr>
              <a:t>UTRZYMANIE NIEZBĘDNEGO POZIOMU                                 ZDOLNOŚCI OPERACYJNYCH POWINNY ZAPEWNIĆ:</a:t>
            </a:r>
          </a:p>
          <a:p>
            <a:pPr algn="ctr" eaLnBrk="1" hangingPunct="1">
              <a:spcBef>
                <a:spcPct val="0"/>
              </a:spcBef>
              <a:spcAft>
                <a:spcPct val="0"/>
              </a:spcAft>
              <a:buClrTx/>
              <a:buSzTx/>
              <a:buFontTx/>
              <a:buNone/>
            </a:pPr>
            <a:endParaRPr lang="pl-PL" altLang="pl-PL" sz="2400" b="1">
              <a:solidFill>
                <a:schemeClr val="tx1"/>
              </a:solidFill>
              <a:latin typeface="Arial" panose="020B0604020202020204" pitchFamily="34" charset="0"/>
            </a:endParaRPr>
          </a:p>
        </p:txBody>
      </p:sp>
      <p:sp>
        <p:nvSpPr>
          <p:cNvPr id="113669" name="Prostokąt 2"/>
          <p:cNvSpPr>
            <a:spLocks noChangeArrowheads="1"/>
          </p:cNvSpPr>
          <p:nvPr/>
        </p:nvSpPr>
        <p:spPr bwMode="auto">
          <a:xfrm>
            <a:off x="322263" y="2276475"/>
            <a:ext cx="84248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rgbClr val="FF3300"/>
                </a:solidFill>
                <a:latin typeface="Arial" panose="020B0604020202020204" pitchFamily="34" charset="0"/>
              </a:rPr>
              <a:t>- w czasie pokoju</a:t>
            </a:r>
            <a:r>
              <a:rPr lang="pl-PL" altLang="pl-PL" sz="2400" b="1">
                <a:solidFill>
                  <a:schemeClr val="tx1"/>
                </a:solidFill>
                <a:latin typeface="Arial" panose="020B0604020202020204" pitchFamily="34" charset="0"/>
              </a:rPr>
              <a:t> – integralność terytorialną oraz nienaruszalność granic, stanowiące </a:t>
            </a:r>
            <a:r>
              <a:rPr lang="pl-PL" altLang="pl-PL" sz="2400" b="1">
                <a:solidFill>
                  <a:srgbClr val="3333CC"/>
                </a:solidFill>
                <a:latin typeface="Arial" panose="020B0604020202020204" pitchFamily="34" charset="0"/>
              </a:rPr>
              <a:t>bezwzględny priorytet</a:t>
            </a:r>
            <a:r>
              <a:rPr lang="pl-PL" altLang="pl-PL" sz="2400" b="1">
                <a:solidFill>
                  <a:schemeClr val="tx1"/>
                </a:solidFill>
                <a:latin typeface="Arial" panose="020B0604020202020204" pitchFamily="34" charset="0"/>
              </a:rPr>
              <a:t> oraz sprawne przejście do realizacji zadań w wypadku konfliktu, a także możliwość zaangażowania w operacje międzynarodowe </a:t>
            </a:r>
            <a:r>
              <a:rPr lang="pl-PL" altLang="pl-PL" sz="2400" b="1">
                <a:solidFill>
                  <a:srgbClr val="3333CC"/>
                </a:solidFill>
                <a:latin typeface="Arial" panose="020B0604020202020204" pitchFamily="34" charset="0"/>
              </a:rPr>
              <a:t>zgodnie z podjętymi zobowiązaniami</a:t>
            </a:r>
            <a:r>
              <a:rPr lang="pl-PL" altLang="pl-PL" sz="2400" b="1">
                <a:solidFill>
                  <a:schemeClr val="tx1"/>
                </a:solidFill>
                <a:latin typeface="Arial" panose="020B0604020202020204" pitchFamily="34" charset="0"/>
              </a:rPr>
              <a:t>;</a:t>
            </a:r>
          </a:p>
        </p:txBody>
      </p:sp>
      <p:pic>
        <p:nvPicPr>
          <p:cNvPr id="113670" name="Picture 2" descr="Znalezione obrazy dla zapytania siły zbrojne r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4292600"/>
            <a:ext cx="4027488"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23718540-D055-4B54-A7B9-236F3A345E7B}" type="slidenum">
              <a:rPr lang="pl-PL" altLang="pl-PL" sz="1200">
                <a:solidFill>
                  <a:srgbClr val="7F7F7F"/>
                </a:solidFill>
                <a:latin typeface="Times New Roman" panose="02020603050405020304" pitchFamily="18" charset="0"/>
              </a:rPr>
              <a:pPr>
                <a:spcBef>
                  <a:spcPct val="0"/>
                </a:spcBef>
                <a:spcAft>
                  <a:spcPct val="0"/>
                </a:spcAft>
                <a:buClrTx/>
                <a:buSzTx/>
                <a:buFontTx/>
                <a:buNone/>
              </a:pPr>
              <a:t>5</a:t>
            </a:fld>
            <a:endParaRPr lang="pl-PL" altLang="pl-PL" sz="1200">
              <a:solidFill>
                <a:srgbClr val="7F7F7F"/>
              </a:solidFill>
              <a:latin typeface="Times New Roman" panose="02020603050405020304" pitchFamily="18" charset="0"/>
            </a:endParaRPr>
          </a:p>
        </p:txBody>
      </p:sp>
      <p:sp>
        <p:nvSpPr>
          <p:cNvPr id="23555" name="Prostokąt 7"/>
          <p:cNvSpPr>
            <a:spLocks noChangeArrowheads="1"/>
          </p:cNvSpPr>
          <p:nvPr/>
        </p:nvSpPr>
        <p:spPr bwMode="auto">
          <a:xfrm>
            <a:off x="3055938" y="1196975"/>
            <a:ext cx="2743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800" b="1">
                <a:solidFill>
                  <a:schemeClr val="tx1"/>
                </a:solidFill>
                <a:latin typeface="Times New Roman" panose="02020603050405020304" pitchFamily="18" charset="0"/>
              </a:rPr>
              <a:t>Siły Zbrojne RP </a:t>
            </a:r>
          </a:p>
        </p:txBody>
      </p:sp>
      <p:sp>
        <p:nvSpPr>
          <p:cNvPr id="23556" name="Prostokąt 1"/>
          <p:cNvSpPr>
            <a:spLocks noChangeArrowheads="1"/>
          </p:cNvSpPr>
          <p:nvPr/>
        </p:nvSpPr>
        <p:spPr bwMode="auto">
          <a:xfrm>
            <a:off x="0" y="1719263"/>
            <a:ext cx="9144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pl-PL" altLang="pl-PL" sz="2400">
                <a:solidFill>
                  <a:schemeClr val="tx1"/>
                </a:solidFill>
                <a:latin typeface="Arial" panose="020B0604020202020204" pitchFamily="34" charset="0"/>
                <a:cs typeface="Arial" panose="020B0604020202020204" pitchFamily="34" charset="0"/>
              </a:rPr>
              <a:t>są gotowe zarówno do wykonywania zadań </a:t>
            </a:r>
            <a:br>
              <a:rPr lang="pl-PL" altLang="pl-PL" sz="2400">
                <a:solidFill>
                  <a:schemeClr val="tx1"/>
                </a:solidFill>
                <a:latin typeface="Arial" panose="020B0604020202020204" pitchFamily="34" charset="0"/>
                <a:cs typeface="Arial" panose="020B0604020202020204" pitchFamily="34" charset="0"/>
              </a:rPr>
            </a:br>
            <a:r>
              <a:rPr lang="pl-PL" altLang="pl-PL" sz="2400">
                <a:solidFill>
                  <a:schemeClr val="tx1"/>
                </a:solidFill>
                <a:latin typeface="Arial" panose="020B0604020202020204" pitchFamily="34" charset="0"/>
                <a:cs typeface="Arial" panose="020B0604020202020204" pitchFamily="34" charset="0"/>
              </a:rPr>
              <a:t>w ramach obrony kolektywnej NATO, jak i zadań reagowania kryzysowego. Ponadto są one przygotowane do udziału </a:t>
            </a:r>
            <a:br>
              <a:rPr lang="pl-PL" altLang="pl-PL" sz="2400">
                <a:solidFill>
                  <a:schemeClr val="tx1"/>
                </a:solidFill>
                <a:latin typeface="Arial" panose="020B0604020202020204" pitchFamily="34" charset="0"/>
                <a:cs typeface="Arial" panose="020B0604020202020204" pitchFamily="34" charset="0"/>
              </a:rPr>
            </a:br>
            <a:r>
              <a:rPr lang="pl-PL" altLang="pl-PL" sz="2400">
                <a:solidFill>
                  <a:schemeClr val="tx1"/>
                </a:solidFill>
                <a:latin typeface="Arial" panose="020B0604020202020204" pitchFamily="34" charset="0"/>
                <a:cs typeface="Arial" panose="020B0604020202020204" pitchFamily="34" charset="0"/>
              </a:rPr>
              <a:t>w reagowaniu na zagrożenia pozamilitarne.</a:t>
            </a:r>
          </a:p>
        </p:txBody>
      </p:sp>
      <p:grpSp>
        <p:nvGrpSpPr>
          <p:cNvPr id="23557" name="Grupa 9"/>
          <p:cNvGrpSpPr>
            <a:grpSpLocks/>
          </p:cNvGrpSpPr>
          <p:nvPr/>
        </p:nvGrpSpPr>
        <p:grpSpPr bwMode="auto">
          <a:xfrm>
            <a:off x="-12700" y="0"/>
            <a:ext cx="9110663" cy="971550"/>
            <a:chOff x="5634" y="2987576"/>
            <a:chExt cx="9109631" cy="971870"/>
          </a:xfrm>
        </p:grpSpPr>
        <p:pic>
          <p:nvPicPr>
            <p:cNvPr id="23559"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5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561"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8" name="Picture 2" descr="Podobny obra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3538538"/>
            <a:ext cx="8135937"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4DEC3456-4131-4DC0-8C52-4958A7B3BB27}" type="slidenum">
              <a:rPr lang="pl-PL" altLang="pl-PL" sz="1200">
                <a:solidFill>
                  <a:srgbClr val="7F7F7F"/>
                </a:solidFill>
                <a:latin typeface="Times New Roman" panose="02020603050405020304" pitchFamily="18" charset="0"/>
              </a:rPr>
              <a:pPr>
                <a:spcBef>
                  <a:spcPct val="0"/>
                </a:spcBef>
                <a:spcAft>
                  <a:spcPct val="0"/>
                </a:spcAft>
                <a:buClrTx/>
                <a:buSzTx/>
                <a:buFontTx/>
                <a:buNone/>
              </a:pPr>
              <a:t>50</a:t>
            </a:fld>
            <a:endParaRPr lang="pl-PL" altLang="pl-PL" sz="1200">
              <a:solidFill>
                <a:srgbClr val="7F7F7F"/>
              </a:solidFill>
              <a:latin typeface="Times New Roman" panose="02020603050405020304" pitchFamily="18" charset="0"/>
            </a:endParaRPr>
          </a:p>
        </p:txBody>
      </p:sp>
      <p:grpSp>
        <p:nvGrpSpPr>
          <p:cNvPr id="115715" name="Grupa 9"/>
          <p:cNvGrpSpPr>
            <a:grpSpLocks/>
          </p:cNvGrpSpPr>
          <p:nvPr/>
        </p:nvGrpSpPr>
        <p:grpSpPr bwMode="auto">
          <a:xfrm>
            <a:off x="-12700" y="0"/>
            <a:ext cx="9110663" cy="971550"/>
            <a:chOff x="5634" y="2987576"/>
            <a:chExt cx="9109631" cy="971870"/>
          </a:xfrm>
        </p:grpSpPr>
        <p:pic>
          <p:nvPicPr>
            <p:cNvPr id="115719"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57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5721"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2"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5716" name="Prostokąt 1"/>
          <p:cNvSpPr>
            <a:spLocks noChangeArrowheads="1"/>
          </p:cNvSpPr>
          <p:nvPr/>
        </p:nvSpPr>
        <p:spPr bwMode="auto">
          <a:xfrm>
            <a:off x="-14288" y="1341438"/>
            <a:ext cx="9097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pl-PL" altLang="pl-PL" sz="2400" b="1">
                <a:solidFill>
                  <a:schemeClr val="tx1"/>
                </a:solidFill>
                <a:latin typeface="Arial" panose="020B0604020202020204" pitchFamily="34" charset="0"/>
              </a:rPr>
              <a:t>UTRZYMANIE NIEZBĘDNEGO POZIOMU                                 ZDOLNOŚCI OPERACYJNYCH POWINNY ZAPEWNIĆ:</a:t>
            </a:r>
          </a:p>
          <a:p>
            <a:pPr algn="ctr" eaLnBrk="1" hangingPunct="1">
              <a:spcBef>
                <a:spcPct val="0"/>
              </a:spcBef>
              <a:spcAft>
                <a:spcPct val="0"/>
              </a:spcAft>
              <a:buClrTx/>
              <a:buSzTx/>
              <a:buFontTx/>
              <a:buNone/>
            </a:pPr>
            <a:endParaRPr lang="pl-PL" altLang="pl-PL" sz="2400" b="1">
              <a:solidFill>
                <a:schemeClr val="tx1"/>
              </a:solidFill>
              <a:latin typeface="Arial" panose="020B0604020202020204" pitchFamily="34" charset="0"/>
            </a:endParaRPr>
          </a:p>
        </p:txBody>
      </p:sp>
      <p:sp>
        <p:nvSpPr>
          <p:cNvPr id="115717" name="Prostokąt 2"/>
          <p:cNvSpPr>
            <a:spLocks noChangeArrowheads="1"/>
          </p:cNvSpPr>
          <p:nvPr/>
        </p:nvSpPr>
        <p:spPr bwMode="auto">
          <a:xfrm>
            <a:off x="17463" y="2276475"/>
            <a:ext cx="90662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rgbClr val="FF3300"/>
                </a:solidFill>
                <a:latin typeface="Arial" panose="020B0604020202020204" pitchFamily="34" charset="0"/>
              </a:rPr>
              <a:t>- w  razie konfliktu o małej skali</a:t>
            </a:r>
            <a:r>
              <a:rPr lang="pl-PL" altLang="pl-PL" sz="2400" b="1">
                <a:solidFill>
                  <a:schemeClr val="tx1"/>
                </a:solidFill>
                <a:latin typeface="Arial" panose="020B0604020202020204" pitchFamily="34" charset="0"/>
              </a:rPr>
              <a:t> – obronę państwa utrzymywanym w czasie pokoju potencjałem obronnym, </a:t>
            </a:r>
            <a:r>
              <a:rPr lang="pl-PL" altLang="pl-PL" sz="2400" b="1">
                <a:solidFill>
                  <a:srgbClr val="3333CC"/>
                </a:solidFill>
                <a:latin typeface="Arial" panose="020B0604020202020204" pitchFamily="34" charset="0"/>
              </a:rPr>
              <a:t>na jednym kierunku operacyjnym. </a:t>
            </a:r>
          </a:p>
        </p:txBody>
      </p:sp>
      <p:pic>
        <p:nvPicPr>
          <p:cNvPr id="115718" name="Picture 2" descr="Znalezione obrazy dla zapytania siły zbrojne r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0988" y="3576638"/>
            <a:ext cx="5965825"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4A7D97B1-F403-4B09-9E1D-035325F97084}" type="slidenum">
              <a:rPr lang="pl-PL" altLang="pl-PL" sz="1200">
                <a:solidFill>
                  <a:srgbClr val="7F7F7F"/>
                </a:solidFill>
                <a:latin typeface="Times New Roman" panose="02020603050405020304" pitchFamily="18" charset="0"/>
              </a:rPr>
              <a:pPr>
                <a:spcBef>
                  <a:spcPct val="0"/>
                </a:spcBef>
                <a:spcAft>
                  <a:spcPct val="0"/>
                </a:spcAft>
                <a:buClrTx/>
                <a:buSzTx/>
                <a:buFontTx/>
                <a:buNone/>
              </a:pPr>
              <a:t>51</a:t>
            </a:fld>
            <a:endParaRPr lang="pl-PL" altLang="pl-PL" sz="1200">
              <a:solidFill>
                <a:srgbClr val="7F7F7F"/>
              </a:solidFill>
              <a:latin typeface="Times New Roman" panose="02020603050405020304" pitchFamily="18" charset="0"/>
            </a:endParaRPr>
          </a:p>
        </p:txBody>
      </p:sp>
      <p:grpSp>
        <p:nvGrpSpPr>
          <p:cNvPr id="117763" name="Grupa 9"/>
          <p:cNvGrpSpPr>
            <a:grpSpLocks/>
          </p:cNvGrpSpPr>
          <p:nvPr/>
        </p:nvGrpSpPr>
        <p:grpSpPr bwMode="auto">
          <a:xfrm>
            <a:off x="-12700" y="0"/>
            <a:ext cx="9110663" cy="971550"/>
            <a:chOff x="5634" y="2987576"/>
            <a:chExt cx="9109631" cy="971870"/>
          </a:xfrm>
        </p:grpSpPr>
        <p:pic>
          <p:nvPicPr>
            <p:cNvPr id="117767"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77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7769"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0"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7764" name="Prostokąt 1"/>
          <p:cNvSpPr>
            <a:spLocks noChangeArrowheads="1"/>
          </p:cNvSpPr>
          <p:nvPr/>
        </p:nvSpPr>
        <p:spPr bwMode="auto">
          <a:xfrm>
            <a:off x="-14288" y="1341438"/>
            <a:ext cx="9097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pl-PL" altLang="pl-PL" sz="2400" b="1">
                <a:solidFill>
                  <a:schemeClr val="tx1"/>
                </a:solidFill>
                <a:latin typeface="Arial" panose="020B0604020202020204" pitchFamily="34" charset="0"/>
              </a:rPr>
              <a:t>UTRZYMANIE NIEZBĘDNEGO POZIOMU                                 ZDOLNOŚCI OPERACYJNYCH POWINNY ZAPEWNIĆ:</a:t>
            </a:r>
          </a:p>
          <a:p>
            <a:pPr algn="ctr" eaLnBrk="1" hangingPunct="1">
              <a:spcBef>
                <a:spcPct val="0"/>
              </a:spcBef>
              <a:spcAft>
                <a:spcPct val="0"/>
              </a:spcAft>
              <a:buClrTx/>
              <a:buSzTx/>
              <a:buFontTx/>
              <a:buNone/>
            </a:pPr>
            <a:endParaRPr lang="pl-PL" altLang="pl-PL" sz="2400" b="1">
              <a:solidFill>
                <a:schemeClr val="tx1"/>
              </a:solidFill>
              <a:latin typeface="Arial" panose="020B0604020202020204" pitchFamily="34" charset="0"/>
            </a:endParaRPr>
          </a:p>
        </p:txBody>
      </p:sp>
      <p:sp>
        <p:nvSpPr>
          <p:cNvPr id="117765" name="Prostokąt 2"/>
          <p:cNvSpPr>
            <a:spLocks noChangeArrowheads="1"/>
          </p:cNvSpPr>
          <p:nvPr/>
        </p:nvSpPr>
        <p:spPr bwMode="auto">
          <a:xfrm>
            <a:off x="26988" y="2268538"/>
            <a:ext cx="90566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rgbClr val="FF3300"/>
                </a:solidFill>
                <a:latin typeface="Arial" panose="020B0604020202020204" pitchFamily="34" charset="0"/>
              </a:rPr>
              <a:t>- w  razie konfliktu o dużej skali</a:t>
            </a:r>
            <a:r>
              <a:rPr lang="pl-PL" altLang="pl-PL" sz="2400" b="1">
                <a:solidFill>
                  <a:schemeClr val="tx1"/>
                </a:solidFill>
                <a:latin typeface="Arial" panose="020B0604020202020204" pitchFamily="34" charset="0"/>
              </a:rPr>
              <a:t> – rozwinięcie strategiczne całości sił i utrzymanie strategicznie ważnych obszarów państwa, przyjęcie na terytorium państwa </a:t>
            </a:r>
            <a:r>
              <a:rPr lang="pl-PL" altLang="pl-PL" sz="2400" b="1">
                <a:solidFill>
                  <a:srgbClr val="FF3300"/>
                </a:solidFill>
                <a:latin typeface="Arial" panose="020B0604020202020204" pitchFamily="34" charset="0"/>
              </a:rPr>
              <a:t>Sojuszniczych Sił Wzmocnienia</a:t>
            </a:r>
            <a:r>
              <a:rPr lang="pl-PL" altLang="pl-PL" sz="2400" b="1">
                <a:solidFill>
                  <a:schemeClr val="tx1"/>
                </a:solidFill>
                <a:latin typeface="Arial" panose="020B0604020202020204" pitchFamily="34" charset="0"/>
              </a:rPr>
              <a:t> i </a:t>
            </a:r>
            <a:r>
              <a:rPr lang="pl-PL" altLang="pl-PL" sz="2400" b="1">
                <a:solidFill>
                  <a:srgbClr val="3333CC"/>
                </a:solidFill>
                <a:latin typeface="Arial" panose="020B0604020202020204" pitchFamily="34" charset="0"/>
              </a:rPr>
              <a:t>udział w strategicznej sojuszniczej operacji obronnej w celu stworzenia warunków do politycznego rozwiązania konfliktu zgodnie z polską racją stanu</a:t>
            </a:r>
            <a:r>
              <a:rPr lang="pl-PL" altLang="pl-PL" sz="2400" b="1">
                <a:solidFill>
                  <a:schemeClr val="tx1"/>
                </a:solidFill>
                <a:latin typeface="Arial" panose="020B0604020202020204" pitchFamily="34" charset="0"/>
              </a:rPr>
              <a:t>.</a:t>
            </a:r>
          </a:p>
        </p:txBody>
      </p:sp>
      <p:pic>
        <p:nvPicPr>
          <p:cNvPr id="117766" name="Picture 2" descr="Znalezione obrazy dla zapytania siły zbrojne r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038" y="4584700"/>
            <a:ext cx="78105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EE4DAB32-D1C2-4E77-B758-7ADF05489C48}" type="slidenum">
              <a:rPr lang="pl-PL" altLang="pl-PL" sz="1200">
                <a:solidFill>
                  <a:srgbClr val="7F7F7F"/>
                </a:solidFill>
                <a:latin typeface="Times New Roman" panose="02020603050405020304" pitchFamily="18" charset="0"/>
              </a:rPr>
              <a:pPr>
                <a:spcBef>
                  <a:spcPct val="0"/>
                </a:spcBef>
                <a:spcAft>
                  <a:spcPct val="0"/>
                </a:spcAft>
                <a:buClrTx/>
                <a:buSzTx/>
                <a:buFontTx/>
                <a:buNone/>
              </a:pPr>
              <a:t>52</a:t>
            </a:fld>
            <a:endParaRPr lang="pl-PL" altLang="pl-PL" sz="1200">
              <a:solidFill>
                <a:srgbClr val="7F7F7F"/>
              </a:solidFill>
              <a:latin typeface="Times New Roman" panose="02020603050405020304" pitchFamily="18" charset="0"/>
            </a:endParaRPr>
          </a:p>
        </p:txBody>
      </p:sp>
      <p:grpSp>
        <p:nvGrpSpPr>
          <p:cNvPr id="119811" name="Grupa 9"/>
          <p:cNvGrpSpPr>
            <a:grpSpLocks/>
          </p:cNvGrpSpPr>
          <p:nvPr/>
        </p:nvGrpSpPr>
        <p:grpSpPr bwMode="auto">
          <a:xfrm>
            <a:off x="-12700" y="0"/>
            <a:ext cx="9110663" cy="971550"/>
            <a:chOff x="5634" y="2987576"/>
            <a:chExt cx="9109631" cy="971870"/>
          </a:xfrm>
        </p:grpSpPr>
        <p:pic>
          <p:nvPicPr>
            <p:cNvPr id="119815"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98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9817"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8"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9812" name="Text Box 10"/>
          <p:cNvSpPr txBox="1">
            <a:spLocks noChangeArrowheads="1"/>
          </p:cNvSpPr>
          <p:nvPr/>
        </p:nvSpPr>
        <p:spPr bwMode="auto">
          <a:xfrm>
            <a:off x="-12700" y="2101850"/>
            <a:ext cx="9156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AutoNum type="arabicPeriod"/>
            </a:pPr>
            <a:r>
              <a:rPr lang="pl-PL" altLang="pl-PL" sz="2400" b="1">
                <a:solidFill>
                  <a:schemeClr val="tx1"/>
                </a:solidFill>
                <a:latin typeface="Arial" panose="020B0604020202020204" pitchFamily="34" charset="0"/>
              </a:rPr>
              <a:t>zdolność do działania w środowisku sieciocentrycznym</a:t>
            </a:r>
          </a:p>
          <a:p>
            <a:pPr eaLnBrk="1" hangingPunct="1">
              <a:spcBef>
                <a:spcPct val="0"/>
              </a:spcBef>
              <a:spcAft>
                <a:spcPct val="0"/>
              </a:spcAft>
              <a:buClrTx/>
              <a:buSzTx/>
              <a:buFontTx/>
              <a:buAutoNum type="arabicPeriod"/>
            </a:pPr>
            <a:r>
              <a:rPr lang="pl-PL" altLang="pl-PL" sz="2400" b="1">
                <a:solidFill>
                  <a:schemeClr val="tx1"/>
                </a:solidFill>
                <a:latin typeface="Arial" panose="020B0604020202020204" pitchFamily="34" charset="0"/>
              </a:rPr>
              <a:t>skuteczność zaangażowania, w tym poziom i jakość wyposażenia technicznego oraz wyszkolenie dowództw                   i sztabów</a:t>
            </a:r>
          </a:p>
          <a:p>
            <a:pPr eaLnBrk="1" hangingPunct="1">
              <a:spcBef>
                <a:spcPct val="0"/>
              </a:spcBef>
              <a:spcAft>
                <a:spcPct val="0"/>
              </a:spcAft>
              <a:buClrTx/>
              <a:buSzTx/>
              <a:buFontTx/>
              <a:buAutoNum type="arabicPeriod"/>
            </a:pPr>
            <a:r>
              <a:rPr lang="pl-PL" altLang="pl-PL" sz="2400" b="1">
                <a:solidFill>
                  <a:schemeClr val="tx1"/>
                </a:solidFill>
                <a:latin typeface="Arial" panose="020B0604020202020204" pitchFamily="34" charset="0"/>
              </a:rPr>
              <a:t>możliwości zintegrowanej logistyki</a:t>
            </a:r>
          </a:p>
          <a:p>
            <a:pPr eaLnBrk="1" hangingPunct="1">
              <a:spcBef>
                <a:spcPct val="0"/>
              </a:spcBef>
              <a:spcAft>
                <a:spcPct val="0"/>
              </a:spcAft>
              <a:buClrTx/>
              <a:buSzTx/>
              <a:buFontTx/>
              <a:buAutoNum type="arabicPeriod"/>
            </a:pPr>
            <a:r>
              <a:rPr lang="pl-PL" altLang="pl-PL" sz="2400" b="1">
                <a:solidFill>
                  <a:schemeClr val="tx1"/>
                </a:solidFill>
                <a:latin typeface="Arial" panose="020B0604020202020204" pitchFamily="34" charset="0"/>
              </a:rPr>
              <a:t>zdolności ekspedycyjne </a:t>
            </a:r>
            <a:r>
              <a:rPr lang="pl-PL" altLang="pl-PL" sz="2400">
                <a:solidFill>
                  <a:srgbClr val="009900"/>
                </a:solidFill>
                <a:latin typeface="Arial" panose="020B0604020202020204" pitchFamily="34" charset="0"/>
              </a:rPr>
              <a:t>(do przemieszczania i przerzutu wojsk, do przetrwania i ochrony wojsk)</a:t>
            </a:r>
            <a:r>
              <a:rPr lang="pl-PL" altLang="pl-PL" sz="2400">
                <a:solidFill>
                  <a:schemeClr val="tx1"/>
                </a:solidFill>
                <a:latin typeface="Times New Roman" panose="02020603050405020304" pitchFamily="18" charset="0"/>
              </a:rPr>
              <a:t>  </a:t>
            </a:r>
            <a:endParaRPr lang="pl-PL" altLang="pl-PL" sz="2400" b="1">
              <a:solidFill>
                <a:schemeClr val="tx1"/>
              </a:solidFill>
              <a:latin typeface="Arial" panose="020B0604020202020204" pitchFamily="34" charset="0"/>
            </a:endParaRPr>
          </a:p>
          <a:p>
            <a:pPr eaLnBrk="1" hangingPunct="1">
              <a:spcBef>
                <a:spcPct val="0"/>
              </a:spcBef>
              <a:spcAft>
                <a:spcPct val="0"/>
              </a:spcAft>
              <a:buClrTx/>
              <a:buSzTx/>
              <a:buFontTx/>
              <a:buAutoNum type="arabicPeriod"/>
            </a:pPr>
            <a:r>
              <a:rPr lang="pl-PL" altLang="pl-PL" sz="2400" b="1">
                <a:solidFill>
                  <a:schemeClr val="tx1"/>
                </a:solidFill>
                <a:latin typeface="Arial" panose="020B0604020202020204" pitchFamily="34" charset="0"/>
              </a:rPr>
              <a:t>rozszerzona współpraca cywilno-wojskowa</a:t>
            </a:r>
          </a:p>
          <a:p>
            <a:pPr eaLnBrk="1" hangingPunct="1">
              <a:spcBef>
                <a:spcPct val="0"/>
              </a:spcBef>
              <a:spcAft>
                <a:spcPct val="0"/>
              </a:spcAft>
              <a:buClrTx/>
              <a:buSzTx/>
              <a:buFontTx/>
              <a:buAutoNum type="arabicPeriod"/>
            </a:pPr>
            <a:r>
              <a:rPr lang="pl-PL" altLang="pl-PL" sz="2400" b="1">
                <a:solidFill>
                  <a:schemeClr val="tx1"/>
                </a:solidFill>
                <a:latin typeface="Arial" panose="020B0604020202020204" pitchFamily="34" charset="0"/>
              </a:rPr>
              <a:t>profesjonalizacja</a:t>
            </a:r>
          </a:p>
        </p:txBody>
      </p:sp>
      <p:sp>
        <p:nvSpPr>
          <p:cNvPr id="119813" name="Prostokąt 4"/>
          <p:cNvSpPr>
            <a:spLocks noChangeArrowheads="1"/>
          </p:cNvSpPr>
          <p:nvPr/>
        </p:nvSpPr>
        <p:spPr bwMode="auto">
          <a:xfrm>
            <a:off x="395288" y="1271588"/>
            <a:ext cx="84566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pl-PL" altLang="pl-PL" sz="2400" b="1">
                <a:solidFill>
                  <a:srgbClr val="000000"/>
                </a:solidFill>
                <a:latin typeface="Arial" panose="020B0604020202020204" pitchFamily="34" charset="0"/>
              </a:rPr>
              <a:t>UTRZYMANIE NIEZBĘDNEGO POZIOMU                                 ZDOLNOŚCI OPERACYJNYCH POWINNY ZAPEWNIĆ:</a:t>
            </a:r>
          </a:p>
        </p:txBody>
      </p:sp>
      <p:pic>
        <p:nvPicPr>
          <p:cNvPr id="119814" name="Picture 2" descr="Znalezione obrazy dla zapytania siły zbrojne r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7488" y="5122863"/>
            <a:ext cx="40322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922B5B91-B779-4699-A60D-70339D6291D4}" type="slidenum">
              <a:rPr lang="pl-PL" altLang="pl-PL" sz="1200">
                <a:solidFill>
                  <a:srgbClr val="7F7F7F"/>
                </a:solidFill>
                <a:latin typeface="Times New Roman" panose="02020603050405020304" pitchFamily="18" charset="0"/>
              </a:rPr>
              <a:pPr>
                <a:spcBef>
                  <a:spcPct val="0"/>
                </a:spcBef>
                <a:spcAft>
                  <a:spcPct val="0"/>
                </a:spcAft>
                <a:buClrTx/>
                <a:buSzTx/>
                <a:buFontTx/>
                <a:buNone/>
              </a:pPr>
              <a:t>53</a:t>
            </a:fld>
            <a:endParaRPr lang="pl-PL" altLang="pl-PL" sz="1200">
              <a:solidFill>
                <a:srgbClr val="7F7F7F"/>
              </a:solidFill>
              <a:latin typeface="Times New Roman" panose="02020603050405020304" pitchFamily="18" charset="0"/>
            </a:endParaRPr>
          </a:p>
        </p:txBody>
      </p:sp>
      <p:grpSp>
        <p:nvGrpSpPr>
          <p:cNvPr id="121859" name="Grupa 9"/>
          <p:cNvGrpSpPr>
            <a:grpSpLocks/>
          </p:cNvGrpSpPr>
          <p:nvPr/>
        </p:nvGrpSpPr>
        <p:grpSpPr bwMode="auto">
          <a:xfrm>
            <a:off x="-12700" y="0"/>
            <a:ext cx="9110663" cy="971550"/>
            <a:chOff x="5634" y="2987576"/>
            <a:chExt cx="9109631" cy="971870"/>
          </a:xfrm>
        </p:grpSpPr>
        <p:pic>
          <p:nvPicPr>
            <p:cNvPr id="121863"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18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1865"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0" name="Prostokąt 1"/>
          <p:cNvSpPr>
            <a:spLocks noChangeArrowheads="1"/>
          </p:cNvSpPr>
          <p:nvPr/>
        </p:nvSpPr>
        <p:spPr bwMode="auto">
          <a:xfrm>
            <a:off x="1692275" y="1700213"/>
            <a:ext cx="4448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pl-PL" altLang="pl-PL" sz="2400" b="1">
                <a:solidFill>
                  <a:schemeClr val="tx1"/>
                </a:solidFill>
                <a:latin typeface="Arial" panose="020B0604020202020204" pitchFamily="34" charset="0"/>
              </a:rPr>
              <a:t>Siły Zbrojne RP dzielą się na:</a:t>
            </a:r>
          </a:p>
        </p:txBody>
      </p:sp>
      <p:sp>
        <p:nvSpPr>
          <p:cNvPr id="121861" name="Prostokąt 2"/>
          <p:cNvSpPr>
            <a:spLocks noChangeArrowheads="1"/>
          </p:cNvSpPr>
          <p:nvPr/>
        </p:nvSpPr>
        <p:spPr bwMode="auto">
          <a:xfrm>
            <a:off x="17463" y="2162175"/>
            <a:ext cx="44116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 typeface="Wingdings" panose="05000000000000000000" pitchFamily="2" charset="2"/>
              <a:buChar char="Ø"/>
            </a:pPr>
            <a:r>
              <a:rPr lang="pl-PL" altLang="pl-PL" sz="2400" b="1">
                <a:solidFill>
                  <a:srgbClr val="FF3300"/>
                </a:solidFill>
                <a:latin typeface="Arial" panose="020B0604020202020204" pitchFamily="34" charset="0"/>
              </a:rPr>
              <a:t>wojska operacyjne</a:t>
            </a:r>
          </a:p>
          <a:p>
            <a:pPr eaLnBrk="1" hangingPunct="1">
              <a:spcBef>
                <a:spcPct val="0"/>
              </a:spcBef>
              <a:spcAft>
                <a:spcPct val="0"/>
              </a:spcAft>
              <a:buClrTx/>
              <a:buSzTx/>
              <a:buFont typeface="Wingdings" panose="05000000000000000000" pitchFamily="2" charset="2"/>
              <a:buChar char="Ø"/>
            </a:pPr>
            <a:r>
              <a:rPr lang="pl-PL" altLang="pl-PL" sz="2400" b="1">
                <a:solidFill>
                  <a:srgbClr val="FF3300"/>
                </a:solidFill>
                <a:latin typeface="Arial" panose="020B0604020202020204" pitchFamily="34" charset="0"/>
              </a:rPr>
              <a:t>wojska wsparcia,</a:t>
            </a:r>
          </a:p>
          <a:p>
            <a:pPr eaLnBrk="1" hangingPunct="1">
              <a:spcBef>
                <a:spcPct val="0"/>
              </a:spcBef>
              <a:spcAft>
                <a:spcPct val="0"/>
              </a:spcAft>
              <a:buClrTx/>
              <a:buSzTx/>
              <a:buFont typeface="Wingdings" panose="05000000000000000000" pitchFamily="2" charset="2"/>
              <a:buChar char="Ø"/>
            </a:pPr>
            <a:r>
              <a:rPr lang="pl-PL" altLang="pl-PL" sz="2400" b="1">
                <a:solidFill>
                  <a:srgbClr val="FF3300"/>
                </a:solidFill>
                <a:latin typeface="Arial" panose="020B0604020202020204" pitchFamily="34" charset="0"/>
              </a:rPr>
              <a:t>Narodowe Siły Rezerwowe</a:t>
            </a:r>
            <a:endParaRPr lang="pl-PL" altLang="pl-PL" sz="2400">
              <a:solidFill>
                <a:schemeClr val="tx1"/>
              </a:solidFill>
              <a:latin typeface="Times New Roman" panose="02020603050405020304" pitchFamily="18" charset="0"/>
            </a:endParaRPr>
          </a:p>
        </p:txBody>
      </p:sp>
      <p:pic>
        <p:nvPicPr>
          <p:cNvPr id="121862" name="Picture 4" descr="Znalezione obrazy dla zapytania siły zbrojne r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5863" y="3468688"/>
            <a:ext cx="65722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3BE319AC-25A6-426E-95F5-E66842C7DE3B}" type="slidenum">
              <a:rPr lang="pl-PL" altLang="pl-PL" sz="1200">
                <a:solidFill>
                  <a:srgbClr val="7F7F7F"/>
                </a:solidFill>
                <a:latin typeface="Times New Roman" panose="02020603050405020304" pitchFamily="18" charset="0"/>
              </a:rPr>
              <a:pPr>
                <a:spcBef>
                  <a:spcPct val="0"/>
                </a:spcBef>
                <a:spcAft>
                  <a:spcPct val="0"/>
                </a:spcAft>
                <a:buClrTx/>
                <a:buSzTx/>
                <a:buFontTx/>
                <a:buNone/>
              </a:pPr>
              <a:t>54</a:t>
            </a:fld>
            <a:endParaRPr lang="pl-PL" altLang="pl-PL" sz="1200">
              <a:solidFill>
                <a:srgbClr val="7F7F7F"/>
              </a:solidFill>
              <a:latin typeface="Times New Roman" panose="02020603050405020304" pitchFamily="18" charset="0"/>
            </a:endParaRPr>
          </a:p>
        </p:txBody>
      </p:sp>
      <p:grpSp>
        <p:nvGrpSpPr>
          <p:cNvPr id="123907" name="Grupa 9"/>
          <p:cNvGrpSpPr>
            <a:grpSpLocks/>
          </p:cNvGrpSpPr>
          <p:nvPr/>
        </p:nvGrpSpPr>
        <p:grpSpPr bwMode="auto">
          <a:xfrm>
            <a:off x="-12700" y="0"/>
            <a:ext cx="9110663" cy="971550"/>
            <a:chOff x="5634" y="2987576"/>
            <a:chExt cx="9109631" cy="971870"/>
          </a:xfrm>
        </p:grpSpPr>
        <p:pic>
          <p:nvPicPr>
            <p:cNvPr id="123911"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39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3913"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4"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908" name="Prostokąt 1"/>
          <p:cNvSpPr>
            <a:spLocks noChangeArrowheads="1"/>
          </p:cNvSpPr>
          <p:nvPr/>
        </p:nvSpPr>
        <p:spPr bwMode="auto">
          <a:xfrm>
            <a:off x="0" y="1350963"/>
            <a:ext cx="90979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pl-PL" altLang="pl-PL" sz="2400" b="1">
                <a:solidFill>
                  <a:srgbClr val="FF3300"/>
                </a:solidFill>
                <a:latin typeface="Arial" panose="020B0604020202020204" pitchFamily="34" charset="0"/>
              </a:rPr>
              <a:t>wojska operacyjne</a:t>
            </a:r>
            <a:r>
              <a:rPr lang="pl-PL" altLang="pl-PL" sz="2400" b="1">
                <a:solidFill>
                  <a:schemeClr val="tx1"/>
                </a:solidFill>
                <a:latin typeface="Arial" panose="020B0604020202020204" pitchFamily="34" charset="0"/>
              </a:rPr>
              <a:t>, </a:t>
            </a:r>
          </a:p>
          <a:p>
            <a:pPr algn="just" eaLnBrk="1" hangingPunct="1">
              <a:spcBef>
                <a:spcPct val="0"/>
              </a:spcBef>
              <a:spcAft>
                <a:spcPct val="0"/>
              </a:spcAft>
              <a:buClrTx/>
              <a:buSzTx/>
              <a:buFontTx/>
              <a:buNone/>
            </a:pPr>
            <a:r>
              <a:rPr lang="pl-PL" altLang="pl-PL" sz="2400" b="1">
                <a:solidFill>
                  <a:schemeClr val="tx1"/>
                </a:solidFill>
                <a:latin typeface="Arial" panose="020B0604020202020204" pitchFamily="34" charset="0"/>
              </a:rPr>
              <a:t>obejmujące siły i środki rodzajów sił zbrojnych, przygotowane do prowadzenia działań połączonych w kraju </a:t>
            </a:r>
            <a:br>
              <a:rPr lang="pl-PL" altLang="pl-PL" sz="2400" b="1">
                <a:solidFill>
                  <a:schemeClr val="tx1"/>
                </a:solidFill>
                <a:latin typeface="Arial" panose="020B0604020202020204" pitchFamily="34" charset="0"/>
              </a:rPr>
            </a:br>
            <a:r>
              <a:rPr lang="pl-PL" altLang="pl-PL" sz="2400" b="1">
                <a:solidFill>
                  <a:schemeClr val="tx1"/>
                </a:solidFill>
                <a:latin typeface="Arial" panose="020B0604020202020204" pitchFamily="34" charset="0"/>
              </a:rPr>
              <a:t>i poza jego terytorium, w strukturach Sojuszu i w ramach innych organizacji bezpieczeństwa międzynarodowego oraz doraźnie tworzonych koalicji. </a:t>
            </a:r>
          </a:p>
        </p:txBody>
      </p:sp>
      <p:pic>
        <p:nvPicPr>
          <p:cNvPr id="123909" name="Picture 2" descr="Znalezione obrazy dla zapytania wojska operacyj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8675" y="3844925"/>
            <a:ext cx="4459288"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4" descr="Znalezione obrazy dla zapytania wojska operacyj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3814763"/>
            <a:ext cx="4459287"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C5EE88EB-59BA-4B1A-9961-9B993B6E41D7}" type="slidenum">
              <a:rPr lang="pl-PL" altLang="pl-PL" sz="1200">
                <a:solidFill>
                  <a:srgbClr val="7F7F7F"/>
                </a:solidFill>
                <a:latin typeface="Times New Roman" panose="02020603050405020304" pitchFamily="18" charset="0"/>
              </a:rPr>
              <a:pPr>
                <a:spcBef>
                  <a:spcPct val="0"/>
                </a:spcBef>
                <a:spcAft>
                  <a:spcPct val="0"/>
                </a:spcAft>
                <a:buClrTx/>
                <a:buSzTx/>
                <a:buFontTx/>
                <a:buNone/>
              </a:pPr>
              <a:t>55</a:t>
            </a:fld>
            <a:endParaRPr lang="pl-PL" altLang="pl-PL" sz="1200">
              <a:solidFill>
                <a:srgbClr val="7F7F7F"/>
              </a:solidFill>
              <a:latin typeface="Times New Roman" panose="02020603050405020304" pitchFamily="18" charset="0"/>
            </a:endParaRPr>
          </a:p>
        </p:txBody>
      </p:sp>
      <p:grpSp>
        <p:nvGrpSpPr>
          <p:cNvPr id="125955" name="Grupa 9"/>
          <p:cNvGrpSpPr>
            <a:grpSpLocks/>
          </p:cNvGrpSpPr>
          <p:nvPr/>
        </p:nvGrpSpPr>
        <p:grpSpPr bwMode="auto">
          <a:xfrm>
            <a:off x="-12700" y="0"/>
            <a:ext cx="9110663" cy="971550"/>
            <a:chOff x="5634" y="2987576"/>
            <a:chExt cx="9109631" cy="971870"/>
          </a:xfrm>
        </p:grpSpPr>
        <p:pic>
          <p:nvPicPr>
            <p:cNvPr id="125960"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59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5962"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3"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5956" name="Prostokąt 2"/>
          <p:cNvSpPr>
            <a:spLocks noChangeArrowheads="1"/>
          </p:cNvSpPr>
          <p:nvPr/>
        </p:nvSpPr>
        <p:spPr bwMode="auto">
          <a:xfrm>
            <a:off x="58738" y="1806575"/>
            <a:ext cx="9096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rPr>
              <a:t>W zależności od charakteru wykonywanych zadań                                    w strukturach wojsk operacyjnych wyróżnia się:</a:t>
            </a:r>
          </a:p>
        </p:txBody>
      </p:sp>
      <p:sp>
        <p:nvSpPr>
          <p:cNvPr id="125957" name="Prostokąt 4"/>
          <p:cNvSpPr>
            <a:spLocks noChangeArrowheads="1"/>
          </p:cNvSpPr>
          <p:nvPr/>
        </p:nvSpPr>
        <p:spPr bwMode="auto">
          <a:xfrm>
            <a:off x="-12700" y="2713038"/>
            <a:ext cx="90376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rgbClr val="3333CC"/>
                </a:solidFill>
                <a:latin typeface="Arial" panose="020B0604020202020204" pitchFamily="34" charset="0"/>
              </a:rPr>
              <a:t>jednostki bojowe:</a:t>
            </a:r>
            <a:r>
              <a:rPr lang="pl-PL" altLang="pl-PL" sz="2400" b="1">
                <a:solidFill>
                  <a:schemeClr val="tx1"/>
                </a:solidFill>
                <a:latin typeface="Arial" panose="020B0604020202020204" pitchFamily="34" charset="0"/>
              </a:rPr>
              <a:t> </a:t>
            </a:r>
          </a:p>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rPr>
              <a:t>ogólnowojskowe, aeromobilne, specjalne, lotnictwa taktycznego, rakietowe obrony powietrznej (OP) oraz okręty uderzeniowe;</a:t>
            </a:r>
          </a:p>
        </p:txBody>
      </p:sp>
      <p:sp>
        <p:nvSpPr>
          <p:cNvPr id="125958" name="Prostokąt 5"/>
          <p:cNvSpPr>
            <a:spLocks noChangeArrowheads="1"/>
          </p:cNvSpPr>
          <p:nvPr/>
        </p:nvSpPr>
        <p:spPr bwMode="auto">
          <a:xfrm>
            <a:off x="190500" y="1341438"/>
            <a:ext cx="292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rgbClr val="FF3300"/>
                </a:solidFill>
                <a:latin typeface="Arial" panose="020B0604020202020204" pitchFamily="34" charset="0"/>
              </a:rPr>
              <a:t>wojska operacyjne</a:t>
            </a:r>
          </a:p>
        </p:txBody>
      </p:sp>
      <p:pic>
        <p:nvPicPr>
          <p:cNvPr id="125959" name="Picture 2" descr="Znalezione obrazy dla zapytania siły zbrojne r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6813" y="4283075"/>
            <a:ext cx="6097587"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8A5386E2-58C2-43E9-9A7A-30AD148D4698}" type="slidenum">
              <a:rPr lang="pl-PL" altLang="pl-PL" sz="1200">
                <a:solidFill>
                  <a:srgbClr val="7F7F7F"/>
                </a:solidFill>
                <a:latin typeface="Times New Roman" panose="02020603050405020304" pitchFamily="18" charset="0"/>
              </a:rPr>
              <a:pPr>
                <a:spcBef>
                  <a:spcPct val="0"/>
                </a:spcBef>
                <a:spcAft>
                  <a:spcPct val="0"/>
                </a:spcAft>
                <a:buClrTx/>
                <a:buSzTx/>
                <a:buFontTx/>
                <a:buNone/>
              </a:pPr>
              <a:t>56</a:t>
            </a:fld>
            <a:endParaRPr lang="pl-PL" altLang="pl-PL" sz="1200">
              <a:solidFill>
                <a:srgbClr val="7F7F7F"/>
              </a:solidFill>
              <a:latin typeface="Times New Roman" panose="02020603050405020304" pitchFamily="18" charset="0"/>
            </a:endParaRPr>
          </a:p>
        </p:txBody>
      </p:sp>
      <p:grpSp>
        <p:nvGrpSpPr>
          <p:cNvPr id="128003" name="Grupa 9"/>
          <p:cNvGrpSpPr>
            <a:grpSpLocks/>
          </p:cNvGrpSpPr>
          <p:nvPr/>
        </p:nvGrpSpPr>
        <p:grpSpPr bwMode="auto">
          <a:xfrm>
            <a:off x="-12700" y="0"/>
            <a:ext cx="9110663" cy="971550"/>
            <a:chOff x="5634" y="2987576"/>
            <a:chExt cx="9109631" cy="971870"/>
          </a:xfrm>
        </p:grpSpPr>
        <p:pic>
          <p:nvPicPr>
            <p:cNvPr id="128009"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80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8011"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2"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8004" name="Prostokąt 2"/>
          <p:cNvSpPr>
            <a:spLocks noChangeArrowheads="1"/>
          </p:cNvSpPr>
          <p:nvPr/>
        </p:nvSpPr>
        <p:spPr bwMode="auto">
          <a:xfrm>
            <a:off x="46038" y="1612900"/>
            <a:ext cx="90979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rPr>
              <a:t>W zależności od charakteru wykonywanych zadań                                    w strukturach wojsk operacyjnych wyróżnia się:</a:t>
            </a:r>
          </a:p>
        </p:txBody>
      </p:sp>
      <p:sp>
        <p:nvSpPr>
          <p:cNvPr id="128005" name="Prostokąt 1"/>
          <p:cNvSpPr>
            <a:spLocks noChangeArrowheads="1"/>
          </p:cNvSpPr>
          <p:nvPr/>
        </p:nvSpPr>
        <p:spPr bwMode="auto">
          <a:xfrm>
            <a:off x="46038" y="2481263"/>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rgbClr val="3333CC"/>
                </a:solidFill>
                <a:latin typeface="Arial" panose="020B0604020202020204" pitchFamily="34" charset="0"/>
              </a:rPr>
              <a:t>jednostki wsparcia bojowego:</a:t>
            </a:r>
          </a:p>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rPr>
              <a:t>rozpoznania, wywiadu, walki elektronicznej, działań psychologicznych, rakietowe i artylerii, obrony przeciwlotniczej, chemiczne, inżynieryjne, radiotechniczne OP, okręty obrony przeciwminowej, zwalczania okrętów podwodnych i zabezpieczenia hydrograficznego;</a:t>
            </a:r>
          </a:p>
        </p:txBody>
      </p:sp>
      <p:sp>
        <p:nvSpPr>
          <p:cNvPr id="128006" name="Prostokąt 4"/>
          <p:cNvSpPr>
            <a:spLocks noChangeArrowheads="1"/>
          </p:cNvSpPr>
          <p:nvPr/>
        </p:nvSpPr>
        <p:spPr bwMode="auto">
          <a:xfrm>
            <a:off x="584200" y="1150938"/>
            <a:ext cx="292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rgbClr val="FF3300"/>
                </a:solidFill>
                <a:latin typeface="Arial" panose="020B0604020202020204" pitchFamily="34" charset="0"/>
              </a:rPr>
              <a:t>wojska operacyjne</a:t>
            </a:r>
          </a:p>
        </p:txBody>
      </p:sp>
      <p:pic>
        <p:nvPicPr>
          <p:cNvPr id="128007" name="Picture 2" descr="Znalezione obrazy dla zapytania jednostki wsparcia bojowe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725" y="4789488"/>
            <a:ext cx="2751138"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8" name="Picture 4" descr="Znalezione obrazy dla zapytania jednostki wsparcia bojowe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4413" y="4789488"/>
            <a:ext cx="2751137"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3507465C-78BF-414F-93DA-6CFEA93C9503}" type="slidenum">
              <a:rPr lang="pl-PL" altLang="pl-PL" sz="1200">
                <a:solidFill>
                  <a:srgbClr val="7F7F7F"/>
                </a:solidFill>
                <a:latin typeface="Times New Roman" panose="02020603050405020304" pitchFamily="18" charset="0"/>
              </a:rPr>
              <a:pPr>
                <a:spcBef>
                  <a:spcPct val="0"/>
                </a:spcBef>
                <a:spcAft>
                  <a:spcPct val="0"/>
                </a:spcAft>
                <a:buClrTx/>
                <a:buSzTx/>
                <a:buFontTx/>
                <a:buNone/>
              </a:pPr>
              <a:t>57</a:t>
            </a:fld>
            <a:endParaRPr lang="pl-PL" altLang="pl-PL" sz="1200">
              <a:solidFill>
                <a:srgbClr val="7F7F7F"/>
              </a:solidFill>
              <a:latin typeface="Times New Roman" panose="02020603050405020304" pitchFamily="18" charset="0"/>
            </a:endParaRPr>
          </a:p>
        </p:txBody>
      </p:sp>
      <p:grpSp>
        <p:nvGrpSpPr>
          <p:cNvPr id="130051" name="Grupa 9"/>
          <p:cNvGrpSpPr>
            <a:grpSpLocks/>
          </p:cNvGrpSpPr>
          <p:nvPr/>
        </p:nvGrpSpPr>
        <p:grpSpPr bwMode="auto">
          <a:xfrm>
            <a:off x="-12700" y="0"/>
            <a:ext cx="9110663" cy="971550"/>
            <a:chOff x="5634" y="2987576"/>
            <a:chExt cx="9109631" cy="971870"/>
          </a:xfrm>
        </p:grpSpPr>
        <p:pic>
          <p:nvPicPr>
            <p:cNvPr id="130056"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00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0058"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9"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0052" name="Prostokąt 2"/>
          <p:cNvSpPr>
            <a:spLocks noChangeArrowheads="1"/>
          </p:cNvSpPr>
          <p:nvPr/>
        </p:nvSpPr>
        <p:spPr bwMode="auto">
          <a:xfrm>
            <a:off x="46038" y="1612900"/>
            <a:ext cx="90979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rPr>
              <a:t>W zależności od charakteru wykonywanych zadań                                    w strukturach wojsk operacyjnych wyróżnia się:</a:t>
            </a:r>
          </a:p>
        </p:txBody>
      </p:sp>
      <p:sp>
        <p:nvSpPr>
          <p:cNvPr id="130053" name="Prostokąt 1"/>
          <p:cNvSpPr>
            <a:spLocks noChangeArrowheads="1"/>
          </p:cNvSpPr>
          <p:nvPr/>
        </p:nvSpPr>
        <p:spPr bwMode="auto">
          <a:xfrm>
            <a:off x="-36513" y="2484438"/>
            <a:ext cx="9134476"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rgbClr val="3333CC"/>
                </a:solidFill>
                <a:latin typeface="Arial" panose="020B0604020202020204" pitchFamily="34" charset="0"/>
              </a:rPr>
              <a:t>jednostki zabezpieczenia bojowego:</a:t>
            </a:r>
            <a:r>
              <a:rPr lang="pl-PL" altLang="pl-PL" sz="2400" b="1">
                <a:solidFill>
                  <a:schemeClr val="tx1"/>
                </a:solidFill>
                <a:latin typeface="Arial" panose="020B0604020202020204" pitchFamily="34" charset="0"/>
              </a:rPr>
              <a:t> </a:t>
            </a:r>
          </a:p>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rPr>
              <a:t>dowodzenia, łączności i informatyki, logistyczne, medyczne, współpracy cywilno-wojskowej oraz inne.</a:t>
            </a:r>
          </a:p>
        </p:txBody>
      </p:sp>
      <p:sp>
        <p:nvSpPr>
          <p:cNvPr id="130054" name="Prostokąt 4"/>
          <p:cNvSpPr>
            <a:spLocks noChangeArrowheads="1"/>
          </p:cNvSpPr>
          <p:nvPr/>
        </p:nvSpPr>
        <p:spPr bwMode="auto">
          <a:xfrm>
            <a:off x="158750" y="1150938"/>
            <a:ext cx="292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rgbClr val="FF3300"/>
                </a:solidFill>
                <a:latin typeface="Arial" panose="020B0604020202020204" pitchFamily="34" charset="0"/>
              </a:rPr>
              <a:t>wojska operacyjne</a:t>
            </a:r>
          </a:p>
        </p:txBody>
      </p:sp>
      <p:pic>
        <p:nvPicPr>
          <p:cNvPr id="130055" name="Picture 2" descr="Znalezione obrazy dla zapytania jednostki wsparcia bojowe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250" y="3670300"/>
            <a:ext cx="5184775"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67160B87-38A7-4F9E-B788-A45130AE6AE3}" type="slidenum">
              <a:rPr lang="pl-PL" altLang="pl-PL" sz="1200">
                <a:solidFill>
                  <a:srgbClr val="7F7F7F"/>
                </a:solidFill>
                <a:latin typeface="Times New Roman" panose="02020603050405020304" pitchFamily="18" charset="0"/>
              </a:rPr>
              <a:pPr>
                <a:spcBef>
                  <a:spcPct val="0"/>
                </a:spcBef>
                <a:spcAft>
                  <a:spcPct val="0"/>
                </a:spcAft>
                <a:buClrTx/>
                <a:buSzTx/>
                <a:buFontTx/>
                <a:buNone/>
              </a:pPr>
              <a:t>58</a:t>
            </a:fld>
            <a:endParaRPr lang="pl-PL" altLang="pl-PL" sz="1200">
              <a:solidFill>
                <a:srgbClr val="7F7F7F"/>
              </a:solidFill>
              <a:latin typeface="Times New Roman" panose="02020603050405020304" pitchFamily="18" charset="0"/>
            </a:endParaRPr>
          </a:p>
        </p:txBody>
      </p:sp>
      <p:grpSp>
        <p:nvGrpSpPr>
          <p:cNvPr id="132099" name="Grupa 9"/>
          <p:cNvGrpSpPr>
            <a:grpSpLocks/>
          </p:cNvGrpSpPr>
          <p:nvPr/>
        </p:nvGrpSpPr>
        <p:grpSpPr bwMode="auto">
          <a:xfrm>
            <a:off x="-12700" y="0"/>
            <a:ext cx="9110663" cy="971550"/>
            <a:chOff x="5634" y="2987576"/>
            <a:chExt cx="9109631" cy="971870"/>
          </a:xfrm>
        </p:grpSpPr>
        <p:pic>
          <p:nvPicPr>
            <p:cNvPr id="132104"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21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2106"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7"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2100" name="Prostokąt 1"/>
          <p:cNvSpPr>
            <a:spLocks noChangeArrowheads="1"/>
          </p:cNvSpPr>
          <p:nvPr/>
        </p:nvSpPr>
        <p:spPr bwMode="auto">
          <a:xfrm>
            <a:off x="87313" y="2133600"/>
            <a:ext cx="89947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rPr>
              <a:t>przeznaczone </a:t>
            </a:r>
            <a:r>
              <a:rPr lang="pl-PL" altLang="pl-PL" sz="2400" b="1">
                <a:solidFill>
                  <a:srgbClr val="3333CC"/>
                </a:solidFill>
                <a:latin typeface="Arial" panose="020B0604020202020204" pitchFamily="34" charset="0"/>
              </a:rPr>
              <a:t>do wspierania wojsk operacyjnych i wykonywania zadań obronnych głównie na terytorium kraju</a:t>
            </a:r>
            <a:r>
              <a:rPr lang="pl-PL" altLang="pl-PL" sz="2400" b="1">
                <a:solidFill>
                  <a:schemeClr val="tx1"/>
                </a:solidFill>
                <a:latin typeface="Arial" panose="020B0604020202020204" pitchFamily="34" charset="0"/>
              </a:rPr>
              <a:t> </a:t>
            </a:r>
            <a:r>
              <a:rPr lang="pl-PL" altLang="pl-PL" sz="2400" b="1">
                <a:solidFill>
                  <a:srgbClr val="FF3300"/>
                </a:solidFill>
                <a:latin typeface="Arial" panose="020B0604020202020204" pitchFamily="34" charset="0"/>
              </a:rPr>
              <a:t>we współdziałaniu z pozamilitarnymi elementami systemu obronnego państwa</a:t>
            </a:r>
            <a:r>
              <a:rPr lang="pl-PL" altLang="pl-PL" sz="2400" b="1">
                <a:solidFill>
                  <a:schemeClr val="tx1"/>
                </a:solidFill>
                <a:latin typeface="Arial" panose="020B0604020202020204" pitchFamily="34" charset="0"/>
              </a:rPr>
              <a:t>. </a:t>
            </a:r>
          </a:p>
          <a:p>
            <a:pPr eaLnBrk="1" hangingPunct="1">
              <a:spcBef>
                <a:spcPct val="0"/>
              </a:spcBef>
              <a:spcAft>
                <a:spcPct val="0"/>
              </a:spcAft>
              <a:buClrTx/>
              <a:buSzTx/>
              <a:buFontTx/>
              <a:buNone/>
            </a:pPr>
            <a:endParaRPr lang="pl-PL" altLang="pl-PL" sz="2400" b="1">
              <a:solidFill>
                <a:schemeClr val="tx1"/>
              </a:solidFill>
              <a:latin typeface="Arial" panose="020B0604020202020204" pitchFamily="34" charset="0"/>
            </a:endParaRPr>
          </a:p>
        </p:txBody>
      </p:sp>
      <p:sp>
        <p:nvSpPr>
          <p:cNvPr id="132101" name="Prostokąt 4"/>
          <p:cNvSpPr>
            <a:spLocks noChangeArrowheads="1"/>
          </p:cNvSpPr>
          <p:nvPr/>
        </p:nvSpPr>
        <p:spPr bwMode="auto">
          <a:xfrm>
            <a:off x="103188" y="1446213"/>
            <a:ext cx="2613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rgbClr val="FF3300"/>
                </a:solidFill>
                <a:latin typeface="Arial" panose="020B0604020202020204" pitchFamily="34" charset="0"/>
              </a:rPr>
              <a:t>wojska wsparcia</a:t>
            </a:r>
            <a:endParaRPr lang="pl-PL" altLang="pl-PL" sz="2400">
              <a:solidFill>
                <a:schemeClr val="tx1"/>
              </a:solidFill>
              <a:latin typeface="Times New Roman" panose="02020603050405020304" pitchFamily="18" charset="0"/>
            </a:endParaRPr>
          </a:p>
        </p:txBody>
      </p:sp>
      <p:pic>
        <p:nvPicPr>
          <p:cNvPr id="132102" name="Picture 2" descr="Znalezione obrazy dla zapytania wojska wsparc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3500438"/>
            <a:ext cx="481012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Picture 4" descr="Znalezione obrazy dla zapytania wojska wsparc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388" y="3992563"/>
            <a:ext cx="391318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5ED4FBEA-77CA-4FEE-BDD4-C39AF601879F}" type="slidenum">
              <a:rPr lang="pl-PL" altLang="pl-PL" sz="1200">
                <a:solidFill>
                  <a:srgbClr val="7F7F7F"/>
                </a:solidFill>
                <a:latin typeface="Times New Roman" panose="02020603050405020304" pitchFamily="18" charset="0"/>
              </a:rPr>
              <a:pPr>
                <a:spcBef>
                  <a:spcPct val="0"/>
                </a:spcBef>
                <a:spcAft>
                  <a:spcPct val="0"/>
                </a:spcAft>
                <a:buClrTx/>
                <a:buSzTx/>
                <a:buFontTx/>
                <a:buNone/>
              </a:pPr>
              <a:t>59</a:t>
            </a:fld>
            <a:endParaRPr lang="pl-PL" altLang="pl-PL" sz="1200">
              <a:solidFill>
                <a:srgbClr val="7F7F7F"/>
              </a:solidFill>
              <a:latin typeface="Times New Roman" panose="02020603050405020304" pitchFamily="18" charset="0"/>
            </a:endParaRPr>
          </a:p>
        </p:txBody>
      </p:sp>
      <p:grpSp>
        <p:nvGrpSpPr>
          <p:cNvPr id="134147" name="Grupa 9"/>
          <p:cNvGrpSpPr>
            <a:grpSpLocks/>
          </p:cNvGrpSpPr>
          <p:nvPr/>
        </p:nvGrpSpPr>
        <p:grpSpPr bwMode="auto">
          <a:xfrm>
            <a:off x="-12700" y="0"/>
            <a:ext cx="9110663" cy="971550"/>
            <a:chOff x="5634" y="2987576"/>
            <a:chExt cx="9109631" cy="971870"/>
          </a:xfrm>
        </p:grpSpPr>
        <p:pic>
          <p:nvPicPr>
            <p:cNvPr id="134152"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41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4154"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5"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4148" name="Prostokąt 1"/>
          <p:cNvSpPr>
            <a:spLocks noChangeArrowheads="1"/>
          </p:cNvSpPr>
          <p:nvPr/>
        </p:nvSpPr>
        <p:spPr bwMode="auto">
          <a:xfrm>
            <a:off x="0" y="1844675"/>
            <a:ext cx="9144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rPr>
              <a:t>W ich skład wchodzą </a:t>
            </a:r>
            <a:r>
              <a:rPr lang="pl-PL" altLang="pl-PL" sz="2400" b="1">
                <a:solidFill>
                  <a:srgbClr val="3333CC"/>
                </a:solidFill>
                <a:latin typeface="Arial" panose="020B0604020202020204" pitchFamily="34" charset="0"/>
              </a:rPr>
              <a:t>jednostki administracji wojskowej                  oraz logistyki stacjonarnej i inne zabezpieczające w systemie stacjonarnym</a:t>
            </a:r>
            <a:r>
              <a:rPr lang="pl-PL" altLang="pl-PL" sz="2400" b="1">
                <a:solidFill>
                  <a:schemeClr val="tx1"/>
                </a:solidFill>
                <a:latin typeface="Arial" panose="020B0604020202020204" pitchFamily="34" charset="0"/>
              </a:rPr>
              <a:t>. </a:t>
            </a:r>
          </a:p>
          <a:p>
            <a:pPr eaLnBrk="1" hangingPunct="1">
              <a:spcBef>
                <a:spcPct val="0"/>
              </a:spcBef>
              <a:spcAft>
                <a:spcPct val="0"/>
              </a:spcAft>
              <a:buClrTx/>
              <a:buSzTx/>
              <a:buFontTx/>
              <a:buNone/>
            </a:pPr>
            <a:r>
              <a:rPr lang="pl-PL" altLang="pl-PL" sz="2400" b="1">
                <a:solidFill>
                  <a:srgbClr val="009900"/>
                </a:solidFill>
                <a:latin typeface="Arial" panose="020B0604020202020204" pitchFamily="34" charset="0"/>
              </a:rPr>
              <a:t>W szczególnych sytuacjach jest możliwe czasowe podporządkowanie części tych sił – w strefie bezpośrednich działań na terenie kraju – dowództwom sojuszniczym i koalicyjnym.</a:t>
            </a:r>
          </a:p>
        </p:txBody>
      </p:sp>
      <p:sp>
        <p:nvSpPr>
          <p:cNvPr id="134149" name="Prostokąt 10"/>
          <p:cNvSpPr>
            <a:spLocks noChangeArrowheads="1"/>
          </p:cNvSpPr>
          <p:nvPr/>
        </p:nvSpPr>
        <p:spPr bwMode="auto">
          <a:xfrm>
            <a:off x="95250" y="1155700"/>
            <a:ext cx="2613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rgbClr val="FF3300"/>
                </a:solidFill>
                <a:latin typeface="Arial" panose="020B0604020202020204" pitchFamily="34" charset="0"/>
              </a:rPr>
              <a:t>wojska wsparcia</a:t>
            </a:r>
            <a:endParaRPr lang="pl-PL" altLang="pl-PL" sz="2400">
              <a:solidFill>
                <a:schemeClr val="tx1"/>
              </a:solidFill>
              <a:latin typeface="Times New Roman" panose="02020603050405020304" pitchFamily="18" charset="0"/>
            </a:endParaRPr>
          </a:p>
        </p:txBody>
      </p:sp>
      <p:pic>
        <p:nvPicPr>
          <p:cNvPr id="134150" name="Picture 11" descr="Znalezione obrazy dla zapytania wojska wsparc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4221163"/>
            <a:ext cx="362585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13" descr="Znalezione obrazy dla zapytania wojska wsparc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050" y="4522788"/>
            <a:ext cx="4487863"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42918A72-605D-4B9E-B1D4-EFCF72B88C22}" type="slidenum">
              <a:rPr lang="pl-PL" altLang="pl-PL" sz="1200">
                <a:solidFill>
                  <a:srgbClr val="7F7F7F"/>
                </a:solidFill>
                <a:latin typeface="Times New Roman" panose="02020603050405020304" pitchFamily="18" charset="0"/>
              </a:rPr>
              <a:pPr>
                <a:spcBef>
                  <a:spcPct val="0"/>
                </a:spcBef>
                <a:spcAft>
                  <a:spcPct val="0"/>
                </a:spcAft>
                <a:buClrTx/>
                <a:buSzTx/>
                <a:buFontTx/>
                <a:buNone/>
              </a:pPr>
              <a:t>6</a:t>
            </a:fld>
            <a:endParaRPr lang="pl-PL" altLang="pl-PL" sz="1200">
              <a:solidFill>
                <a:srgbClr val="7F7F7F"/>
              </a:solidFill>
              <a:latin typeface="Times New Roman" panose="02020603050405020304" pitchFamily="18" charset="0"/>
            </a:endParaRPr>
          </a:p>
        </p:txBody>
      </p:sp>
      <p:grpSp>
        <p:nvGrpSpPr>
          <p:cNvPr id="25603" name="Grupa 4"/>
          <p:cNvGrpSpPr>
            <a:grpSpLocks/>
          </p:cNvGrpSpPr>
          <p:nvPr/>
        </p:nvGrpSpPr>
        <p:grpSpPr bwMode="auto">
          <a:xfrm>
            <a:off x="-12700" y="0"/>
            <a:ext cx="9110663" cy="971550"/>
            <a:chOff x="5634" y="2987576"/>
            <a:chExt cx="9109631" cy="971870"/>
          </a:xfrm>
        </p:grpSpPr>
        <p:pic>
          <p:nvPicPr>
            <p:cNvPr id="25606"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0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08"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4" name="Picture 2" descr="Podobny obra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0" y="1628775"/>
            <a:ext cx="91567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Prostokąt 1"/>
          <p:cNvSpPr>
            <a:spLocks noChangeArrowheads="1"/>
          </p:cNvSpPr>
          <p:nvPr/>
        </p:nvSpPr>
        <p:spPr bwMode="auto">
          <a:xfrm>
            <a:off x="827088" y="1125538"/>
            <a:ext cx="7058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pl-PL" altLang="pl-PL" sz="1600" b="1">
                <a:solidFill>
                  <a:schemeClr val="tx1"/>
                </a:solidFill>
                <a:latin typeface="Arial" panose="020B0604020202020204" pitchFamily="34" charset="0"/>
                <a:cs typeface="Arial" panose="020B0604020202020204" pitchFamily="34" charset="0"/>
              </a:rPr>
              <a:t>Organizacja systemu kierowania SZ RP lata 2014-2019</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76A00DF7-B239-4672-9241-2A4EE47BD34D}" type="slidenum">
              <a:rPr lang="pl-PL" altLang="pl-PL" sz="1200">
                <a:solidFill>
                  <a:srgbClr val="7F7F7F"/>
                </a:solidFill>
                <a:latin typeface="Times New Roman" panose="02020603050405020304" pitchFamily="18" charset="0"/>
              </a:rPr>
              <a:pPr>
                <a:spcBef>
                  <a:spcPct val="0"/>
                </a:spcBef>
                <a:spcAft>
                  <a:spcPct val="0"/>
                </a:spcAft>
                <a:buClrTx/>
                <a:buSzTx/>
                <a:buFontTx/>
                <a:buNone/>
              </a:pPr>
              <a:t>60</a:t>
            </a:fld>
            <a:endParaRPr lang="pl-PL" altLang="pl-PL" sz="1200">
              <a:solidFill>
                <a:srgbClr val="7F7F7F"/>
              </a:solidFill>
              <a:latin typeface="Times New Roman" panose="02020603050405020304" pitchFamily="18" charset="0"/>
            </a:endParaRPr>
          </a:p>
        </p:txBody>
      </p:sp>
      <p:grpSp>
        <p:nvGrpSpPr>
          <p:cNvPr id="136195" name="Grupa 9"/>
          <p:cNvGrpSpPr>
            <a:grpSpLocks/>
          </p:cNvGrpSpPr>
          <p:nvPr/>
        </p:nvGrpSpPr>
        <p:grpSpPr bwMode="auto">
          <a:xfrm>
            <a:off x="-12700" y="0"/>
            <a:ext cx="9110663" cy="971550"/>
            <a:chOff x="5634" y="2987576"/>
            <a:chExt cx="9109631" cy="971870"/>
          </a:xfrm>
        </p:grpSpPr>
        <p:pic>
          <p:nvPicPr>
            <p:cNvPr id="136199"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62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6201"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2"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6196" name="Prostokąt 10"/>
          <p:cNvSpPr>
            <a:spLocks noChangeArrowheads="1"/>
          </p:cNvSpPr>
          <p:nvPr/>
        </p:nvSpPr>
        <p:spPr bwMode="auto">
          <a:xfrm>
            <a:off x="182563" y="1238250"/>
            <a:ext cx="4065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rgbClr val="FF3300"/>
                </a:solidFill>
                <a:latin typeface="Arial" panose="020B0604020202020204" pitchFamily="34" charset="0"/>
              </a:rPr>
              <a:t>Narodowe Siły Rezerwowe</a:t>
            </a:r>
            <a:endParaRPr lang="pl-PL" altLang="pl-PL" sz="2400">
              <a:solidFill>
                <a:schemeClr val="tx1"/>
              </a:solidFill>
              <a:latin typeface="Times New Roman" panose="02020603050405020304" pitchFamily="18" charset="0"/>
            </a:endParaRPr>
          </a:p>
        </p:txBody>
      </p:sp>
      <p:sp>
        <p:nvSpPr>
          <p:cNvPr id="136197" name="Prostokąt 2"/>
          <p:cNvSpPr>
            <a:spLocks noChangeArrowheads="1"/>
          </p:cNvSpPr>
          <p:nvPr/>
        </p:nvSpPr>
        <p:spPr bwMode="auto">
          <a:xfrm>
            <a:off x="-12700" y="1916113"/>
            <a:ext cx="90963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chemeClr val="tx1"/>
                </a:solidFill>
                <a:latin typeface="Arial" panose="020B0604020202020204" pitchFamily="34" charset="0"/>
              </a:rPr>
              <a:t>przygotowane </a:t>
            </a:r>
            <a:r>
              <a:rPr lang="pl-PL" altLang="pl-PL" sz="2400" b="1">
                <a:solidFill>
                  <a:srgbClr val="3333CC"/>
                </a:solidFill>
                <a:latin typeface="Arial" panose="020B0604020202020204" pitchFamily="34" charset="0"/>
              </a:rPr>
              <a:t>do realizacji zadań w okresie stanów nadzwyczajnych i stwarzające możliwości wzmocnienia potencjału obronnego państwa</a:t>
            </a:r>
            <a:r>
              <a:rPr lang="pl-PL" altLang="pl-PL" sz="2400" b="1">
                <a:solidFill>
                  <a:schemeClr val="tx1"/>
                </a:solidFill>
                <a:latin typeface="Arial" panose="020B0604020202020204" pitchFamily="34" charset="0"/>
              </a:rPr>
              <a:t>. </a:t>
            </a:r>
          </a:p>
          <a:p>
            <a:pPr eaLnBrk="1" hangingPunct="1">
              <a:spcBef>
                <a:spcPct val="0"/>
              </a:spcBef>
              <a:spcAft>
                <a:spcPct val="0"/>
              </a:spcAft>
              <a:buClrTx/>
              <a:buSzTx/>
              <a:buFontTx/>
              <a:buNone/>
            </a:pPr>
            <a:r>
              <a:rPr lang="pl-PL" altLang="pl-PL" sz="2400" b="1">
                <a:solidFill>
                  <a:srgbClr val="009900"/>
                </a:solidFill>
                <a:latin typeface="Arial" panose="020B0604020202020204" pitchFamily="34" charset="0"/>
              </a:rPr>
              <a:t>Ich trzon, na podstawie kontraktu, stanowią dobrze przygotowani i wyszkoleni żołnierze rezerwy posiadający nadane przydziały kryzysowe.</a:t>
            </a:r>
            <a:r>
              <a:rPr lang="pl-PL" altLang="pl-PL" sz="2400">
                <a:solidFill>
                  <a:schemeClr val="tx1"/>
                </a:solidFill>
                <a:latin typeface="Arial" panose="020B0604020202020204" pitchFamily="34" charset="0"/>
              </a:rPr>
              <a:t> </a:t>
            </a:r>
          </a:p>
        </p:txBody>
      </p:sp>
      <p:pic>
        <p:nvPicPr>
          <p:cNvPr id="136198" name="Picture 11" descr="Znalezione obrazy dla zapytania Narodowe Siły Rezerwow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1950" y="4246563"/>
            <a:ext cx="5233988"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F6A5F828-7B7B-4495-B43A-CA829F4B811A}" type="slidenum">
              <a:rPr lang="pl-PL" altLang="pl-PL" sz="1200">
                <a:solidFill>
                  <a:srgbClr val="7F7F7F"/>
                </a:solidFill>
                <a:latin typeface="Times New Roman" panose="02020603050405020304" pitchFamily="18" charset="0"/>
              </a:rPr>
              <a:pPr>
                <a:spcBef>
                  <a:spcPct val="0"/>
                </a:spcBef>
                <a:spcAft>
                  <a:spcPct val="0"/>
                </a:spcAft>
                <a:buClrTx/>
                <a:buSzTx/>
                <a:buFontTx/>
                <a:buNone/>
              </a:pPr>
              <a:t>61</a:t>
            </a:fld>
            <a:endParaRPr lang="pl-PL" altLang="pl-PL" sz="1200">
              <a:solidFill>
                <a:srgbClr val="7F7F7F"/>
              </a:solidFill>
              <a:latin typeface="Times New Roman" panose="02020603050405020304" pitchFamily="18" charset="0"/>
            </a:endParaRPr>
          </a:p>
        </p:txBody>
      </p:sp>
      <p:grpSp>
        <p:nvGrpSpPr>
          <p:cNvPr id="138243" name="Grupa 9"/>
          <p:cNvGrpSpPr>
            <a:grpSpLocks/>
          </p:cNvGrpSpPr>
          <p:nvPr/>
        </p:nvGrpSpPr>
        <p:grpSpPr bwMode="auto">
          <a:xfrm>
            <a:off x="-12700" y="0"/>
            <a:ext cx="9110663" cy="971550"/>
            <a:chOff x="5634" y="2987576"/>
            <a:chExt cx="9109631" cy="971870"/>
          </a:xfrm>
        </p:grpSpPr>
        <p:pic>
          <p:nvPicPr>
            <p:cNvPr id="138247"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82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8249"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0"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8244" name="Prostokąt 10"/>
          <p:cNvSpPr>
            <a:spLocks noChangeArrowheads="1"/>
          </p:cNvSpPr>
          <p:nvPr/>
        </p:nvSpPr>
        <p:spPr bwMode="auto">
          <a:xfrm>
            <a:off x="42863" y="1223963"/>
            <a:ext cx="5527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rgbClr val="FF3300"/>
                </a:solidFill>
                <a:latin typeface="Arial" panose="020B0604020202020204" pitchFamily="34" charset="0"/>
              </a:rPr>
              <a:t>Podział Sił Zbrojnych ze względu na </a:t>
            </a:r>
          </a:p>
          <a:p>
            <a:pPr eaLnBrk="1" hangingPunct="1">
              <a:spcBef>
                <a:spcPct val="0"/>
              </a:spcBef>
              <a:spcAft>
                <a:spcPct val="0"/>
              </a:spcAft>
              <a:buClrTx/>
              <a:buSzTx/>
              <a:buFontTx/>
              <a:buNone/>
            </a:pPr>
            <a:r>
              <a:rPr lang="pl-PL" altLang="pl-PL" sz="2400" b="1">
                <a:solidFill>
                  <a:srgbClr val="FF3300"/>
                </a:solidFill>
                <a:latin typeface="Arial" panose="020B0604020202020204" pitchFamily="34" charset="0"/>
              </a:rPr>
              <a:t>kryterium zdolności do działania: </a:t>
            </a:r>
            <a:endParaRPr lang="pl-PL" altLang="pl-PL" sz="2400">
              <a:solidFill>
                <a:schemeClr val="tx1"/>
              </a:solidFill>
              <a:latin typeface="Times New Roman" panose="02020603050405020304" pitchFamily="18" charset="0"/>
            </a:endParaRPr>
          </a:p>
        </p:txBody>
      </p:sp>
      <p:sp>
        <p:nvSpPr>
          <p:cNvPr id="138245" name="Prostokąt 1"/>
          <p:cNvSpPr>
            <a:spLocks noChangeArrowheads="1"/>
          </p:cNvSpPr>
          <p:nvPr/>
        </p:nvSpPr>
        <p:spPr bwMode="auto">
          <a:xfrm>
            <a:off x="53975" y="2141538"/>
            <a:ext cx="90439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AutoNum type="arabicPeriod"/>
            </a:pPr>
            <a:r>
              <a:rPr lang="pl-PL" altLang="pl-PL" sz="2400" b="1">
                <a:solidFill>
                  <a:srgbClr val="3333CC"/>
                </a:solidFill>
                <a:latin typeface="Arial" panose="020B0604020202020204" pitchFamily="34" charset="0"/>
              </a:rPr>
              <a:t>siły o zróżnicowanej gotowości</a:t>
            </a:r>
            <a:r>
              <a:rPr lang="pl-PL" altLang="pl-PL" sz="2400" b="1">
                <a:solidFill>
                  <a:schemeClr val="tx1"/>
                </a:solidFill>
                <a:latin typeface="Arial" panose="020B0604020202020204" pitchFamily="34" charset="0"/>
              </a:rPr>
              <a:t> (wysokiej gotowości </a:t>
            </a:r>
            <a:br>
              <a:rPr lang="pl-PL" altLang="pl-PL" sz="2400" b="1">
                <a:solidFill>
                  <a:schemeClr val="tx1"/>
                </a:solidFill>
                <a:latin typeface="Arial" panose="020B0604020202020204" pitchFamily="34" charset="0"/>
              </a:rPr>
            </a:br>
            <a:r>
              <a:rPr lang="pl-PL" altLang="pl-PL" sz="2400" b="1">
                <a:solidFill>
                  <a:schemeClr val="tx1"/>
                </a:solidFill>
                <a:latin typeface="Arial" panose="020B0604020202020204" pitchFamily="34" charset="0"/>
              </a:rPr>
              <a:t>i niższej gotowości) </a:t>
            </a:r>
          </a:p>
          <a:p>
            <a:pPr algn="just" eaLnBrk="1" hangingPunct="1">
              <a:spcBef>
                <a:spcPct val="0"/>
              </a:spcBef>
              <a:spcAft>
                <a:spcPct val="0"/>
              </a:spcAft>
              <a:buClrTx/>
              <a:buSzTx/>
              <a:buFontTx/>
              <a:buAutoNum type="arabicPeriod"/>
            </a:pPr>
            <a:endParaRPr lang="pl-PL" altLang="pl-PL" sz="2400" b="1">
              <a:solidFill>
                <a:schemeClr val="tx1"/>
              </a:solidFill>
              <a:latin typeface="Arial" panose="020B0604020202020204" pitchFamily="34" charset="0"/>
            </a:endParaRPr>
          </a:p>
          <a:p>
            <a:pPr algn="just" eaLnBrk="1" hangingPunct="1">
              <a:spcBef>
                <a:spcPct val="0"/>
              </a:spcBef>
              <a:spcAft>
                <a:spcPct val="0"/>
              </a:spcAft>
              <a:buClrTx/>
              <a:buSzTx/>
              <a:buFontTx/>
              <a:buAutoNum type="arabicPeriod"/>
            </a:pPr>
            <a:r>
              <a:rPr lang="pl-PL" altLang="pl-PL" sz="2400" b="1">
                <a:solidFill>
                  <a:srgbClr val="3333CC"/>
                </a:solidFill>
                <a:latin typeface="Arial" panose="020B0604020202020204" pitchFamily="34" charset="0"/>
              </a:rPr>
              <a:t>siły o wydłużonym terminie gotowości</a:t>
            </a:r>
            <a:r>
              <a:rPr lang="pl-PL" altLang="pl-PL" sz="2400" b="1">
                <a:solidFill>
                  <a:schemeClr val="tx1"/>
                </a:solidFill>
                <a:latin typeface="Arial" panose="020B0604020202020204" pitchFamily="34" charset="0"/>
              </a:rPr>
              <a:t>. </a:t>
            </a:r>
          </a:p>
        </p:txBody>
      </p:sp>
      <p:pic>
        <p:nvPicPr>
          <p:cNvPr id="138246" name="Picture 11" descr="Znalezione obrazy dla zapytania Narodowe Siły Rezerwow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375" y="3744913"/>
            <a:ext cx="4745038"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CAD95DA8-796F-4F50-B00F-8FEFBAE4A6DD}" type="slidenum">
              <a:rPr lang="pl-PL" altLang="pl-PL" sz="1200">
                <a:solidFill>
                  <a:srgbClr val="7F7F7F"/>
                </a:solidFill>
                <a:latin typeface="Times New Roman" panose="02020603050405020304" pitchFamily="18" charset="0"/>
              </a:rPr>
              <a:pPr>
                <a:spcBef>
                  <a:spcPct val="0"/>
                </a:spcBef>
                <a:spcAft>
                  <a:spcPct val="0"/>
                </a:spcAft>
                <a:buClrTx/>
                <a:buSzTx/>
                <a:buFontTx/>
                <a:buNone/>
              </a:pPr>
              <a:t>62</a:t>
            </a:fld>
            <a:endParaRPr lang="pl-PL" altLang="pl-PL" sz="1200">
              <a:solidFill>
                <a:srgbClr val="7F7F7F"/>
              </a:solidFill>
              <a:latin typeface="Times New Roman" panose="02020603050405020304" pitchFamily="18" charset="0"/>
            </a:endParaRPr>
          </a:p>
        </p:txBody>
      </p:sp>
      <p:grpSp>
        <p:nvGrpSpPr>
          <p:cNvPr id="140291" name="Grupa 9"/>
          <p:cNvGrpSpPr>
            <a:grpSpLocks/>
          </p:cNvGrpSpPr>
          <p:nvPr/>
        </p:nvGrpSpPr>
        <p:grpSpPr bwMode="auto">
          <a:xfrm>
            <a:off x="-12700" y="0"/>
            <a:ext cx="9110663" cy="971550"/>
            <a:chOff x="5634" y="2987576"/>
            <a:chExt cx="9109631" cy="971870"/>
          </a:xfrm>
        </p:grpSpPr>
        <p:pic>
          <p:nvPicPr>
            <p:cNvPr id="140297"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029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0299"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0"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0292" name="Prostokąt 10"/>
          <p:cNvSpPr>
            <a:spLocks noChangeArrowheads="1"/>
          </p:cNvSpPr>
          <p:nvPr/>
        </p:nvSpPr>
        <p:spPr bwMode="auto">
          <a:xfrm>
            <a:off x="42863" y="1223963"/>
            <a:ext cx="5527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pl-PL" altLang="pl-PL" sz="2400" b="1">
                <a:solidFill>
                  <a:srgbClr val="FF3300"/>
                </a:solidFill>
                <a:latin typeface="Arial" panose="020B0604020202020204" pitchFamily="34" charset="0"/>
              </a:rPr>
              <a:t>Podział Sił Zbrojnych ze względu na </a:t>
            </a:r>
          </a:p>
          <a:p>
            <a:pPr eaLnBrk="1" hangingPunct="1">
              <a:spcBef>
                <a:spcPct val="0"/>
              </a:spcBef>
              <a:spcAft>
                <a:spcPct val="0"/>
              </a:spcAft>
              <a:buClrTx/>
              <a:buSzTx/>
              <a:buFontTx/>
              <a:buNone/>
            </a:pPr>
            <a:r>
              <a:rPr lang="pl-PL" altLang="pl-PL" sz="2400" b="1">
                <a:solidFill>
                  <a:srgbClr val="FF3300"/>
                </a:solidFill>
                <a:latin typeface="Arial" panose="020B0604020202020204" pitchFamily="34" charset="0"/>
              </a:rPr>
              <a:t>kryterium mobilności: </a:t>
            </a:r>
            <a:endParaRPr lang="pl-PL" altLang="pl-PL" sz="2400">
              <a:solidFill>
                <a:schemeClr val="tx1"/>
              </a:solidFill>
              <a:latin typeface="Times New Roman" panose="02020603050405020304" pitchFamily="18" charset="0"/>
            </a:endParaRPr>
          </a:p>
        </p:txBody>
      </p:sp>
      <p:sp>
        <p:nvSpPr>
          <p:cNvPr id="140293" name="Prostokąt 1"/>
          <p:cNvSpPr>
            <a:spLocks noChangeArrowheads="1"/>
          </p:cNvSpPr>
          <p:nvPr/>
        </p:nvSpPr>
        <p:spPr bwMode="auto">
          <a:xfrm>
            <a:off x="165100" y="2095500"/>
            <a:ext cx="8932863"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AutoNum type="arabicPeriod"/>
            </a:pPr>
            <a:r>
              <a:rPr lang="pl-PL" altLang="pl-PL" sz="2400" b="1">
                <a:solidFill>
                  <a:srgbClr val="3333CC"/>
                </a:solidFill>
                <a:latin typeface="Arial" panose="020B0604020202020204" pitchFamily="34" charset="0"/>
              </a:rPr>
              <a:t>siły zdolne do przerzutu</a:t>
            </a:r>
            <a:r>
              <a:rPr lang="pl-PL" altLang="pl-PL" sz="2400" b="1">
                <a:solidFill>
                  <a:schemeClr val="tx1"/>
                </a:solidFill>
                <a:latin typeface="Arial" panose="020B0604020202020204" pitchFamily="34" charset="0"/>
              </a:rPr>
              <a:t> (ekspedycyjne); </a:t>
            </a:r>
          </a:p>
          <a:p>
            <a:pPr algn="just" eaLnBrk="1" hangingPunct="1">
              <a:spcBef>
                <a:spcPct val="0"/>
              </a:spcBef>
              <a:spcAft>
                <a:spcPct val="0"/>
              </a:spcAft>
              <a:buClrTx/>
              <a:buSzTx/>
              <a:buFontTx/>
              <a:buAutoNum type="arabicPeriod"/>
            </a:pPr>
            <a:r>
              <a:rPr lang="pl-PL" altLang="pl-PL" sz="2400" b="1">
                <a:solidFill>
                  <a:srgbClr val="3333CC"/>
                </a:solidFill>
                <a:latin typeface="Arial" panose="020B0604020202020204" pitchFamily="34" charset="0"/>
              </a:rPr>
              <a:t>siły na miejscu</a:t>
            </a:r>
            <a:r>
              <a:rPr lang="pl-PL" altLang="pl-PL" sz="2400" b="1">
                <a:solidFill>
                  <a:schemeClr val="tx1"/>
                </a:solidFill>
                <a:latin typeface="Arial" panose="020B0604020202020204" pitchFamily="34" charset="0"/>
              </a:rPr>
              <a:t>, przeznaczone głównie do kolektywnej obrony państwa i prowadzenia działań w pobliżu jego terytorium. </a:t>
            </a:r>
          </a:p>
          <a:p>
            <a:pPr algn="just" eaLnBrk="1" hangingPunct="1">
              <a:spcBef>
                <a:spcPct val="0"/>
              </a:spcBef>
              <a:spcAft>
                <a:spcPct val="0"/>
              </a:spcAft>
              <a:buClrTx/>
              <a:buSzTx/>
              <a:buFontTx/>
              <a:buNone/>
            </a:pPr>
            <a:endParaRPr lang="pl-PL" altLang="pl-PL" sz="2400" b="1">
              <a:solidFill>
                <a:schemeClr val="tx1"/>
              </a:solidFill>
              <a:latin typeface="Arial" panose="020B0604020202020204" pitchFamily="34" charset="0"/>
            </a:endParaRPr>
          </a:p>
          <a:p>
            <a:pPr algn="just" eaLnBrk="1" hangingPunct="1">
              <a:spcBef>
                <a:spcPct val="0"/>
              </a:spcBef>
              <a:spcAft>
                <a:spcPct val="0"/>
              </a:spcAft>
              <a:buClrTx/>
              <a:buSzTx/>
              <a:buFontTx/>
              <a:buNone/>
            </a:pPr>
            <a:r>
              <a:rPr lang="pl-PL" altLang="pl-PL" sz="2400" b="1">
                <a:solidFill>
                  <a:schemeClr val="tx1"/>
                </a:solidFill>
                <a:latin typeface="Arial" panose="020B0604020202020204" pitchFamily="34" charset="0"/>
              </a:rPr>
              <a:t>Część sił na miejscu stanowią </a:t>
            </a:r>
            <a:r>
              <a:rPr lang="pl-PL" altLang="pl-PL" sz="2400" b="1">
                <a:solidFill>
                  <a:srgbClr val="FF3300"/>
                </a:solidFill>
                <a:latin typeface="Arial" panose="020B0604020202020204" pitchFamily="34" charset="0"/>
              </a:rPr>
              <a:t>siły wysokiej gotowości</a:t>
            </a:r>
            <a:r>
              <a:rPr lang="pl-PL" altLang="pl-PL" sz="2400" b="1">
                <a:solidFill>
                  <a:schemeClr val="tx1"/>
                </a:solidFill>
                <a:latin typeface="Arial" panose="020B0604020202020204" pitchFamily="34" charset="0"/>
              </a:rPr>
              <a:t>, zapewniające początkową reakcję na bezpośrednie zagrożenia dla Polski i Sojuszu.</a:t>
            </a:r>
          </a:p>
        </p:txBody>
      </p:sp>
      <p:pic>
        <p:nvPicPr>
          <p:cNvPr id="140294" name="Picture 11" descr="Znalezione obrazy dla zapytania Narodowe Siły Rezerwow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 y="5141913"/>
            <a:ext cx="25908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Picture 13" descr="Podobny obra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5788" y="5168900"/>
            <a:ext cx="238760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Picture 15" descr="Znalezione obrazy dla zapytania Narodowe Siły Rezerwow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4525" y="5140325"/>
            <a:ext cx="23733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txBox="1">
            <a:spLocks noGrp="1"/>
          </p:cNvSpPr>
          <p:nvPr/>
        </p:nvSpPr>
        <p:spPr bwMode="auto">
          <a:xfrm>
            <a:off x="6553200" y="6243638"/>
            <a:ext cx="2133600" cy="457200"/>
          </a:xfrm>
          <a:prstGeom prst="rect">
            <a:avLst/>
          </a:prstGeom>
          <a:noFill/>
          <a:ln>
            <a:miter lim="800000"/>
            <a:headEnd/>
            <a:tailEnd/>
          </a:ln>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defRPr/>
            </a:pPr>
            <a:fld id="{583E042F-EB1D-4B0C-909D-A34C576FD53A}" type="slidenum">
              <a:rPr lang="pl-PL" altLang="pl-PL" sz="1200" smtClean="0">
                <a:effectLst>
                  <a:outerShdw blurRad="38100" dist="38100" dir="2700000" algn="tl">
                    <a:srgbClr val="C0C0C0"/>
                  </a:outerShdw>
                </a:effectLst>
              </a:rPr>
              <a:pPr algn="r" eaLnBrk="1" hangingPunct="1">
                <a:defRPr/>
              </a:pPr>
              <a:t>63</a:t>
            </a:fld>
            <a:endParaRPr lang="pl-PL" altLang="pl-PL" sz="1200" smtClean="0">
              <a:effectLst>
                <a:outerShdw blurRad="38100" dist="38100" dir="2700000" algn="tl">
                  <a:srgbClr val="C0C0C0"/>
                </a:outerShdw>
              </a:effectLst>
            </a:endParaRPr>
          </a:p>
        </p:txBody>
      </p:sp>
      <p:sp>
        <p:nvSpPr>
          <p:cNvPr id="142339" name="Symbol zastępczy numeru slajd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7877D792-60C2-47D5-8C75-95B2D8CDF11E}" type="slidenum">
              <a:rPr lang="pl-PL" altLang="pl-PL" sz="1200">
                <a:solidFill>
                  <a:srgbClr val="7F7F7F"/>
                </a:solidFill>
                <a:latin typeface="Times New Roman" panose="02020603050405020304" pitchFamily="18" charset="0"/>
              </a:rPr>
              <a:pPr>
                <a:spcBef>
                  <a:spcPct val="0"/>
                </a:spcBef>
                <a:spcAft>
                  <a:spcPct val="0"/>
                </a:spcAft>
                <a:buClrTx/>
                <a:buSzTx/>
                <a:buFontTx/>
                <a:buNone/>
              </a:pPr>
              <a:t>63</a:t>
            </a:fld>
            <a:endParaRPr lang="pl-PL" altLang="pl-PL" sz="1200">
              <a:solidFill>
                <a:srgbClr val="7F7F7F"/>
              </a:solidFill>
              <a:latin typeface="Times New Roman" panose="02020603050405020304" pitchFamily="18" charset="0"/>
            </a:endParaRPr>
          </a:p>
        </p:txBody>
      </p:sp>
      <p:grpSp>
        <p:nvGrpSpPr>
          <p:cNvPr id="142340" name="Grupa 9"/>
          <p:cNvGrpSpPr>
            <a:grpSpLocks/>
          </p:cNvGrpSpPr>
          <p:nvPr/>
        </p:nvGrpSpPr>
        <p:grpSpPr bwMode="auto">
          <a:xfrm>
            <a:off x="-12700" y="0"/>
            <a:ext cx="9110663" cy="971550"/>
            <a:chOff x="5634" y="2987576"/>
            <a:chExt cx="9109631" cy="971870"/>
          </a:xfrm>
        </p:grpSpPr>
        <p:pic>
          <p:nvPicPr>
            <p:cNvPr id="142343"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234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2345"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2341" name="Picture 2" descr="Znalezione obrazy dla zapytania Narodowe Siły Rezerwow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4775" y="1412875"/>
            <a:ext cx="67818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ostokąt 4"/>
          <p:cNvSpPr/>
          <p:nvPr/>
        </p:nvSpPr>
        <p:spPr>
          <a:xfrm rot="20706384">
            <a:off x="1363002" y="4948650"/>
            <a:ext cx="7793248" cy="92333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pl-PL" sz="5400" b="1" dirty="0">
                <a:ln w="11430"/>
                <a:effectLst>
                  <a:glow rad="228600">
                    <a:schemeClr val="accent2">
                      <a:satMod val="175000"/>
                      <a:alpha val="40000"/>
                    </a:schemeClr>
                  </a:glow>
                  <a:outerShdw blurRad="80000" dist="40000" dir="5040000" algn="tl">
                    <a:srgbClr val="000000">
                      <a:alpha val="30000"/>
                    </a:srgbClr>
                  </a:outerShdw>
                </a:effectLst>
              </a:rPr>
              <a:t>DZIĘKUJĘ ZA UWAGĘ</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C75162F8-0606-4AAB-93F7-AD440794D75A}" type="slidenum">
              <a:rPr lang="pl-PL" altLang="pl-PL" sz="1200">
                <a:solidFill>
                  <a:srgbClr val="7F7F7F"/>
                </a:solidFill>
                <a:latin typeface="Times New Roman" panose="02020603050405020304" pitchFamily="18" charset="0"/>
              </a:rPr>
              <a:pPr>
                <a:spcBef>
                  <a:spcPct val="0"/>
                </a:spcBef>
                <a:spcAft>
                  <a:spcPct val="0"/>
                </a:spcAft>
                <a:buClrTx/>
                <a:buSzTx/>
                <a:buFontTx/>
                <a:buNone/>
              </a:pPr>
              <a:t>7</a:t>
            </a:fld>
            <a:endParaRPr lang="pl-PL" altLang="pl-PL" sz="1200">
              <a:solidFill>
                <a:srgbClr val="7F7F7F"/>
              </a:solidFill>
              <a:latin typeface="Times New Roman" panose="02020603050405020304" pitchFamily="18" charset="0"/>
            </a:endParaRPr>
          </a:p>
        </p:txBody>
      </p:sp>
      <p:grpSp>
        <p:nvGrpSpPr>
          <p:cNvPr id="27651" name="Grupa 4"/>
          <p:cNvGrpSpPr>
            <a:grpSpLocks/>
          </p:cNvGrpSpPr>
          <p:nvPr/>
        </p:nvGrpSpPr>
        <p:grpSpPr bwMode="auto">
          <a:xfrm>
            <a:off x="-12700" y="0"/>
            <a:ext cx="9110663" cy="971550"/>
            <a:chOff x="5634" y="2987576"/>
            <a:chExt cx="9109631" cy="971870"/>
          </a:xfrm>
        </p:grpSpPr>
        <p:pic>
          <p:nvPicPr>
            <p:cNvPr id="27654"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5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56"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2" name="Obraz 9" descr="Zobacz obraz źródłow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52513"/>
            <a:ext cx="9144000"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Prostokąt 1"/>
          <p:cNvSpPr>
            <a:spLocks noChangeArrowheads="1"/>
          </p:cNvSpPr>
          <p:nvPr/>
        </p:nvSpPr>
        <p:spPr bwMode="auto">
          <a:xfrm>
            <a:off x="900113" y="1484313"/>
            <a:ext cx="7488237"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pl-PL" altLang="pl-PL" sz="1600" b="1">
                <a:solidFill>
                  <a:schemeClr val="tx1"/>
                </a:solidFill>
                <a:latin typeface="Arial" panose="020B0604020202020204" pitchFamily="34" charset="0"/>
                <a:cs typeface="Arial" panose="020B0604020202020204" pitchFamily="34" charset="0"/>
              </a:rPr>
              <a:t>Reforma systemu kierowania SZ RP w 2019 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12D9C163-5F2C-4FF2-A790-5F1ACC46A1DA}" type="slidenum">
              <a:rPr lang="pl-PL" altLang="pl-PL" sz="1200">
                <a:solidFill>
                  <a:srgbClr val="7F7F7F"/>
                </a:solidFill>
                <a:latin typeface="Times New Roman" panose="02020603050405020304" pitchFamily="18" charset="0"/>
              </a:rPr>
              <a:pPr>
                <a:spcBef>
                  <a:spcPct val="0"/>
                </a:spcBef>
                <a:spcAft>
                  <a:spcPct val="0"/>
                </a:spcAft>
                <a:buClrTx/>
                <a:buSzTx/>
                <a:buFontTx/>
                <a:buNone/>
              </a:pPr>
              <a:t>8</a:t>
            </a:fld>
            <a:endParaRPr lang="pl-PL" altLang="pl-PL" sz="1200">
              <a:solidFill>
                <a:srgbClr val="7F7F7F"/>
              </a:solidFill>
              <a:latin typeface="Times New Roman" panose="02020603050405020304" pitchFamily="18" charset="0"/>
            </a:endParaRPr>
          </a:p>
        </p:txBody>
      </p:sp>
      <p:grpSp>
        <p:nvGrpSpPr>
          <p:cNvPr id="29699" name="Grupa 4"/>
          <p:cNvGrpSpPr>
            <a:grpSpLocks/>
          </p:cNvGrpSpPr>
          <p:nvPr/>
        </p:nvGrpSpPr>
        <p:grpSpPr bwMode="auto">
          <a:xfrm>
            <a:off x="-12700" y="0"/>
            <a:ext cx="9110663" cy="971550"/>
            <a:chOff x="5634" y="2987576"/>
            <a:chExt cx="9109631" cy="971870"/>
          </a:xfrm>
        </p:grpSpPr>
        <p:pic>
          <p:nvPicPr>
            <p:cNvPr id="29702"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70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704"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0" name="Picture 2" descr="Zobacz obraz źródłow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622425"/>
            <a:ext cx="91440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Prostokąt 1"/>
          <p:cNvSpPr>
            <a:spLocks noChangeArrowheads="1"/>
          </p:cNvSpPr>
          <p:nvPr/>
        </p:nvSpPr>
        <p:spPr bwMode="auto">
          <a:xfrm>
            <a:off x="900113" y="1412875"/>
            <a:ext cx="7488237"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pl-PL" altLang="pl-PL" sz="1600" b="1">
                <a:solidFill>
                  <a:schemeClr val="tx1"/>
                </a:solidFill>
                <a:latin typeface="Arial" panose="020B0604020202020204" pitchFamily="34" charset="0"/>
                <a:cs typeface="Arial" panose="020B0604020202020204" pitchFamily="34" charset="0"/>
              </a:rPr>
              <a:t>Reforma systemu kierowania SZ RP w 2019 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ymbol zastępczy numeru slajdu 3"/>
          <p:cNvSpPr>
            <a:spLocks noGrp="1"/>
          </p:cNvSpPr>
          <p:nvPr>
            <p:ph type="sldNum" sz="quarter" idx="16"/>
          </p:nvPr>
        </p:nvSpPr>
        <p:spPr bwMode="auto">
          <a:xfrm>
            <a:off x="7315200" y="6492875"/>
            <a:ext cx="182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977C8D33-CB2B-4F80-A1F5-660B0DC708DB}" type="slidenum">
              <a:rPr lang="pl-PL" altLang="pl-PL" sz="1200">
                <a:solidFill>
                  <a:srgbClr val="7F7F7F"/>
                </a:solidFill>
                <a:latin typeface="Times New Roman" panose="02020603050405020304" pitchFamily="18" charset="0"/>
              </a:rPr>
              <a:pPr>
                <a:spcBef>
                  <a:spcPct val="0"/>
                </a:spcBef>
                <a:spcAft>
                  <a:spcPct val="0"/>
                </a:spcAft>
                <a:buClrTx/>
                <a:buSzTx/>
                <a:buFontTx/>
                <a:buNone/>
              </a:pPr>
              <a:t>9</a:t>
            </a:fld>
            <a:endParaRPr lang="pl-PL" altLang="pl-PL" sz="1200">
              <a:solidFill>
                <a:srgbClr val="7F7F7F"/>
              </a:solidFill>
              <a:latin typeface="Times New Roman" panose="02020603050405020304" pitchFamily="18" charset="0"/>
            </a:endParaRPr>
          </a:p>
        </p:txBody>
      </p:sp>
      <p:grpSp>
        <p:nvGrpSpPr>
          <p:cNvPr id="31747" name="Grupa 4"/>
          <p:cNvGrpSpPr>
            <a:grpSpLocks/>
          </p:cNvGrpSpPr>
          <p:nvPr/>
        </p:nvGrpSpPr>
        <p:grpSpPr bwMode="auto">
          <a:xfrm>
            <a:off x="-12700" y="0"/>
            <a:ext cx="9110663" cy="971550"/>
            <a:chOff x="5634" y="2987576"/>
            <a:chExt cx="9109631" cy="971870"/>
          </a:xfrm>
        </p:grpSpPr>
        <p:pic>
          <p:nvPicPr>
            <p:cNvPr id="31751" name="Obraz 2" descr="Znalezione obrazy dla zapytania logo m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80" y="3015000"/>
              <a:ext cx="1086995" cy="918975"/>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175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 y="3013544"/>
              <a:ext cx="2402147" cy="920431"/>
            </a:xfrm>
            <a:prstGeom prst="rect">
              <a:avLst/>
            </a:prstGeom>
            <a:solidFill>
              <a:srgbClr val="E9EEF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1753" name="Picture 8" descr="http://wszwwarszawa.wp.mil.pl/plik/image/legia_akademicka_m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6" y="2987576"/>
              <a:ext cx="1434009" cy="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2" descr="Siły ZbrojneRzeczypospolitej Polskie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775" y="3015000"/>
              <a:ext cx="4186481" cy="94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48" name="Obraz 7" descr="https://www.bbn.gov.pl/dokumenty/zalaczniki/1/1-23771_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73238"/>
            <a:ext cx="914400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Prostokąt 1"/>
          <p:cNvSpPr>
            <a:spLocks noChangeArrowheads="1"/>
          </p:cNvSpPr>
          <p:nvPr/>
        </p:nvSpPr>
        <p:spPr bwMode="auto">
          <a:xfrm>
            <a:off x="900113" y="1341438"/>
            <a:ext cx="70564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pl-PL" altLang="pl-PL" sz="1600" b="1">
                <a:solidFill>
                  <a:schemeClr val="tx1"/>
                </a:solidFill>
                <a:latin typeface="Arial" panose="020B0604020202020204" pitchFamily="34" charset="0"/>
                <a:cs typeface="Arial" panose="020B0604020202020204" pitchFamily="34" charset="0"/>
              </a:rPr>
              <a:t>Reforma systemu kierowania SZ RP w 2019 r.</a:t>
            </a:r>
          </a:p>
        </p:txBody>
      </p:sp>
      <p:sp>
        <p:nvSpPr>
          <p:cNvPr id="31750" name="Prostokąt 1"/>
          <p:cNvSpPr>
            <a:spLocks noChangeArrowheads="1"/>
          </p:cNvSpPr>
          <p:nvPr/>
        </p:nvSpPr>
        <p:spPr bwMode="auto">
          <a:xfrm>
            <a:off x="1116013" y="6519863"/>
            <a:ext cx="705643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endParaRPr lang="pl-PL" altLang="pl-PL" sz="1600" b="1">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erodynamiczny">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Aerodynamiczny">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erodynamiczny">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6338</TotalTime>
  <Words>3879</Words>
  <Application>Microsoft Office PowerPoint</Application>
  <PresentationFormat>Pokaz na ekranie (4:3)</PresentationFormat>
  <Paragraphs>436</Paragraphs>
  <Slides>63</Slides>
  <Notes>63</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63</vt:i4>
      </vt:variant>
    </vt:vector>
  </HeadingPairs>
  <TitlesOfParts>
    <vt:vector size="69" baseType="lpstr">
      <vt:lpstr>Times New Roman</vt:lpstr>
      <vt:lpstr>Arial</vt:lpstr>
      <vt:lpstr>Trebuchet MS</vt:lpstr>
      <vt:lpstr>Georgia</vt:lpstr>
      <vt:lpstr>Wingdings</vt:lpstr>
      <vt:lpstr>Aerodynamiczny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xxx</dc:creator>
  <cp:lastModifiedBy>Admin</cp:lastModifiedBy>
  <cp:revision>161</cp:revision>
  <dcterms:created xsi:type="dcterms:W3CDTF">2003-10-02T09:17:44Z</dcterms:created>
  <dcterms:modified xsi:type="dcterms:W3CDTF">2020-03-24T10:41:35Z</dcterms:modified>
</cp:coreProperties>
</file>