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  <p:sldId id="265" r:id="rId9"/>
    <p:sldId id="25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07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92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32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49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4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77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7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10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406F1A-67AD-4C8E-A755-07D4A75CD064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C8C056-F04D-4E8C-8775-AA96FE199295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7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9634" y="249500"/>
            <a:ext cx="11482252" cy="3566160"/>
          </a:xfrm>
        </p:spPr>
        <p:txBody>
          <a:bodyPr/>
          <a:lstStyle/>
          <a:p>
            <a:r>
              <a:rPr lang="pl-PL" dirty="0" smtClean="0"/>
              <a:t>Sygnały alarmowe </a:t>
            </a:r>
            <a:br>
              <a:rPr lang="pl-PL" dirty="0" smtClean="0"/>
            </a:br>
            <a:r>
              <a:rPr lang="pl-PL" dirty="0" smtClean="0"/>
              <a:t>i komunikaty ostrzegawcze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6435" y="5600655"/>
            <a:ext cx="9144000" cy="460511"/>
          </a:xfrm>
        </p:spPr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r Paweł </a:t>
            </a:r>
            <a:r>
              <a:rPr lang="pl-PL" dirty="0" err="1" smtClean="0"/>
              <a:t>Szmitkowski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1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99012" y="779691"/>
            <a:ext cx="10515599" cy="5137783"/>
          </a:xfrm>
        </p:spPr>
        <p:txBody>
          <a:bodyPr>
            <a:normAutofit lnSpcReduction="10000"/>
          </a:bodyPr>
          <a:lstStyle/>
          <a:p>
            <a:pPr marL="452628" indent="-342900" algn="ctr"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Sygnały alarmowe w Siłach Zbrojnych związane są z realizacją POPL </a:t>
            </a:r>
            <a:endParaRPr lang="pl-PL" alt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 algn="ctr">
              <a:defRPr/>
            </a:pP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powszechnej obrony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przeciwlotniczej)</a:t>
            </a:r>
            <a:endParaRPr lang="pl-PL" dirty="0"/>
          </a:p>
          <a:p>
            <a:pPr marL="452628" indent="-342900">
              <a:defRPr/>
            </a:pPr>
            <a:endParaRPr lang="pl-PL" dirty="0" smtClean="0"/>
          </a:p>
          <a:p>
            <a:pPr marL="109728" indent="0">
              <a:buNone/>
              <a:defRPr/>
            </a:pPr>
            <a:endParaRPr lang="pl-PL" dirty="0"/>
          </a:p>
          <a:p>
            <a:pPr marL="109728" indent="0" algn="just">
              <a:buNone/>
              <a:defRPr/>
            </a:pPr>
            <a:r>
              <a:rPr lang="pl-PL" dirty="0" smtClean="0"/>
              <a:t>Wyróżniany aktywną i pasywną POPL</a:t>
            </a:r>
          </a:p>
          <a:p>
            <a:pPr algn="just"/>
            <a:r>
              <a:rPr lang="pl-PL" b="1" dirty="0"/>
              <a:t>W ramach aktywnej </a:t>
            </a:r>
            <a:r>
              <a:rPr lang="pl-PL" dirty="0"/>
              <a:t>powszechnej obrony przeciwlotniczej prowadzi się optyczno-wzrokowe rozpoznanie przestrzeni powietrznej, ostrzeganie i alarmowanie o zagrożeniu uderzeniami z powietrza oraz zorganizowaną walkę ze środkami napadu powietrznego przy użyciu niespecjalistycznych środków rażenia. </a:t>
            </a:r>
            <a:endParaRPr lang="pl-PL" dirty="0" smtClean="0"/>
          </a:p>
          <a:p>
            <a:pPr algn="just"/>
            <a:r>
              <a:rPr lang="pl-PL" b="1" dirty="0"/>
              <a:t> </a:t>
            </a:r>
            <a:endParaRPr lang="pl-PL" dirty="0"/>
          </a:p>
          <a:p>
            <a:pPr algn="just"/>
            <a:r>
              <a:rPr lang="pl-PL" b="1" dirty="0"/>
              <a:t>Pasywna </a:t>
            </a:r>
            <a:r>
              <a:rPr lang="pl-PL" dirty="0"/>
              <a:t>powszechna obrona przeciwlotnicza obejmuje czynności minimalizujące skutki powstałe </a:t>
            </a:r>
            <a:r>
              <a:rPr lang="pl-PL" dirty="0" smtClean="0"/>
              <a:t>w wyniku </a:t>
            </a:r>
            <a:r>
              <a:rPr lang="pl-PL" dirty="0"/>
              <a:t>potencjalnych uderzeń przeciwnika powietrznego. Obejmuje: maskowanie, rozśrodkowanie sił i środków, przygotowanie schronów i ukryć (szczelin) przeciwlotniczych oraz likwidację skutków uderzeń lotniczych. </a:t>
            </a:r>
            <a:endParaRPr lang="pl-PL" dirty="0"/>
          </a:p>
          <a:p>
            <a:pPr marL="365760" indent="-256032">
              <a:buFont typeface="Wingdings 3"/>
              <a:buChar char="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19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8496300" cy="5643562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>
                <a:latin typeface="+mn-lt"/>
                <a:cs typeface="Arial" panose="020B0604020202020204" pitchFamily="34" charset="0"/>
              </a:rPr>
              <a:t>ROZPORZĄDZENIE </a:t>
            </a:r>
            <a:br>
              <a:rPr lang="pl-PL" altLang="pl-PL" sz="4000" b="1" dirty="0">
                <a:latin typeface="+mn-lt"/>
                <a:cs typeface="Arial" panose="020B0604020202020204" pitchFamily="34" charset="0"/>
              </a:rPr>
            </a:br>
            <a:r>
              <a:rPr lang="pl-PL" altLang="pl-PL" sz="4000" b="1" dirty="0">
                <a:latin typeface="+mn-lt"/>
                <a:cs typeface="Arial" panose="020B0604020202020204" pitchFamily="34" charset="0"/>
              </a:rPr>
              <a:t>RADY MINISTRÓW</a:t>
            </a:r>
            <a:br>
              <a:rPr lang="pl-PL" altLang="pl-PL" sz="4000" b="1" dirty="0">
                <a:latin typeface="+mn-lt"/>
                <a:cs typeface="Arial" panose="020B0604020202020204" pitchFamily="34" charset="0"/>
              </a:rPr>
            </a:br>
            <a:r>
              <a:rPr lang="pl-PL" altLang="pl-PL" sz="4000" dirty="0">
                <a:latin typeface="+mn-lt"/>
                <a:cs typeface="Arial" panose="020B0604020202020204" pitchFamily="34" charset="0"/>
              </a:rPr>
              <a:t/>
            </a:r>
            <a:br>
              <a:rPr lang="pl-PL" altLang="pl-PL" sz="4000" dirty="0">
                <a:latin typeface="+mn-lt"/>
                <a:cs typeface="Arial" panose="020B0604020202020204" pitchFamily="34" charset="0"/>
              </a:rPr>
            </a:br>
            <a:r>
              <a:rPr lang="pl-PL" altLang="pl-PL" sz="4000" dirty="0">
                <a:latin typeface="+mn-lt"/>
                <a:cs typeface="Arial" panose="020B0604020202020204" pitchFamily="34" charset="0"/>
              </a:rPr>
              <a:t>z dnia 7 stycznia 2013 r.</a:t>
            </a:r>
            <a:br>
              <a:rPr lang="pl-PL" altLang="pl-PL" sz="4000" dirty="0">
                <a:latin typeface="+mn-lt"/>
                <a:cs typeface="Arial" panose="020B0604020202020204" pitchFamily="34" charset="0"/>
              </a:rPr>
            </a:br>
            <a:r>
              <a:rPr lang="pl-PL" altLang="pl-PL" sz="4000" dirty="0">
                <a:latin typeface="+mn-lt"/>
                <a:cs typeface="Arial" panose="020B0604020202020204" pitchFamily="34" charset="0"/>
              </a:rPr>
              <a:t/>
            </a:r>
            <a:br>
              <a:rPr lang="pl-PL" altLang="pl-PL" sz="4000" dirty="0">
                <a:latin typeface="+mn-lt"/>
                <a:cs typeface="Arial" panose="020B0604020202020204" pitchFamily="34" charset="0"/>
              </a:rPr>
            </a:br>
            <a:r>
              <a:rPr lang="pl-PL" altLang="pl-PL" sz="2800" b="1" dirty="0">
                <a:latin typeface="+mn-lt"/>
                <a:cs typeface="Arial" panose="020B0604020202020204" pitchFamily="34" charset="0"/>
              </a:rPr>
              <a:t>w sprawie systemów wykrywania skażeń </a:t>
            </a:r>
            <a:br>
              <a:rPr lang="pl-PL" altLang="pl-PL" sz="2800" b="1" dirty="0">
                <a:latin typeface="+mn-lt"/>
                <a:cs typeface="Arial" panose="020B0604020202020204" pitchFamily="34" charset="0"/>
              </a:rPr>
            </a:br>
            <a:r>
              <a:rPr lang="pl-PL" altLang="pl-PL" sz="2800" b="1" dirty="0">
                <a:latin typeface="+mn-lt"/>
                <a:cs typeface="Arial" panose="020B0604020202020204" pitchFamily="34" charset="0"/>
              </a:rPr>
              <a:t>i powiadamiania o ich wystąpieniu</a:t>
            </a:r>
            <a:br>
              <a:rPr lang="pl-PL" altLang="pl-PL" sz="2800" b="1" dirty="0">
                <a:latin typeface="+mn-lt"/>
                <a:cs typeface="Arial" panose="020B0604020202020204" pitchFamily="34" charset="0"/>
              </a:rPr>
            </a:br>
            <a:r>
              <a:rPr lang="pl-PL" altLang="pl-PL" sz="2800" b="1" dirty="0">
                <a:latin typeface="+mn-lt"/>
                <a:cs typeface="Arial" panose="020B0604020202020204" pitchFamily="34" charset="0"/>
              </a:rPr>
              <a:t>oraz właściwości organów w tych sprawach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3075" name="Symbol zastępczy numeru slajdu 2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57D66B-ECFE-4012-9CFF-8FA5D79CC806}" type="slidenum">
              <a:rPr lang="pl-PL" altLang="pl-PL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304800"/>
            <a:ext cx="8843553" cy="6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BB65B3-DFC5-4AFE-9F90-A786D9A2540B}" type="slidenum">
              <a:rPr lang="pl-PL" altLang="pl-PL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" y="875212"/>
            <a:ext cx="11212050" cy="4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A0A7B8-E7A3-4FD3-85C2-058BEC0C2EE7}" type="slidenum">
              <a:rPr lang="pl-PL" altLang="pl-PL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4" y="266244"/>
            <a:ext cx="9548948" cy="60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 usłyszeniu alarmu należy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alt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856685"/>
            <a:ext cx="10515599" cy="4525963"/>
          </a:xfrm>
        </p:spPr>
        <p:txBody>
          <a:bodyPr>
            <a:normAutofit/>
          </a:bodyPr>
          <a:lstStyle/>
          <a:p>
            <a:pPr marL="452628" indent="-342900">
              <a:defRPr/>
            </a:pPr>
            <a:r>
              <a:rPr lang="pl-PL" dirty="0" smtClean="0"/>
              <a:t>Zaopatrzyć się w indywidualne środki ochrony dróg oddechowych;</a:t>
            </a:r>
            <a:endParaRPr lang="pl-PL" dirty="0"/>
          </a:p>
          <a:p>
            <a:pPr marL="452628" indent="-342900">
              <a:defRPr/>
            </a:pPr>
            <a:endParaRPr lang="pl-PL" dirty="0" smtClean="0"/>
          </a:p>
          <a:p>
            <a:pPr marL="452628" indent="-342900">
              <a:defRPr/>
            </a:pPr>
            <a:r>
              <a:rPr lang="pl-PL" dirty="0" smtClean="0"/>
              <a:t>Zawiadomić osoby, które mogły nie usłyszeć alarmu</a:t>
            </a:r>
            <a:r>
              <a:rPr lang="pl-PL" dirty="0" smtClean="0"/>
              <a:t>;</a:t>
            </a:r>
            <a:endParaRPr lang="pl-PL" dirty="0"/>
          </a:p>
          <a:p>
            <a:pPr marL="452628" indent="-342900">
              <a:defRPr/>
            </a:pPr>
            <a:endParaRPr lang="pl-PL" dirty="0" smtClean="0"/>
          </a:p>
          <a:p>
            <a:pPr marL="452628" indent="-342900">
              <a:defRPr/>
            </a:pPr>
            <a:r>
              <a:rPr lang="pl-PL" dirty="0" smtClean="0"/>
              <a:t>Niezwłocznie, energicznie lecz bez paniki udać się do schronu OPL</a:t>
            </a:r>
            <a:r>
              <a:rPr lang="pl-PL" dirty="0" smtClean="0"/>
              <a:t>;</a:t>
            </a:r>
            <a:endParaRPr lang="pl-PL" dirty="0"/>
          </a:p>
          <a:p>
            <a:pPr marL="365760" indent="-256032">
              <a:buFont typeface="Wingdings 3"/>
              <a:buChar char="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9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ron OPL nr1 w Krotoszynie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4" y="171676"/>
            <a:ext cx="4468677" cy="29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ron OPL nr1 w Krotoszynie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3" y="3338911"/>
            <a:ext cx="4468678" cy="29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ron OPL nr1 w Krotoszynie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63" y="3338911"/>
            <a:ext cx="4468677" cy="29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ron OPL nr1 w Krotoszynie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63" y="171676"/>
            <a:ext cx="4468677" cy="29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Zasady zachowania się w budowlach ochronnych: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856685"/>
            <a:ext cx="10515599" cy="4525963"/>
          </a:xfrm>
        </p:spPr>
        <p:txBody>
          <a:bodyPr>
            <a:normAutofit/>
          </a:bodyPr>
          <a:lstStyle/>
          <a:p>
            <a:pPr marL="452628" indent="-342900">
              <a:defRPr/>
            </a:pPr>
            <a:r>
              <a:rPr lang="pl-PL" dirty="0" smtClean="0"/>
              <a:t>należy </a:t>
            </a:r>
            <a:r>
              <a:rPr lang="pl-PL" dirty="0"/>
              <a:t>całkowicie podporządkować się poleceniom służby schronowej;</a:t>
            </a:r>
          </a:p>
          <a:p>
            <a:pPr marL="452628" indent="-342900">
              <a:defRPr/>
            </a:pPr>
            <a:endParaRPr lang="pl-PL" dirty="0" smtClean="0"/>
          </a:p>
          <a:p>
            <a:pPr marL="452628" indent="-342900">
              <a:defRPr/>
            </a:pPr>
            <a:r>
              <a:rPr lang="pl-PL" dirty="0" smtClean="0"/>
              <a:t>zachować </a:t>
            </a:r>
            <a:r>
              <a:rPr lang="pl-PL" dirty="0"/>
              <a:t>spokój, ograniczyć rozmowy i zbędne czynności;</a:t>
            </a:r>
          </a:p>
          <a:p>
            <a:pPr marL="452628" indent="-342900">
              <a:defRPr/>
            </a:pPr>
            <a:endParaRPr lang="pl-PL" dirty="0" smtClean="0"/>
          </a:p>
          <a:p>
            <a:pPr marL="452628" indent="-342900">
              <a:defRPr/>
            </a:pPr>
            <a:r>
              <a:rPr lang="pl-PL" dirty="0" smtClean="0"/>
              <a:t>nie używać otwartego ognia;</a:t>
            </a:r>
            <a:endParaRPr lang="pl-PL" dirty="0"/>
          </a:p>
          <a:p>
            <a:pPr marL="452628" indent="-342900">
              <a:defRPr/>
            </a:pPr>
            <a:endParaRPr lang="pl-PL" dirty="0"/>
          </a:p>
          <a:p>
            <a:pPr marL="452628" indent="-342900">
              <a:defRPr/>
            </a:pPr>
            <a:r>
              <a:rPr lang="pl-PL" dirty="0" smtClean="0"/>
              <a:t>ukrycie </a:t>
            </a:r>
            <a:r>
              <a:rPr lang="pl-PL" dirty="0"/>
              <a:t>można opuścić tylko po ogłoszeniu sygnału odwołania zagrożenia.</a:t>
            </a:r>
          </a:p>
          <a:p>
            <a:pPr marL="365760" indent="-256032">
              <a:buFont typeface="Wingdings 3"/>
              <a:buChar char="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16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137</Words>
  <Application>Microsoft Office PowerPoint</Application>
  <PresentationFormat>Panoramiczny</PresentationFormat>
  <Paragraphs>28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3</vt:lpstr>
      <vt:lpstr>Retrospekcja</vt:lpstr>
      <vt:lpstr>Sygnały alarmowe  i komunikaty ostrzegawcze</vt:lpstr>
      <vt:lpstr>Prezentacja programu PowerPoint</vt:lpstr>
      <vt:lpstr>ROZPORZĄDZENIE  RADY MINISTRÓW  z dnia 7 stycznia 2013 r.  w sprawie systemów wykrywania skażeń  i powiadamiania o ich wystąpieniu oraz właściwości organów w tych sprawach </vt:lpstr>
      <vt:lpstr>Prezentacja programu PowerPoint</vt:lpstr>
      <vt:lpstr>Prezentacja programu PowerPoint</vt:lpstr>
      <vt:lpstr>Prezentacja programu PowerPoint</vt:lpstr>
      <vt:lpstr>Po usłyszeniu alarmu należy: </vt:lpstr>
      <vt:lpstr>Prezentacja programu PowerPoint</vt:lpstr>
      <vt:lpstr>Zasady zachowania się w budowlach ochronnych: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10</cp:revision>
  <dcterms:created xsi:type="dcterms:W3CDTF">2021-04-22T20:42:55Z</dcterms:created>
  <dcterms:modified xsi:type="dcterms:W3CDTF">2021-04-23T09:15:00Z</dcterms:modified>
</cp:coreProperties>
</file>