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9" r:id="rId1"/>
    <p:sldMasterId id="2147484251" r:id="rId2"/>
    <p:sldMasterId id="2147484263" r:id="rId3"/>
    <p:sldMasterId id="2147484275" r:id="rId4"/>
    <p:sldMasterId id="2147484287" r:id="rId5"/>
    <p:sldMasterId id="2147484299" r:id="rId6"/>
    <p:sldMasterId id="2147484311" r:id="rId7"/>
    <p:sldMasterId id="2147484323" r:id="rId8"/>
    <p:sldMasterId id="2147484335" r:id="rId9"/>
    <p:sldMasterId id="2147484347" r:id="rId10"/>
    <p:sldMasterId id="2147484359" r:id="rId11"/>
    <p:sldMasterId id="2147484371" r:id="rId12"/>
    <p:sldMasterId id="2147484383" r:id="rId13"/>
    <p:sldMasterId id="2147484395" r:id="rId14"/>
    <p:sldMasterId id="2147484407" r:id="rId15"/>
    <p:sldMasterId id="2147484419" r:id="rId16"/>
    <p:sldMasterId id="2147484431" r:id="rId17"/>
    <p:sldMasterId id="2147484443" r:id="rId18"/>
  </p:sldMasterIdLst>
  <p:notesMasterIdLst>
    <p:notesMasterId r:id="rId39"/>
  </p:notesMasterIdLst>
  <p:handoutMasterIdLst>
    <p:handoutMasterId r:id="rId40"/>
  </p:handoutMasterIdLst>
  <p:sldIdLst>
    <p:sldId id="609" r:id="rId19"/>
    <p:sldId id="610" r:id="rId20"/>
    <p:sldId id="611" r:id="rId21"/>
    <p:sldId id="612" r:id="rId22"/>
    <p:sldId id="626" r:id="rId23"/>
    <p:sldId id="613" r:id="rId24"/>
    <p:sldId id="614" r:id="rId25"/>
    <p:sldId id="627" r:id="rId26"/>
    <p:sldId id="615" r:id="rId27"/>
    <p:sldId id="616" r:id="rId28"/>
    <p:sldId id="617" r:id="rId29"/>
    <p:sldId id="618" r:id="rId30"/>
    <p:sldId id="619" r:id="rId31"/>
    <p:sldId id="620" r:id="rId32"/>
    <p:sldId id="621" r:id="rId33"/>
    <p:sldId id="622" r:id="rId34"/>
    <p:sldId id="623" r:id="rId35"/>
    <p:sldId id="624" r:id="rId36"/>
    <p:sldId id="625" r:id="rId37"/>
    <p:sldId id="628" r:id="rId38"/>
  </p:sldIdLst>
  <p:sldSz cx="9144000" cy="6858000" type="screen4x3"/>
  <p:notesSz cx="6669088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00"/>
    <a:srgbClr val="FF9933"/>
    <a:srgbClr val="FFFF00"/>
    <a:srgbClr val="FFFF99"/>
    <a:srgbClr val="333333"/>
    <a:srgbClr val="85A3FF"/>
    <a:srgbClr val="4B7D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1" autoAdjust="0"/>
    <p:restoredTop sz="79218" autoAdjust="0"/>
  </p:normalViewPr>
  <p:slideViewPr>
    <p:cSldViewPr snapToGrid="0">
      <p:cViewPr varScale="1">
        <p:scale>
          <a:sx n="58" d="100"/>
          <a:sy n="58" d="100"/>
        </p:scale>
        <p:origin x="16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1500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41169FE-00CD-41E6-8F15-3023B88D1B03}" type="datetimeFigureOut">
              <a:rPr lang="pl-PL"/>
              <a:pPr>
                <a:defRPr/>
              </a:pPr>
              <a:t>20.03.2020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90838" cy="496887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6663" y="9428163"/>
            <a:ext cx="2890837" cy="496887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943EA0B-69F1-4937-80DF-93E16C975D6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1907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0"/>
            <a:r>
              <a:rPr lang="pl-PL" noProof="0" smtClean="0"/>
              <a:t>Drugi poziom</a:t>
            </a:r>
          </a:p>
          <a:p>
            <a:pPr lvl="0"/>
            <a:r>
              <a:rPr lang="pl-PL" noProof="0" smtClean="0"/>
              <a:t>Trzeci poziom</a:t>
            </a:r>
          </a:p>
          <a:p>
            <a:pPr lvl="0"/>
            <a:r>
              <a:rPr lang="pl-PL" noProof="0" smtClean="0"/>
              <a:t>Czwarty poziom</a:t>
            </a:r>
          </a:p>
          <a:p>
            <a:pPr lvl="0"/>
            <a:r>
              <a:rPr lang="pl-PL" noProof="0" smtClean="0"/>
              <a:t>Piąty poziom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2" tIns="45226" rIns="90452" bIns="452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AB60511-DFA6-4FF9-8B0F-AEE5FA1954A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651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60511-DFA6-4FF9-8B0F-AEE5FA1954A9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904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B60511-DFA6-4FF9-8B0F-AEE5FA1954A9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315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 userDrawn="1"/>
        </p:nvGrpSpPr>
        <p:grpSpPr bwMode="auto">
          <a:xfrm>
            <a:off x="0" y="0"/>
            <a:ext cx="9144000" cy="1476375"/>
            <a:chOff x="0" y="0"/>
            <a:chExt cx="5760" cy="93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8"/>
              <a:ext cx="124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ADD7-854D-46FB-8D5C-C19A517A3C56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FBC4-64D9-4544-AE1C-0DA179F070B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9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AB1A-9B9C-4B73-98D8-2A29F6A7911F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34C04-25AB-41B7-8E33-B2E94387C500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007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 userDrawn="1"/>
        </p:nvGrpSpPr>
        <p:grpSpPr bwMode="auto">
          <a:xfrm>
            <a:off x="0" y="0"/>
            <a:ext cx="9144000" cy="1476375"/>
            <a:chOff x="0" y="0"/>
            <a:chExt cx="5760" cy="93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8"/>
              <a:ext cx="124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ADD7-854D-46FB-8D5C-C19A517A3C56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FBC4-64D9-4544-AE1C-0DA179F070B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926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C4BC3-897E-4F9E-9E4A-74CE8796E84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34EE-F40C-412A-8AE1-5FB93FD1527C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503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4E8D-9FBF-46AE-A7D6-344380A181AD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505A-06E3-4291-A220-DA95A306344A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620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5923-5CD9-4A06-9680-FD8DD24C0C6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B9AE7-E359-406A-AC7F-D86A5D96D85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700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27E7-12F5-4CA8-A7D7-75C3606DE83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C11-25AA-42A8-B3B0-7AC317295262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208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B25CB-8CCC-4366-A0AB-C54A23D7716B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2787-4D78-48AA-A5EA-AA9EF37AC2F7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671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717F-8C38-46D1-84C4-8CA9A51FD251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36AC-B32F-4C5E-93C2-B04F9358CFC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188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1DD5C-8C3F-4F39-9B7D-F578BABFB3B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B10A-8130-4902-B35E-D42A32FFB7E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9594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07C5-C181-4F5A-9DC0-98CBE58C74E8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6DF9-AF89-450B-A92C-E63F8F396D7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11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AB1A-9B9C-4B73-98D8-2A29F6A7911F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34C04-25AB-41B7-8E33-B2E94387C500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0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641D-DE9E-4AFA-BEFB-E80C7C06BEE3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A010-FAC4-46BE-9BA6-6E641C020A43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372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641D-DE9E-4AFA-BEFB-E80C7C06BEE3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A010-FAC4-46BE-9BA6-6E641C020A43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3721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 userDrawn="1"/>
        </p:nvGrpSpPr>
        <p:grpSpPr bwMode="auto">
          <a:xfrm>
            <a:off x="0" y="0"/>
            <a:ext cx="9144000" cy="1476375"/>
            <a:chOff x="0" y="0"/>
            <a:chExt cx="5760" cy="93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8"/>
              <a:ext cx="124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ADD7-854D-46FB-8D5C-C19A517A3C56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FBC4-64D9-4544-AE1C-0DA179F070B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926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C4BC3-897E-4F9E-9E4A-74CE8796E84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34EE-F40C-412A-8AE1-5FB93FD1527C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503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4E8D-9FBF-46AE-A7D6-344380A181AD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505A-06E3-4291-A220-DA95A306344A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620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5923-5CD9-4A06-9680-FD8DD24C0C6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B9AE7-E359-406A-AC7F-D86A5D96D85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700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27E7-12F5-4CA8-A7D7-75C3606DE83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C11-25AA-42A8-B3B0-7AC317295262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208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B25CB-8CCC-4366-A0AB-C54A23D7716B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2787-4D78-48AA-A5EA-AA9EF37AC2F7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671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717F-8C38-46D1-84C4-8CA9A51FD251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36AC-B32F-4C5E-93C2-B04F9358CFC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188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1DD5C-8C3F-4F39-9B7D-F578BABFB3B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B10A-8130-4902-B35E-D42A32FFB7E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959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07C5-C181-4F5A-9DC0-98CBE58C74E8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6DF9-AF89-450B-A92C-E63F8F396D7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1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 userDrawn="1"/>
        </p:nvGrpSpPr>
        <p:grpSpPr bwMode="auto">
          <a:xfrm>
            <a:off x="0" y="0"/>
            <a:ext cx="9144000" cy="1476375"/>
            <a:chOff x="0" y="0"/>
            <a:chExt cx="5760" cy="93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8"/>
              <a:ext cx="124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ADD7-854D-46FB-8D5C-C19A517A3C56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FBC4-64D9-4544-AE1C-0DA179F070B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9265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AB1A-9B9C-4B73-98D8-2A29F6A7911F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34C04-25AB-41B7-8E33-B2E94387C500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007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641D-DE9E-4AFA-BEFB-E80C7C06BEE3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A010-FAC4-46BE-9BA6-6E641C020A43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372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 userDrawn="1"/>
        </p:nvGrpSpPr>
        <p:grpSpPr bwMode="auto">
          <a:xfrm>
            <a:off x="0" y="0"/>
            <a:ext cx="9144000" cy="1476375"/>
            <a:chOff x="0" y="0"/>
            <a:chExt cx="5760" cy="93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8"/>
              <a:ext cx="124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ADD7-854D-46FB-8D5C-C19A517A3C56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FBC4-64D9-4544-AE1C-0DA179F070B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926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C4BC3-897E-4F9E-9E4A-74CE8796E84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34EE-F40C-412A-8AE1-5FB93FD1527C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503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4E8D-9FBF-46AE-A7D6-344380A181AD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505A-06E3-4291-A220-DA95A306344A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620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5923-5CD9-4A06-9680-FD8DD24C0C6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B9AE7-E359-406A-AC7F-D86A5D96D85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700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27E7-12F5-4CA8-A7D7-75C3606DE83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C11-25AA-42A8-B3B0-7AC317295262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208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B25CB-8CCC-4366-A0AB-C54A23D7716B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2787-4D78-48AA-A5EA-AA9EF37AC2F7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671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717F-8C38-46D1-84C4-8CA9A51FD251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36AC-B32F-4C5E-93C2-B04F9358CFC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188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1DD5C-8C3F-4F39-9B7D-F578BABFB3B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B10A-8130-4902-B35E-D42A32FFB7E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9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C4BC3-897E-4F9E-9E4A-74CE8796E84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34EE-F40C-412A-8AE1-5FB93FD1527C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5030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07C5-C181-4F5A-9DC0-98CBE58C74E8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6DF9-AF89-450B-A92C-E63F8F396D7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113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AB1A-9B9C-4B73-98D8-2A29F6A7911F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34C04-25AB-41B7-8E33-B2E94387C500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0077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641D-DE9E-4AFA-BEFB-E80C7C06BEE3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A010-FAC4-46BE-9BA6-6E641C020A43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3721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 userDrawn="1"/>
        </p:nvGrpSpPr>
        <p:grpSpPr bwMode="auto">
          <a:xfrm>
            <a:off x="0" y="0"/>
            <a:ext cx="9144000" cy="1476375"/>
            <a:chOff x="0" y="0"/>
            <a:chExt cx="5760" cy="93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8"/>
              <a:ext cx="124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ADD7-854D-46FB-8D5C-C19A517A3C56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FBC4-64D9-4544-AE1C-0DA179F070B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9265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C4BC3-897E-4F9E-9E4A-74CE8796E84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34EE-F40C-412A-8AE1-5FB93FD1527C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503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4E8D-9FBF-46AE-A7D6-344380A181AD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505A-06E3-4291-A220-DA95A306344A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6202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5923-5CD9-4A06-9680-FD8DD24C0C6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B9AE7-E359-406A-AC7F-D86A5D96D85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700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27E7-12F5-4CA8-A7D7-75C3606DE83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C11-25AA-42A8-B3B0-7AC317295262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2082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B25CB-8CCC-4366-A0AB-C54A23D7716B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2787-4D78-48AA-A5EA-AA9EF37AC2F7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6712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717F-8C38-46D1-84C4-8CA9A51FD251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36AC-B32F-4C5E-93C2-B04F9358CFC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18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4E8D-9FBF-46AE-A7D6-344380A181AD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505A-06E3-4291-A220-DA95A306344A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6202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1DD5C-8C3F-4F39-9B7D-F578BABFB3B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B10A-8130-4902-B35E-D42A32FFB7E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959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07C5-C181-4F5A-9DC0-98CBE58C74E8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6DF9-AF89-450B-A92C-E63F8F396D7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11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AB1A-9B9C-4B73-98D8-2A29F6A7911F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34C04-25AB-41B7-8E33-B2E94387C500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0077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641D-DE9E-4AFA-BEFB-E80C7C06BEE3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A010-FAC4-46BE-9BA6-6E641C020A43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3721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 userDrawn="1"/>
        </p:nvGrpSpPr>
        <p:grpSpPr bwMode="auto">
          <a:xfrm>
            <a:off x="0" y="0"/>
            <a:ext cx="9144000" cy="1476375"/>
            <a:chOff x="0" y="0"/>
            <a:chExt cx="5760" cy="93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8"/>
              <a:ext cx="124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ADD7-854D-46FB-8D5C-C19A517A3C56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FBC4-64D9-4544-AE1C-0DA179F070B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9265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C4BC3-897E-4F9E-9E4A-74CE8796E84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34EE-F40C-412A-8AE1-5FB93FD1527C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503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4E8D-9FBF-46AE-A7D6-344380A181AD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505A-06E3-4291-A220-DA95A306344A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620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5923-5CD9-4A06-9680-FD8DD24C0C6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B9AE7-E359-406A-AC7F-D86A5D96D85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700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27E7-12F5-4CA8-A7D7-75C3606DE83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C11-25AA-42A8-B3B0-7AC317295262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2082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B25CB-8CCC-4366-A0AB-C54A23D7716B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2787-4D78-48AA-A5EA-AA9EF37AC2F7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67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5923-5CD9-4A06-9680-FD8DD24C0C6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B9AE7-E359-406A-AC7F-D86A5D96D85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7003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717F-8C38-46D1-84C4-8CA9A51FD251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36AC-B32F-4C5E-93C2-B04F9358CFC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188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1DD5C-8C3F-4F39-9B7D-F578BABFB3B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B10A-8130-4902-B35E-D42A32FFB7E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9594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07C5-C181-4F5A-9DC0-98CBE58C74E8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6DF9-AF89-450B-A92C-E63F8F396D7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11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AB1A-9B9C-4B73-98D8-2A29F6A7911F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34C04-25AB-41B7-8E33-B2E94387C500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0077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641D-DE9E-4AFA-BEFB-E80C7C06BEE3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A010-FAC4-46BE-9BA6-6E641C020A43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3721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 userDrawn="1"/>
        </p:nvGrpSpPr>
        <p:grpSpPr bwMode="auto">
          <a:xfrm>
            <a:off x="0" y="0"/>
            <a:ext cx="9144000" cy="1476375"/>
            <a:chOff x="0" y="0"/>
            <a:chExt cx="5760" cy="93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8"/>
              <a:ext cx="124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ADD7-854D-46FB-8D5C-C19A517A3C56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FBC4-64D9-4544-AE1C-0DA179F070B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9265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C4BC3-897E-4F9E-9E4A-74CE8796E84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34EE-F40C-412A-8AE1-5FB93FD1527C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5030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4E8D-9FBF-46AE-A7D6-344380A181AD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505A-06E3-4291-A220-DA95A306344A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6202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5923-5CD9-4A06-9680-FD8DD24C0C6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B9AE7-E359-406A-AC7F-D86A5D96D85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7003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27E7-12F5-4CA8-A7D7-75C3606DE83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C11-25AA-42A8-B3B0-7AC317295262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20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27E7-12F5-4CA8-A7D7-75C3606DE83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C11-25AA-42A8-B3B0-7AC317295262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2082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B25CB-8CCC-4366-A0AB-C54A23D7716B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2787-4D78-48AA-A5EA-AA9EF37AC2F7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6712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717F-8C38-46D1-84C4-8CA9A51FD251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36AC-B32F-4C5E-93C2-B04F9358CFC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1882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1DD5C-8C3F-4F39-9B7D-F578BABFB3B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B10A-8130-4902-B35E-D42A32FFB7E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9594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07C5-C181-4F5A-9DC0-98CBE58C74E8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6DF9-AF89-450B-A92C-E63F8F396D7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113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AB1A-9B9C-4B73-98D8-2A29F6A7911F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34C04-25AB-41B7-8E33-B2E94387C500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0077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641D-DE9E-4AFA-BEFB-E80C7C06BEE3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A010-FAC4-46BE-9BA6-6E641C020A43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3721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 userDrawn="1"/>
        </p:nvGrpSpPr>
        <p:grpSpPr bwMode="auto">
          <a:xfrm>
            <a:off x="0" y="0"/>
            <a:ext cx="9144000" cy="1476375"/>
            <a:chOff x="0" y="0"/>
            <a:chExt cx="5760" cy="93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8"/>
              <a:ext cx="124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ADD7-854D-46FB-8D5C-C19A517A3C56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FBC4-64D9-4544-AE1C-0DA179F070B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9265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C4BC3-897E-4F9E-9E4A-74CE8796E84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34EE-F40C-412A-8AE1-5FB93FD1527C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5030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4E8D-9FBF-46AE-A7D6-344380A181AD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505A-06E3-4291-A220-DA95A306344A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6202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5923-5CD9-4A06-9680-FD8DD24C0C6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B9AE7-E359-406A-AC7F-D86A5D96D85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70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B25CB-8CCC-4366-A0AB-C54A23D7716B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2787-4D78-48AA-A5EA-AA9EF37AC2F7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671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27E7-12F5-4CA8-A7D7-75C3606DE83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C11-25AA-42A8-B3B0-7AC317295262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2082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B25CB-8CCC-4366-A0AB-C54A23D7716B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2787-4D78-48AA-A5EA-AA9EF37AC2F7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6712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717F-8C38-46D1-84C4-8CA9A51FD251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36AC-B32F-4C5E-93C2-B04F9358CFC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1882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1DD5C-8C3F-4F39-9B7D-F578BABFB3B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B10A-8130-4902-B35E-D42A32FFB7E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9594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07C5-C181-4F5A-9DC0-98CBE58C74E8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6DF9-AF89-450B-A92C-E63F8F396D7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113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AB1A-9B9C-4B73-98D8-2A29F6A7911F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34C04-25AB-41B7-8E33-B2E94387C500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0077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641D-DE9E-4AFA-BEFB-E80C7C06BEE3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A010-FAC4-46BE-9BA6-6E641C020A43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3721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 userDrawn="1"/>
        </p:nvGrpSpPr>
        <p:grpSpPr bwMode="auto">
          <a:xfrm>
            <a:off x="0" y="0"/>
            <a:ext cx="9144000" cy="1476375"/>
            <a:chOff x="0" y="0"/>
            <a:chExt cx="5760" cy="93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8"/>
              <a:ext cx="124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ADD7-854D-46FB-8D5C-C19A517A3C56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FBC4-64D9-4544-AE1C-0DA179F070B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9265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C4BC3-897E-4F9E-9E4A-74CE8796E84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34EE-F40C-412A-8AE1-5FB93FD1527C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5030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4E8D-9FBF-46AE-A7D6-344380A181AD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505A-06E3-4291-A220-DA95A306344A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62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717F-8C38-46D1-84C4-8CA9A51FD251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36AC-B32F-4C5E-93C2-B04F9358CFC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1882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5923-5CD9-4A06-9680-FD8DD24C0C6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B9AE7-E359-406A-AC7F-D86A5D96D85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7003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27E7-12F5-4CA8-A7D7-75C3606DE83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C11-25AA-42A8-B3B0-7AC317295262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2082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B25CB-8CCC-4366-A0AB-C54A23D7716B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2787-4D78-48AA-A5EA-AA9EF37AC2F7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6712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717F-8C38-46D1-84C4-8CA9A51FD251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36AC-B32F-4C5E-93C2-B04F9358CFC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1882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1DD5C-8C3F-4F39-9B7D-F578BABFB3B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B10A-8130-4902-B35E-D42A32FFB7E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9594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07C5-C181-4F5A-9DC0-98CBE58C74E8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6DF9-AF89-450B-A92C-E63F8F396D7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113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AB1A-9B9C-4B73-98D8-2A29F6A7911F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34C04-25AB-41B7-8E33-B2E94387C500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0077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641D-DE9E-4AFA-BEFB-E80C7C06BEE3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A010-FAC4-46BE-9BA6-6E641C020A43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3721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 userDrawn="1"/>
        </p:nvGrpSpPr>
        <p:grpSpPr bwMode="auto">
          <a:xfrm>
            <a:off x="0" y="0"/>
            <a:ext cx="9144000" cy="1476375"/>
            <a:chOff x="0" y="0"/>
            <a:chExt cx="5760" cy="93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8"/>
              <a:ext cx="124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ADD7-854D-46FB-8D5C-C19A517A3C56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FBC4-64D9-4544-AE1C-0DA179F070B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9265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C4BC3-897E-4F9E-9E4A-74CE8796E84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34EE-F40C-412A-8AE1-5FB93FD1527C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50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1DD5C-8C3F-4F39-9B7D-F578BABFB3B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B10A-8130-4902-B35E-D42A32FFB7E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9594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4E8D-9FBF-46AE-A7D6-344380A181AD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505A-06E3-4291-A220-DA95A306344A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6202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5923-5CD9-4A06-9680-FD8DD24C0C6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B9AE7-E359-406A-AC7F-D86A5D96D85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7003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27E7-12F5-4CA8-A7D7-75C3606DE83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C11-25AA-42A8-B3B0-7AC317295262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2082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B25CB-8CCC-4366-A0AB-C54A23D7716B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2787-4D78-48AA-A5EA-AA9EF37AC2F7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6712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717F-8C38-46D1-84C4-8CA9A51FD251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36AC-B32F-4C5E-93C2-B04F9358CFC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1882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1DD5C-8C3F-4F39-9B7D-F578BABFB3B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B10A-8130-4902-B35E-D42A32FFB7E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9594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07C5-C181-4F5A-9DC0-98CBE58C74E8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6DF9-AF89-450B-A92C-E63F8F396D7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113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AB1A-9B9C-4B73-98D8-2A29F6A7911F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34C04-25AB-41B7-8E33-B2E94387C500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0077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641D-DE9E-4AFA-BEFB-E80C7C06BEE3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A010-FAC4-46BE-9BA6-6E641C020A43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3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C4BC3-897E-4F9E-9E4A-74CE8796E84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34EE-F40C-412A-8AE1-5FB93FD1527C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50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07C5-C181-4F5A-9DC0-98CBE58C74E8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6DF9-AF89-450B-A92C-E63F8F396D7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1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AB1A-9B9C-4B73-98D8-2A29F6A7911F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34C04-25AB-41B7-8E33-B2E94387C500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00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641D-DE9E-4AFA-BEFB-E80C7C06BEE3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A010-FAC4-46BE-9BA6-6E641C020A43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37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 userDrawn="1"/>
        </p:nvGrpSpPr>
        <p:grpSpPr bwMode="auto">
          <a:xfrm>
            <a:off x="0" y="0"/>
            <a:ext cx="9144000" cy="1476375"/>
            <a:chOff x="0" y="0"/>
            <a:chExt cx="5760" cy="93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8"/>
              <a:ext cx="124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ADD7-854D-46FB-8D5C-C19A517A3C56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FBC4-64D9-4544-AE1C-0DA179F070B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92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C4BC3-897E-4F9E-9E4A-74CE8796E84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34EE-F40C-412A-8AE1-5FB93FD1527C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50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4E8D-9FBF-46AE-A7D6-344380A181AD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505A-06E3-4291-A220-DA95A306344A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62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5923-5CD9-4A06-9680-FD8DD24C0C6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B9AE7-E359-406A-AC7F-D86A5D96D85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70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27E7-12F5-4CA8-A7D7-75C3606DE83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C11-25AA-42A8-B3B0-7AC317295262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20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B25CB-8CCC-4366-A0AB-C54A23D7716B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2787-4D78-48AA-A5EA-AA9EF37AC2F7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67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717F-8C38-46D1-84C4-8CA9A51FD251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36AC-B32F-4C5E-93C2-B04F9358CFC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1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4E8D-9FBF-46AE-A7D6-344380A181AD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505A-06E3-4291-A220-DA95A306344A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62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1DD5C-8C3F-4F39-9B7D-F578BABFB3B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B10A-8130-4902-B35E-D42A32FFB7E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95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07C5-C181-4F5A-9DC0-98CBE58C74E8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6DF9-AF89-450B-A92C-E63F8F396D7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11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AB1A-9B9C-4B73-98D8-2A29F6A7911F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34C04-25AB-41B7-8E33-B2E94387C500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00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641D-DE9E-4AFA-BEFB-E80C7C06BEE3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A010-FAC4-46BE-9BA6-6E641C020A43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372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 userDrawn="1"/>
        </p:nvGrpSpPr>
        <p:grpSpPr bwMode="auto">
          <a:xfrm>
            <a:off x="0" y="0"/>
            <a:ext cx="9144000" cy="1476375"/>
            <a:chOff x="0" y="0"/>
            <a:chExt cx="5760" cy="93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8"/>
              <a:ext cx="124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ADD7-854D-46FB-8D5C-C19A517A3C56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FBC4-64D9-4544-AE1C-0DA179F070B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92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C4BC3-897E-4F9E-9E4A-74CE8796E84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34EE-F40C-412A-8AE1-5FB93FD1527C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50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4E8D-9FBF-46AE-A7D6-344380A181AD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505A-06E3-4291-A220-DA95A306344A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62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5923-5CD9-4A06-9680-FD8DD24C0C6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B9AE7-E359-406A-AC7F-D86A5D96D85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700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27E7-12F5-4CA8-A7D7-75C3606DE83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C11-25AA-42A8-B3B0-7AC317295262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20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B25CB-8CCC-4366-A0AB-C54A23D7716B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2787-4D78-48AA-A5EA-AA9EF37AC2F7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6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5923-5CD9-4A06-9680-FD8DD24C0C6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B9AE7-E359-406A-AC7F-D86A5D96D85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70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717F-8C38-46D1-84C4-8CA9A51FD251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36AC-B32F-4C5E-93C2-B04F9358CFC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188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1DD5C-8C3F-4F39-9B7D-F578BABFB3B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B10A-8130-4902-B35E-D42A32FFB7E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95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07C5-C181-4F5A-9DC0-98CBE58C74E8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6DF9-AF89-450B-A92C-E63F8F396D7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11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AB1A-9B9C-4B73-98D8-2A29F6A7911F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34C04-25AB-41B7-8E33-B2E94387C500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007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641D-DE9E-4AFA-BEFB-E80C7C06BEE3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A010-FAC4-46BE-9BA6-6E641C020A43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372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 userDrawn="1"/>
        </p:nvGrpSpPr>
        <p:grpSpPr bwMode="auto">
          <a:xfrm>
            <a:off x="0" y="0"/>
            <a:ext cx="9144000" cy="1476375"/>
            <a:chOff x="0" y="0"/>
            <a:chExt cx="5760" cy="93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8"/>
              <a:ext cx="124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ADD7-854D-46FB-8D5C-C19A517A3C56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FBC4-64D9-4544-AE1C-0DA179F070B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926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C4BC3-897E-4F9E-9E4A-74CE8796E84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34EE-F40C-412A-8AE1-5FB93FD1527C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503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4E8D-9FBF-46AE-A7D6-344380A181AD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505A-06E3-4291-A220-DA95A306344A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620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5923-5CD9-4A06-9680-FD8DD24C0C6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B9AE7-E359-406A-AC7F-D86A5D96D85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700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27E7-12F5-4CA8-A7D7-75C3606DE83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C11-25AA-42A8-B3B0-7AC317295262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2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27E7-12F5-4CA8-A7D7-75C3606DE83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C11-25AA-42A8-B3B0-7AC317295262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208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B25CB-8CCC-4366-A0AB-C54A23D7716B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2787-4D78-48AA-A5EA-AA9EF37AC2F7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671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717F-8C38-46D1-84C4-8CA9A51FD251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36AC-B32F-4C5E-93C2-B04F9358CFC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18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1DD5C-8C3F-4F39-9B7D-F578BABFB3B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B10A-8130-4902-B35E-D42A32FFB7E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959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07C5-C181-4F5A-9DC0-98CBE58C74E8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6DF9-AF89-450B-A92C-E63F8F396D7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11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AB1A-9B9C-4B73-98D8-2A29F6A7911F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34C04-25AB-41B7-8E33-B2E94387C500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007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641D-DE9E-4AFA-BEFB-E80C7C06BEE3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A010-FAC4-46BE-9BA6-6E641C020A43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372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 userDrawn="1"/>
        </p:nvGrpSpPr>
        <p:grpSpPr bwMode="auto">
          <a:xfrm>
            <a:off x="0" y="0"/>
            <a:ext cx="9144000" cy="1476375"/>
            <a:chOff x="0" y="0"/>
            <a:chExt cx="5760" cy="93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8"/>
              <a:ext cx="124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ADD7-854D-46FB-8D5C-C19A517A3C56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FBC4-64D9-4544-AE1C-0DA179F070B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926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C4BC3-897E-4F9E-9E4A-74CE8796E84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34EE-F40C-412A-8AE1-5FB93FD1527C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503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4E8D-9FBF-46AE-A7D6-344380A181AD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505A-06E3-4291-A220-DA95A306344A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620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5923-5CD9-4A06-9680-FD8DD24C0C6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B9AE7-E359-406A-AC7F-D86A5D96D85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7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B25CB-8CCC-4366-A0AB-C54A23D7716B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2787-4D78-48AA-A5EA-AA9EF37AC2F7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671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27E7-12F5-4CA8-A7D7-75C3606DE83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C11-25AA-42A8-B3B0-7AC317295262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208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B25CB-8CCC-4366-A0AB-C54A23D7716B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2787-4D78-48AA-A5EA-AA9EF37AC2F7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671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717F-8C38-46D1-84C4-8CA9A51FD251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36AC-B32F-4C5E-93C2-B04F9358CFC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188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1DD5C-8C3F-4F39-9B7D-F578BABFB3B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B10A-8130-4902-B35E-D42A32FFB7E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959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07C5-C181-4F5A-9DC0-98CBE58C74E8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6DF9-AF89-450B-A92C-E63F8F396D7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11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AB1A-9B9C-4B73-98D8-2A29F6A7911F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34C04-25AB-41B7-8E33-B2E94387C500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007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641D-DE9E-4AFA-BEFB-E80C7C06BEE3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A010-FAC4-46BE-9BA6-6E641C020A43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372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 userDrawn="1"/>
        </p:nvGrpSpPr>
        <p:grpSpPr bwMode="auto">
          <a:xfrm>
            <a:off x="0" y="0"/>
            <a:ext cx="9144000" cy="1476375"/>
            <a:chOff x="0" y="0"/>
            <a:chExt cx="5760" cy="93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8"/>
              <a:ext cx="124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ADD7-854D-46FB-8D5C-C19A517A3C56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FBC4-64D9-4544-AE1C-0DA179F070B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926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C4BC3-897E-4F9E-9E4A-74CE8796E84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34EE-F40C-412A-8AE1-5FB93FD1527C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503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4E8D-9FBF-46AE-A7D6-344380A181AD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505A-06E3-4291-A220-DA95A306344A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6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717F-8C38-46D1-84C4-8CA9A51FD251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36AC-B32F-4C5E-93C2-B04F9358CFC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188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5923-5CD9-4A06-9680-FD8DD24C0C6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B9AE7-E359-406A-AC7F-D86A5D96D85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700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27E7-12F5-4CA8-A7D7-75C3606DE83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C11-25AA-42A8-B3B0-7AC317295262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208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B25CB-8CCC-4366-A0AB-C54A23D7716B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2787-4D78-48AA-A5EA-AA9EF37AC2F7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671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717F-8C38-46D1-84C4-8CA9A51FD251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36AC-B32F-4C5E-93C2-B04F9358CFC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188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1DD5C-8C3F-4F39-9B7D-F578BABFB3B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B10A-8130-4902-B35E-D42A32FFB7E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959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07C5-C181-4F5A-9DC0-98CBE58C74E8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6DF9-AF89-450B-A92C-E63F8F396D7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11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AB1A-9B9C-4B73-98D8-2A29F6A7911F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34C04-25AB-41B7-8E33-B2E94387C500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007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641D-DE9E-4AFA-BEFB-E80C7C06BEE3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A010-FAC4-46BE-9BA6-6E641C020A43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372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 userDrawn="1"/>
        </p:nvGrpSpPr>
        <p:grpSpPr bwMode="auto">
          <a:xfrm>
            <a:off x="0" y="0"/>
            <a:ext cx="9144000" cy="1476375"/>
            <a:chOff x="0" y="0"/>
            <a:chExt cx="5760" cy="93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8"/>
              <a:ext cx="124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ADD7-854D-46FB-8D5C-C19A517A3C56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FBC4-64D9-4544-AE1C-0DA179F070B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926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C4BC3-897E-4F9E-9E4A-74CE8796E84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34EE-F40C-412A-8AE1-5FB93FD1527C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5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1DD5C-8C3F-4F39-9B7D-F578BABFB3B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B10A-8130-4902-B35E-D42A32FFB7E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959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4E8D-9FBF-46AE-A7D6-344380A181AD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505A-06E3-4291-A220-DA95A306344A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620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5923-5CD9-4A06-9680-FD8DD24C0C6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B9AE7-E359-406A-AC7F-D86A5D96D85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700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27E7-12F5-4CA8-A7D7-75C3606DE83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C11-25AA-42A8-B3B0-7AC317295262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208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B25CB-8CCC-4366-A0AB-C54A23D7716B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2787-4D78-48AA-A5EA-AA9EF37AC2F7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671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717F-8C38-46D1-84C4-8CA9A51FD251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36AC-B32F-4C5E-93C2-B04F9358CFC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188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1DD5C-8C3F-4F39-9B7D-F578BABFB3B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B10A-8130-4902-B35E-D42A32FFB7E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959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07C5-C181-4F5A-9DC0-98CBE58C74E8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6DF9-AF89-450B-A92C-E63F8F396D7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11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AB1A-9B9C-4B73-98D8-2A29F6A7911F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34C04-25AB-41B7-8E33-B2E94387C500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007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641D-DE9E-4AFA-BEFB-E80C7C06BEE3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A010-FAC4-46BE-9BA6-6E641C020A43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372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4"/>
          <p:cNvGrpSpPr>
            <a:grpSpLocks/>
          </p:cNvGrpSpPr>
          <p:nvPr userDrawn="1"/>
        </p:nvGrpSpPr>
        <p:grpSpPr bwMode="auto">
          <a:xfrm>
            <a:off x="0" y="0"/>
            <a:ext cx="9144000" cy="1476375"/>
            <a:chOff x="0" y="0"/>
            <a:chExt cx="5760" cy="93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8"/>
              <a:ext cx="1247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ADD7-854D-46FB-8D5C-C19A517A3C56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FBC4-64D9-4544-AE1C-0DA179F070B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9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07C5-C181-4F5A-9DC0-98CBE58C74E8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6DF9-AF89-450B-A92C-E63F8F396D7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11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C4BC3-897E-4F9E-9E4A-74CE8796E84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34EE-F40C-412A-8AE1-5FB93FD1527C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503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4E8D-9FBF-46AE-A7D6-344380A181AD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5505A-06E3-4291-A220-DA95A306344A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620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5923-5CD9-4A06-9680-FD8DD24C0C60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B9AE7-E359-406A-AC7F-D86A5D96D85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700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027E7-12F5-4CA8-A7D7-75C3606DE83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C11-25AA-42A8-B3B0-7AC317295262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208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B25CB-8CCC-4366-A0AB-C54A23D7716B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2787-4D78-48AA-A5EA-AA9EF37AC2F7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671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717F-8C38-46D1-84C4-8CA9A51FD251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36AC-B32F-4C5E-93C2-B04F9358CFC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188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1DD5C-8C3F-4F39-9B7D-F578BABFB3B9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B10A-8130-4902-B35E-D42A32FFB7E6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959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07C5-C181-4F5A-9DC0-98CBE58C74E8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6DF9-AF89-450B-A92C-E63F8F396D7B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11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AB1A-9B9C-4B73-98D8-2A29F6A7911F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34C04-25AB-41B7-8E33-B2E94387C500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007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641D-DE9E-4AFA-BEFB-E80C7C06BEE3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A010-FAC4-46BE-9BA6-6E641C020A43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37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EDACB90-6E35-4505-B284-9459F955D3FA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7D80072-8122-448D-BBAE-1002CE2EE0B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EDACB90-6E35-4505-B284-9459F955D3FA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7D80072-8122-448D-BBAE-1002CE2EE0B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357" r:id="rId10"/>
    <p:sldLayoutId id="214748435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EDACB90-6E35-4505-B284-9459F955D3FA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7D80072-8122-448D-BBAE-1002CE2EE0B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EDACB90-6E35-4505-B284-9459F955D3FA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7D80072-8122-448D-BBAE-1002CE2EE0B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EDACB90-6E35-4505-B284-9459F955D3FA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7D80072-8122-448D-BBAE-1002CE2EE0B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EDACB90-6E35-4505-B284-9459F955D3FA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7D80072-8122-448D-BBAE-1002CE2EE0B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EDACB90-6E35-4505-B284-9459F955D3FA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7D80072-8122-448D-BBAE-1002CE2EE0B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EDACB90-6E35-4505-B284-9459F955D3FA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7D80072-8122-448D-BBAE-1002CE2EE0B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EDACB90-6E35-4505-B284-9459F955D3FA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7D80072-8122-448D-BBAE-1002CE2EE0B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EDACB90-6E35-4505-B284-9459F955D3FA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7D80072-8122-448D-BBAE-1002CE2EE0B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EDACB90-6E35-4505-B284-9459F955D3FA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7D80072-8122-448D-BBAE-1002CE2EE0B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EDACB90-6E35-4505-B284-9459F955D3FA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7D80072-8122-448D-BBAE-1002CE2EE0B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EDACB90-6E35-4505-B284-9459F955D3FA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7D80072-8122-448D-BBAE-1002CE2EE0B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EDACB90-6E35-4505-B284-9459F955D3FA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7D80072-8122-448D-BBAE-1002CE2EE0B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EDACB90-6E35-4505-B284-9459F955D3FA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7D80072-8122-448D-BBAE-1002CE2EE0B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EDACB90-6E35-4505-B284-9459F955D3FA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7D80072-8122-448D-BBAE-1002CE2EE0B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EDACB90-6E35-4505-B284-9459F955D3FA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7D80072-8122-448D-BBAE-1002CE2EE0B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EDACB90-6E35-4505-B284-9459F955D3FA}" type="datetime1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20.03.2020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pl-PL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7D80072-8122-448D-BBAE-1002CE2EE0B4}" type="slidenum">
              <a:rPr lang="pl-PL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6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7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19.gi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20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21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23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25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27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8.xml"/><Relationship Id="rId6" Type="http://schemas.openxmlformats.org/officeDocument/2006/relationships/image" Target="../media/image2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9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5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E3B7DE45-D32C-4162-B0F1-E2472D537AF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1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22" name="Grupa 21"/>
          <p:cNvGrpSpPr/>
          <p:nvPr/>
        </p:nvGrpSpPr>
        <p:grpSpPr>
          <a:xfrm>
            <a:off x="-3" y="-52082"/>
            <a:ext cx="9143999" cy="1223452"/>
            <a:chOff x="0" y="1880665"/>
            <a:chExt cx="9143999" cy="1223452"/>
          </a:xfrm>
          <a:solidFill>
            <a:schemeClr val="accent2">
              <a:lumMod val="60000"/>
              <a:lumOff val="40000"/>
              <a:alpha val="74118"/>
            </a:schemeClr>
          </a:solidFill>
        </p:grpSpPr>
        <p:sp>
          <p:nvSpPr>
            <p:cNvPr id="23" name="Prostokąt zaokrąglony 22"/>
            <p:cNvSpPr/>
            <p:nvPr/>
          </p:nvSpPr>
          <p:spPr>
            <a:xfrm>
              <a:off x="0" y="1880665"/>
              <a:ext cx="9143999" cy="122345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  <p:pic>
          <p:nvPicPr>
            <p:cNvPr id="24" name="Obraz 2" descr="Znalezione obrazy dla zapytania logo mon 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307" y="1990290"/>
              <a:ext cx="1058320" cy="10412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5" y="1990290"/>
              <a:ext cx="2339093" cy="101277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2" descr="Znalezione obrazy dla zapytania legia akademicka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315" y="1976044"/>
              <a:ext cx="3863508" cy="1041262"/>
            </a:xfrm>
            <a:prstGeom prst="rect">
              <a:avLst/>
            </a:prstGeom>
            <a:grpFill/>
            <a:extLst/>
          </p:spPr>
        </p:pic>
        <p:pic>
          <p:nvPicPr>
            <p:cNvPr id="27" name="Obraz 26" descr="Znalezione obrazy dla zapytania logo wojsko polski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098" y="1990290"/>
              <a:ext cx="1368718" cy="104126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9" name="Podtytuł 2"/>
          <p:cNvSpPr txBox="1">
            <a:spLocks/>
          </p:cNvSpPr>
          <p:nvPr/>
        </p:nvSpPr>
        <p:spPr bwMode="auto">
          <a:xfrm>
            <a:off x="569490" y="1767723"/>
            <a:ext cx="8005011" cy="419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Hymn państwowy, godło państwowe, flaga państwowa, ceremoniał wojskowy, sztandar wojskowy, pieśń reprezentacyjna wojska polskiego, zadania i funkcjonowanie Legii Akademickiej, sygnały wojskowe, uroczystości organizowane z udziałem wojskowej</a:t>
            </a:r>
            <a:r>
              <a:rPr kumimoji="0" lang="pl-PL" sz="2800" b="1" i="0" u="none" strike="noStrike" kern="1200" cap="none" spc="0" normalizeH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asysty honorowej.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endParaRPr lang="pl-PL" altLang="pl-PL" sz="2800" b="1" baseline="0" dirty="0">
              <a:solidFill>
                <a:srgbClr val="212745"/>
              </a:solidFill>
              <a:latin typeface="Trebuchet MS"/>
            </a:endParaRPr>
          </a:p>
          <a:p>
            <a:pPr eaLnBrk="1" fontAlgn="auto" hangingPunct="1">
              <a:buClr>
                <a:srgbClr val="F14124">
                  <a:lumMod val="75000"/>
                </a:srgbClr>
              </a:buClr>
              <a:defRPr/>
            </a:pPr>
            <a:r>
              <a:rPr lang="pl-PL" altLang="pl-PL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dr </a:t>
            </a:r>
            <a:r>
              <a:rPr lang="pl-PL" altLang="pl-P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hab. Stanisław TOPOLEWSKI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 bwMode="auto">
          <a:xfrm>
            <a:off x="3282950" y="6235700"/>
            <a:ext cx="28384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</a:rPr>
              <a:t>Siedlce 2018</a:t>
            </a: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908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E3B7DE45-D32C-4162-B0F1-E2472D537AF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10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22" name="Grupa 21"/>
          <p:cNvGrpSpPr/>
          <p:nvPr/>
        </p:nvGrpSpPr>
        <p:grpSpPr>
          <a:xfrm>
            <a:off x="-3" y="-52082"/>
            <a:ext cx="9143999" cy="1223452"/>
            <a:chOff x="0" y="1880665"/>
            <a:chExt cx="9143999" cy="1223452"/>
          </a:xfrm>
          <a:solidFill>
            <a:schemeClr val="accent2">
              <a:lumMod val="60000"/>
              <a:lumOff val="40000"/>
              <a:alpha val="74118"/>
            </a:schemeClr>
          </a:solidFill>
        </p:grpSpPr>
        <p:sp>
          <p:nvSpPr>
            <p:cNvPr id="23" name="Prostokąt zaokrąglony 22"/>
            <p:cNvSpPr/>
            <p:nvPr/>
          </p:nvSpPr>
          <p:spPr>
            <a:xfrm>
              <a:off x="0" y="1880665"/>
              <a:ext cx="9143999" cy="122345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  <p:pic>
          <p:nvPicPr>
            <p:cNvPr id="24" name="Obraz 2" descr="Znalezione obrazy dla zapytania logo mon 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307" y="1990290"/>
              <a:ext cx="1058320" cy="10412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5" y="1990290"/>
              <a:ext cx="2339093" cy="101277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2" descr="Znalezione obrazy dla zapytania legia akademicka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315" y="1976044"/>
              <a:ext cx="3863508" cy="1041262"/>
            </a:xfrm>
            <a:prstGeom prst="rect">
              <a:avLst/>
            </a:prstGeom>
            <a:grpFill/>
            <a:extLst/>
          </p:spPr>
        </p:pic>
        <p:pic>
          <p:nvPicPr>
            <p:cNvPr id="27" name="Obraz 26" descr="Znalezione obrazy dla zapytania logo wojsko polski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098" y="1990290"/>
              <a:ext cx="1368718" cy="104126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" name="Prostokąt 1"/>
          <p:cNvSpPr/>
          <p:nvPr/>
        </p:nvSpPr>
        <p:spPr>
          <a:xfrm>
            <a:off x="95793" y="1323950"/>
            <a:ext cx="4813091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pl-PL" sz="2000" b="1" dirty="0">
                <a:solidFill>
                  <a:srgbClr val="212745"/>
                </a:solidFill>
                <a:latin typeface="Trebuchet MS"/>
                <a:cs typeface="+mn-cs"/>
              </a:rPr>
              <a:t>Sztandar </a:t>
            </a:r>
            <a:r>
              <a:rPr lang="pl-PL" sz="2000" dirty="0">
                <a:solidFill>
                  <a:srgbClr val="212745"/>
                </a:solidFill>
                <a:latin typeface="Trebuchet MS"/>
                <a:cs typeface="+mn-cs"/>
              </a:rPr>
              <a:t>jest znakiem jednostki wojskowej Sił Zbrojnych </a:t>
            </a:r>
            <a:r>
              <a:rPr lang="pl-PL" sz="2000" dirty="0" smtClean="0">
                <a:solidFill>
                  <a:srgbClr val="212745"/>
                </a:solidFill>
                <a:latin typeface="Trebuchet MS"/>
                <a:cs typeface="+mn-cs"/>
              </a:rPr>
              <a:t>Rzeczypospolitej Polskiej</a:t>
            </a:r>
            <a:r>
              <a:rPr lang="pl-PL" sz="2000" dirty="0">
                <a:solidFill>
                  <a:srgbClr val="212745"/>
                </a:solidFill>
                <a:latin typeface="Trebuchet MS"/>
                <a:cs typeface="+mn-cs"/>
              </a:rPr>
              <a:t>. Jest on symbolem sławy wojennej i tradycji oraz wierności, </a:t>
            </a:r>
            <a:r>
              <a:rPr lang="pl-PL" sz="2000" dirty="0" smtClean="0">
                <a:solidFill>
                  <a:srgbClr val="212745"/>
                </a:solidFill>
                <a:latin typeface="Trebuchet MS"/>
                <a:cs typeface="+mn-cs"/>
              </a:rPr>
              <a:t>honoru i </a:t>
            </a:r>
            <a:r>
              <a:rPr lang="pl-PL" sz="2000" dirty="0">
                <a:solidFill>
                  <a:srgbClr val="212745"/>
                </a:solidFill>
                <a:latin typeface="Trebuchet MS"/>
                <a:cs typeface="+mn-cs"/>
              </a:rPr>
              <a:t>męstwa, których Ojczyzna wymaga od swych żołnierzy. </a:t>
            </a:r>
            <a:r>
              <a:rPr lang="pl-PL" sz="2000" dirty="0" smtClean="0">
                <a:solidFill>
                  <a:srgbClr val="212745"/>
                </a:solidFill>
                <a:latin typeface="Trebuchet MS"/>
                <a:cs typeface="+mn-cs"/>
              </a:rPr>
              <a:t>Obowiązkiem żołnierza </a:t>
            </a:r>
            <a:r>
              <a:rPr lang="pl-PL" sz="2000" dirty="0">
                <a:solidFill>
                  <a:srgbClr val="212745"/>
                </a:solidFill>
                <a:latin typeface="Trebuchet MS"/>
                <a:cs typeface="+mn-cs"/>
              </a:rPr>
              <a:t>jest bronić i strzec sztandaru jednostki wojskowej. W razie </a:t>
            </a:r>
            <a:r>
              <a:rPr lang="pl-PL" sz="2000" dirty="0" smtClean="0">
                <a:solidFill>
                  <a:srgbClr val="212745"/>
                </a:solidFill>
                <a:latin typeface="Trebuchet MS"/>
                <a:cs typeface="+mn-cs"/>
              </a:rPr>
              <a:t>utraty sztandaru </a:t>
            </a:r>
            <a:r>
              <a:rPr lang="pl-PL" sz="2000" dirty="0">
                <a:solidFill>
                  <a:srgbClr val="212745"/>
                </a:solidFill>
                <a:latin typeface="Trebuchet MS"/>
                <a:cs typeface="+mn-cs"/>
              </a:rPr>
              <a:t>wskutek słabości ducha bojowego, jednostka wojskowa </a:t>
            </a:r>
            <a:r>
              <a:rPr lang="pl-PL" sz="2000" dirty="0" smtClean="0">
                <a:solidFill>
                  <a:srgbClr val="212745"/>
                </a:solidFill>
                <a:latin typeface="Trebuchet MS"/>
                <a:cs typeface="+mn-cs"/>
              </a:rPr>
              <a:t>ulega rozformowaniu</a:t>
            </a:r>
            <a:r>
              <a:rPr lang="pl-PL" sz="2000" dirty="0">
                <a:solidFill>
                  <a:srgbClr val="212745"/>
                </a:solidFill>
                <a:latin typeface="Trebuchet MS"/>
                <a:cs typeface="+mn-cs"/>
              </a:rPr>
              <a:t>.	</a:t>
            </a:r>
            <a:endParaRPr lang="pl-PL" sz="2000" dirty="0" smtClean="0">
              <a:solidFill>
                <a:srgbClr val="212745"/>
              </a:solidFill>
              <a:latin typeface="Trebuchet MS"/>
              <a:cs typeface="+mn-cs"/>
            </a:endParaRPr>
          </a:p>
          <a:p>
            <a:pPr lvl="0" algn="ctr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pl-PL" sz="2000" dirty="0" smtClean="0">
                <a:solidFill>
                  <a:srgbClr val="212745"/>
                </a:solidFill>
                <a:latin typeface="Trebuchet MS"/>
                <a:cs typeface="+mn-cs"/>
              </a:rPr>
              <a:t>Sztandar nadaje jednostce wojskowej Prezydent Rzeczypospolitej   Polskiej na wniosek Ministra Obrony Narodowej</a:t>
            </a:r>
            <a:r>
              <a:rPr lang="pl-PL" sz="2000" dirty="0">
                <a:solidFill>
                  <a:srgbClr val="212745"/>
                </a:solidFill>
                <a:latin typeface="Trebuchet MS"/>
                <a:cs typeface="+mn-cs"/>
              </a:rPr>
              <a:t>. </a:t>
            </a:r>
          </a:p>
        </p:txBody>
      </p:sp>
      <p:sp>
        <p:nvSpPr>
          <p:cNvPr id="3" name="AutoShape 2" descr="Znalezione obrazy dla zapytania sztandar"/>
          <p:cNvSpPr>
            <a:spLocks noChangeAspect="1" noChangeArrowheads="1"/>
          </p:cNvSpPr>
          <p:nvPr/>
        </p:nvSpPr>
        <p:spPr bwMode="auto">
          <a:xfrm>
            <a:off x="204788" y="-2428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Znalezione obrazy dla zapytania sztandar"/>
          <p:cNvSpPr>
            <a:spLocks noChangeAspect="1" noChangeArrowheads="1"/>
          </p:cNvSpPr>
          <p:nvPr/>
        </p:nvSpPr>
        <p:spPr bwMode="auto">
          <a:xfrm>
            <a:off x="357188" y="-904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92518" name="Picture 6" descr="Znalezione obrazy dla zapytania sztandar polsk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84" y="914232"/>
            <a:ext cx="4217141" cy="512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E3B7DE45-D32C-4162-B0F1-E2472D537AF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11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22" name="Grupa 21"/>
          <p:cNvGrpSpPr/>
          <p:nvPr/>
        </p:nvGrpSpPr>
        <p:grpSpPr>
          <a:xfrm>
            <a:off x="-3" y="-52082"/>
            <a:ext cx="9143999" cy="1223452"/>
            <a:chOff x="0" y="1880665"/>
            <a:chExt cx="9143999" cy="1223452"/>
          </a:xfrm>
          <a:solidFill>
            <a:schemeClr val="accent2">
              <a:lumMod val="60000"/>
              <a:lumOff val="40000"/>
              <a:alpha val="74118"/>
            </a:schemeClr>
          </a:solidFill>
        </p:grpSpPr>
        <p:sp>
          <p:nvSpPr>
            <p:cNvPr id="23" name="Prostokąt zaokrąglony 22"/>
            <p:cNvSpPr/>
            <p:nvPr/>
          </p:nvSpPr>
          <p:spPr>
            <a:xfrm>
              <a:off x="0" y="1880665"/>
              <a:ext cx="9143999" cy="122345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  <p:pic>
          <p:nvPicPr>
            <p:cNvPr id="24" name="Obraz 2" descr="Znalezione obrazy dla zapytania logo mon 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307" y="1990290"/>
              <a:ext cx="1058320" cy="10412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5" y="1990290"/>
              <a:ext cx="2339093" cy="101277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2" descr="Znalezione obrazy dla zapytania legia akademicka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315" y="1976044"/>
              <a:ext cx="3863508" cy="1041262"/>
            </a:xfrm>
            <a:prstGeom prst="rect">
              <a:avLst/>
            </a:prstGeom>
            <a:grpFill/>
            <a:extLst/>
          </p:spPr>
        </p:pic>
        <p:pic>
          <p:nvPicPr>
            <p:cNvPr id="27" name="Obraz 26" descr="Znalezione obrazy dla zapytania logo wojsko polski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098" y="1990290"/>
              <a:ext cx="1368718" cy="104126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3178" y="2358273"/>
            <a:ext cx="4829134" cy="407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Sztandar składa się </a:t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 płata, głowicy, drzewca </a:t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 szarfy. Na sztandarach jednostek wojskowych odznaczonych orderami wojennymi umieszcza się pod szarfą o barwach Rzeczypospolitej Polskiej – szarfy ze wstęg tych orderów.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pl-PL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79202" name="Picture 2" descr="Znalezione obrazy dla zapytania sztand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54" y="2358273"/>
            <a:ext cx="364807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E3B7DE45-D32C-4162-B0F1-E2472D537AF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12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22" name="Grupa 21"/>
          <p:cNvGrpSpPr/>
          <p:nvPr/>
        </p:nvGrpSpPr>
        <p:grpSpPr>
          <a:xfrm>
            <a:off x="-3" y="-52082"/>
            <a:ext cx="9143999" cy="1223452"/>
            <a:chOff x="0" y="1880665"/>
            <a:chExt cx="9143999" cy="1223452"/>
          </a:xfrm>
          <a:solidFill>
            <a:schemeClr val="accent2">
              <a:lumMod val="60000"/>
              <a:lumOff val="40000"/>
              <a:alpha val="74118"/>
            </a:schemeClr>
          </a:solidFill>
        </p:grpSpPr>
        <p:sp>
          <p:nvSpPr>
            <p:cNvPr id="23" name="Prostokąt zaokrąglony 22"/>
            <p:cNvSpPr/>
            <p:nvPr/>
          </p:nvSpPr>
          <p:spPr>
            <a:xfrm>
              <a:off x="0" y="1880665"/>
              <a:ext cx="9143999" cy="122345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  <p:pic>
          <p:nvPicPr>
            <p:cNvPr id="24" name="Obraz 2" descr="Znalezione obrazy dla zapytania logo mon 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307" y="1990290"/>
              <a:ext cx="1058320" cy="10412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5" y="1990290"/>
              <a:ext cx="2339093" cy="101277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2" descr="Znalezione obrazy dla zapytania legia akademicka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315" y="1976044"/>
              <a:ext cx="3863508" cy="1041262"/>
            </a:xfrm>
            <a:prstGeom prst="rect">
              <a:avLst/>
            </a:prstGeom>
            <a:grpFill/>
            <a:extLst/>
          </p:spPr>
        </p:pic>
        <p:pic>
          <p:nvPicPr>
            <p:cNvPr id="27" name="Obraz 26" descr="Znalezione obrazy dla zapytania logo wojsko polski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098" y="1990290"/>
              <a:ext cx="1368718" cy="104126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" name="Prostokąt 1"/>
          <p:cNvSpPr/>
          <p:nvPr/>
        </p:nvSpPr>
        <p:spPr>
          <a:xfrm>
            <a:off x="553447" y="4054932"/>
            <a:ext cx="80370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indent="-176213" algn="ctr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pl-PL" sz="2800" dirty="0" smtClean="0">
                <a:solidFill>
                  <a:srgbClr val="212745"/>
                </a:solidFill>
                <a:latin typeface="Trebuchet MS"/>
                <a:cs typeface="+mn-cs"/>
              </a:rPr>
              <a:t>	Znakiem </a:t>
            </a:r>
            <a:r>
              <a:rPr lang="pl-PL" sz="2800" dirty="0">
                <a:solidFill>
                  <a:srgbClr val="212745"/>
                </a:solidFill>
                <a:latin typeface="Trebuchet MS"/>
                <a:cs typeface="+mn-cs"/>
              </a:rPr>
              <a:t>używanym w Wojsku Polskim jest również proporzec Prezydenta Rzeczpospolitej. Proporca używa się w czasie uroczystości organizowanych z okazji świąt państwowych, wojskowych i rocznic historycznych z udziałem Prezydenta RP.</a:t>
            </a:r>
          </a:p>
        </p:txBody>
      </p:sp>
      <p:pic>
        <p:nvPicPr>
          <p:cNvPr id="10" name="Obraz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304" y="1429383"/>
            <a:ext cx="3734853" cy="2497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8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E3B7DE45-D32C-4162-B0F1-E2472D537AF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13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22" name="Grupa 21"/>
          <p:cNvGrpSpPr/>
          <p:nvPr/>
        </p:nvGrpSpPr>
        <p:grpSpPr>
          <a:xfrm>
            <a:off x="-3" y="-52082"/>
            <a:ext cx="9143999" cy="1223452"/>
            <a:chOff x="0" y="1880665"/>
            <a:chExt cx="9143999" cy="1223452"/>
          </a:xfrm>
          <a:solidFill>
            <a:schemeClr val="accent2">
              <a:lumMod val="60000"/>
              <a:lumOff val="40000"/>
              <a:alpha val="74118"/>
            </a:schemeClr>
          </a:solidFill>
        </p:grpSpPr>
        <p:sp>
          <p:nvSpPr>
            <p:cNvPr id="23" name="Prostokąt zaokrąglony 22"/>
            <p:cNvSpPr/>
            <p:nvPr/>
          </p:nvSpPr>
          <p:spPr>
            <a:xfrm>
              <a:off x="0" y="1880665"/>
              <a:ext cx="9143999" cy="122345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  <p:pic>
          <p:nvPicPr>
            <p:cNvPr id="24" name="Obraz 2" descr="Znalezione obrazy dla zapytania logo mon 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307" y="1990290"/>
              <a:ext cx="1058320" cy="10412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5" y="1990290"/>
              <a:ext cx="2339093" cy="101277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2" descr="Znalezione obrazy dla zapytania legia akademicka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315" y="1976044"/>
              <a:ext cx="3863508" cy="1041262"/>
            </a:xfrm>
            <a:prstGeom prst="rect">
              <a:avLst/>
            </a:prstGeom>
            <a:grpFill/>
            <a:extLst/>
          </p:spPr>
        </p:pic>
        <p:pic>
          <p:nvPicPr>
            <p:cNvPr id="27" name="Obraz 26" descr="Znalezione obrazy dla zapytania logo wojsko polski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098" y="1990290"/>
              <a:ext cx="1368718" cy="104126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" name="Prostokąt 1"/>
          <p:cNvSpPr/>
          <p:nvPr/>
        </p:nvSpPr>
        <p:spPr>
          <a:xfrm>
            <a:off x="-3" y="2110863"/>
            <a:ext cx="4852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pl-PL" sz="2400" dirty="0">
                <a:solidFill>
                  <a:srgbClr val="212745"/>
                </a:solidFill>
                <a:latin typeface="Trebuchet MS"/>
                <a:cs typeface="+mn-cs"/>
              </a:rPr>
              <a:t>Minister Obrony Narodowej, decyzją nr 374/MON z dnia 15 sierpnia 2007 roku wprowadził </a:t>
            </a:r>
            <a:r>
              <a:rPr lang="pl-PL" sz="2400" dirty="0" smtClean="0">
                <a:solidFill>
                  <a:srgbClr val="212745"/>
                </a:solidFill>
                <a:latin typeface="Trebuchet MS"/>
                <a:cs typeface="+mn-cs"/>
              </a:rPr>
              <a:t/>
            </a:r>
            <a:br>
              <a:rPr lang="pl-PL" sz="2400" dirty="0" smtClean="0">
                <a:solidFill>
                  <a:srgbClr val="212745"/>
                </a:solidFill>
                <a:latin typeface="Trebuchet MS"/>
                <a:cs typeface="+mn-cs"/>
              </a:rPr>
            </a:br>
            <a:r>
              <a:rPr lang="pl-PL" sz="2400" dirty="0" smtClean="0">
                <a:solidFill>
                  <a:srgbClr val="212745"/>
                </a:solidFill>
                <a:latin typeface="Trebuchet MS"/>
                <a:cs typeface="+mn-cs"/>
              </a:rPr>
              <a:t>w </a:t>
            </a:r>
            <a:r>
              <a:rPr lang="pl-PL" sz="2400" dirty="0">
                <a:solidFill>
                  <a:srgbClr val="212745"/>
                </a:solidFill>
                <a:latin typeface="Trebuchet MS"/>
                <a:cs typeface="+mn-cs"/>
              </a:rPr>
              <a:t>Siłach Zbrojnych RP Pieśń Reprezentacyjną Wojska Polskiego. Pieśń Reprezentacyjną Wojska Polskiego stanowią wybrane fragmenty marsza Pierwszej Brygady, według tekstu oraz zapisu nutowego, stanowiącego załącznik do decyzji.</a:t>
            </a:r>
          </a:p>
        </p:txBody>
      </p:sp>
      <p:pic>
        <p:nvPicPr>
          <p:cNvPr id="152580" name="Picture 4" descr="Znalezione obrazy dla zapytania marsz pierwszej brygady tek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39" y="1476753"/>
            <a:ext cx="4235346" cy="31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E3B7DE45-D32C-4162-B0F1-E2472D537AF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14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22" name="Grupa 21"/>
          <p:cNvGrpSpPr/>
          <p:nvPr/>
        </p:nvGrpSpPr>
        <p:grpSpPr>
          <a:xfrm>
            <a:off x="-3" y="-52082"/>
            <a:ext cx="9143999" cy="1223452"/>
            <a:chOff x="0" y="1880665"/>
            <a:chExt cx="9143999" cy="1223452"/>
          </a:xfrm>
          <a:solidFill>
            <a:schemeClr val="accent2">
              <a:lumMod val="60000"/>
              <a:lumOff val="40000"/>
              <a:alpha val="74118"/>
            </a:schemeClr>
          </a:solidFill>
        </p:grpSpPr>
        <p:sp>
          <p:nvSpPr>
            <p:cNvPr id="23" name="Prostokąt zaokrąglony 22"/>
            <p:cNvSpPr/>
            <p:nvPr/>
          </p:nvSpPr>
          <p:spPr>
            <a:xfrm>
              <a:off x="0" y="1880665"/>
              <a:ext cx="9143999" cy="122345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  <p:pic>
          <p:nvPicPr>
            <p:cNvPr id="24" name="Obraz 2" descr="Znalezione obrazy dla zapytania logo mon 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307" y="1990290"/>
              <a:ext cx="1058320" cy="10412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5" y="1990290"/>
              <a:ext cx="2339093" cy="101277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2" descr="Znalezione obrazy dla zapytania legia akademicka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315" y="1976044"/>
              <a:ext cx="3863508" cy="1041262"/>
            </a:xfrm>
            <a:prstGeom prst="rect">
              <a:avLst/>
            </a:prstGeom>
            <a:grpFill/>
            <a:extLst/>
          </p:spPr>
        </p:pic>
        <p:pic>
          <p:nvPicPr>
            <p:cNvPr id="27" name="Obraz 26" descr="Znalezione obrazy dla zapytania logo wojsko polski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098" y="1990290"/>
              <a:ext cx="1368718" cy="104126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" name="Prostokąt 1"/>
          <p:cNvSpPr/>
          <p:nvPr/>
        </p:nvSpPr>
        <p:spPr>
          <a:xfrm>
            <a:off x="268304" y="1596148"/>
            <a:ext cx="4572000" cy="21898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pl-PL" sz="2800" b="1" dirty="0">
                <a:solidFill>
                  <a:srgbClr val="212745"/>
                </a:solidFill>
                <a:latin typeface="Trebuchet MS"/>
                <a:cs typeface="+mn-cs"/>
              </a:rPr>
              <a:t>podstawowe sygnały WP.</a:t>
            </a:r>
            <a:endParaRPr lang="pl-PL" sz="2800" dirty="0">
              <a:solidFill>
                <a:srgbClr val="212745"/>
              </a:solidFill>
              <a:latin typeface="Trebuchet MS"/>
              <a:cs typeface="+mn-cs"/>
            </a:endParaRPr>
          </a:p>
          <a:p>
            <a:pPr marL="457200" lvl="0" indent="-457200" eaLnBrk="0" hangingPunct="0">
              <a:spcBef>
                <a:spcPct val="20000"/>
              </a:spcBef>
              <a:spcAft>
                <a:spcPts val="300"/>
              </a:spcAft>
              <a:buSzPct val="130000"/>
              <a:buFont typeface="Wingdings" panose="05000000000000000000" pitchFamily="2" charset="2"/>
              <a:buChar char="Ø"/>
              <a:defRPr/>
            </a:pPr>
            <a:r>
              <a:rPr lang="pl-PL" sz="2800" dirty="0">
                <a:solidFill>
                  <a:srgbClr val="212745"/>
                </a:solidFill>
                <a:latin typeface="Trebuchet MS"/>
                <a:cs typeface="+mn-cs"/>
              </a:rPr>
              <a:t>„Hasło WP”,</a:t>
            </a:r>
          </a:p>
          <a:p>
            <a:pPr marL="457200" lvl="0" indent="-457200" eaLnBrk="0" hangingPunct="0">
              <a:spcBef>
                <a:spcPct val="20000"/>
              </a:spcBef>
              <a:spcAft>
                <a:spcPts val="300"/>
              </a:spcAft>
              <a:buSzPct val="130000"/>
              <a:buFont typeface="Wingdings" panose="05000000000000000000" pitchFamily="2" charset="2"/>
              <a:buChar char="Ø"/>
              <a:defRPr/>
            </a:pPr>
            <a:r>
              <a:rPr lang="pl-PL" sz="2800" dirty="0">
                <a:solidFill>
                  <a:srgbClr val="212745"/>
                </a:solidFill>
                <a:latin typeface="Trebuchet MS"/>
                <a:cs typeface="+mn-cs"/>
              </a:rPr>
              <a:t>„Śpij kolego”,</a:t>
            </a:r>
          </a:p>
          <a:p>
            <a:pPr marL="457200" lvl="0" indent="-457200" eaLnBrk="0" hangingPunct="0">
              <a:spcBef>
                <a:spcPct val="20000"/>
              </a:spcBef>
              <a:spcAft>
                <a:spcPts val="300"/>
              </a:spcAft>
              <a:buSzPct val="130000"/>
              <a:buFont typeface="Wingdings" panose="05000000000000000000" pitchFamily="2" charset="2"/>
              <a:buChar char="Ø"/>
              <a:defRPr/>
            </a:pPr>
            <a:r>
              <a:rPr lang="pl-PL" sz="2800" dirty="0">
                <a:solidFill>
                  <a:srgbClr val="212745"/>
                </a:solidFill>
                <a:latin typeface="Trebuchet MS"/>
                <a:cs typeface="+mn-cs"/>
              </a:rPr>
              <a:t>„cisza”</a:t>
            </a:r>
          </a:p>
        </p:txBody>
      </p:sp>
      <p:pic>
        <p:nvPicPr>
          <p:cNvPr id="139266" name="Picture 2" descr="Podobny obra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90" y="2807367"/>
            <a:ext cx="5219033" cy="391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E3B7DE45-D32C-4162-B0F1-E2472D537AF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15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22" name="Grupa 21"/>
          <p:cNvGrpSpPr/>
          <p:nvPr/>
        </p:nvGrpSpPr>
        <p:grpSpPr>
          <a:xfrm>
            <a:off x="-3" y="-52082"/>
            <a:ext cx="9143999" cy="1223452"/>
            <a:chOff x="0" y="1880665"/>
            <a:chExt cx="9143999" cy="1223452"/>
          </a:xfrm>
          <a:solidFill>
            <a:schemeClr val="accent2">
              <a:lumMod val="60000"/>
              <a:lumOff val="40000"/>
              <a:alpha val="74118"/>
            </a:schemeClr>
          </a:solidFill>
        </p:grpSpPr>
        <p:sp>
          <p:nvSpPr>
            <p:cNvPr id="23" name="Prostokąt zaokrąglony 22"/>
            <p:cNvSpPr/>
            <p:nvPr/>
          </p:nvSpPr>
          <p:spPr>
            <a:xfrm>
              <a:off x="0" y="1880665"/>
              <a:ext cx="9143999" cy="122345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  <p:pic>
          <p:nvPicPr>
            <p:cNvPr id="24" name="Obraz 2" descr="Znalezione obrazy dla zapytania logo mon 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307" y="1990290"/>
              <a:ext cx="1058320" cy="10412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5" y="1990290"/>
              <a:ext cx="2339093" cy="101277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2" descr="Znalezione obrazy dla zapytania legia akademicka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315" y="1976044"/>
              <a:ext cx="3863508" cy="1041262"/>
            </a:xfrm>
            <a:prstGeom prst="rect">
              <a:avLst/>
            </a:prstGeom>
            <a:grpFill/>
            <a:extLst/>
          </p:spPr>
        </p:pic>
        <p:pic>
          <p:nvPicPr>
            <p:cNvPr id="27" name="Obraz 26" descr="Znalezione obrazy dla zapytania logo wojsko polski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098" y="1990290"/>
              <a:ext cx="1368718" cy="104126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4775" y="3676318"/>
            <a:ext cx="9039221" cy="307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</a:t>
            </a:r>
            <a:r>
              <a:rPr kumimoji="0" lang="pl-PL" sz="2800" b="0" i="0" u="none" strike="noStrike" kern="1200" cap="none" spc="0" normalizeH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czasie</a:t>
            </a:r>
            <a:r>
              <a:rPr lang="pl-PL" sz="2800" dirty="0">
                <a:solidFill>
                  <a:srgbClr val="212745"/>
                </a:solidFill>
                <a:latin typeface="Trebuchet MS"/>
              </a:rPr>
              <a:t> 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oficjalnego</a:t>
            </a:r>
            <a:r>
              <a:rPr kumimoji="0" lang="pl-PL" sz="2800" b="0" i="0" u="none" strike="noStrike" kern="1200" cap="none" spc="0" normalizeH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grania</a:t>
            </a:r>
            <a:r>
              <a:rPr kumimoji="0" lang="pl-PL" sz="2800" b="0" i="0" u="none" strike="noStrike" kern="1200" cap="none" spc="0" normalizeH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(odtwarzania)</a:t>
            </a:r>
            <a:r>
              <a:rPr kumimoji="0" lang="pl-PL" sz="2800" b="0" i="0" u="none" strike="noStrike" kern="1200" cap="none" spc="0" normalizeH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hymnu</a:t>
            </a:r>
            <a:r>
              <a:rPr lang="pl-PL" sz="2800" dirty="0">
                <a:solidFill>
                  <a:srgbClr val="212745"/>
                </a:solidFill>
                <a:latin typeface="Trebuchet MS"/>
              </a:rPr>
              <a:t> 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państwowego</a:t>
            </a:r>
            <a:r>
              <a:rPr kumimoji="0" lang="pl-PL" sz="2800" b="0" i="0" u="none" strike="noStrike" kern="1200" cap="none" spc="0" normalizeH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Rzeczypospolitej Polskiej i hymnów innych państw, „Hasła Wojska Polskiego”, sygnałów: „Służba Wartownicza”, „Śpij Kolego” lub „Cisza” - żołnierze występujący indywidualnie w umundurowaniu przyjmują postawę zasadniczą, a jeśli są w nakryciu głowy – salutują. W czasie oficjalnego grania Pieśni Reprezentacyjnej Wojska Polskiego, żołnierze występujący indywidualnie przyjmują postawę zasadniczą.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25954" name="Picture 2" descr="Znalezione obrazy dla zapytania baczność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5" y="1335356"/>
            <a:ext cx="3747815" cy="234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6" name="Picture 4" descr="Podobny obra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1" y="1335357"/>
            <a:ext cx="3537073" cy="234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E3B7DE45-D32C-4162-B0F1-E2472D537AF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16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22" name="Grupa 21"/>
          <p:cNvGrpSpPr/>
          <p:nvPr/>
        </p:nvGrpSpPr>
        <p:grpSpPr>
          <a:xfrm>
            <a:off x="-3" y="-52082"/>
            <a:ext cx="9143999" cy="1223452"/>
            <a:chOff x="0" y="1880665"/>
            <a:chExt cx="9143999" cy="1223452"/>
          </a:xfrm>
          <a:solidFill>
            <a:schemeClr val="accent2">
              <a:lumMod val="60000"/>
              <a:lumOff val="40000"/>
              <a:alpha val="74118"/>
            </a:schemeClr>
          </a:solidFill>
        </p:grpSpPr>
        <p:sp>
          <p:nvSpPr>
            <p:cNvPr id="23" name="Prostokąt zaokrąglony 22"/>
            <p:cNvSpPr/>
            <p:nvPr/>
          </p:nvSpPr>
          <p:spPr>
            <a:xfrm>
              <a:off x="0" y="1880665"/>
              <a:ext cx="9143999" cy="122345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  <p:pic>
          <p:nvPicPr>
            <p:cNvPr id="24" name="Obraz 2" descr="Znalezione obrazy dla zapytania logo mon 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307" y="1990290"/>
              <a:ext cx="1058320" cy="10412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5" y="1990290"/>
              <a:ext cx="2339093" cy="101277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2" descr="Znalezione obrazy dla zapytania legia akademicka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315" y="1976044"/>
              <a:ext cx="3863508" cy="1041262"/>
            </a:xfrm>
            <a:prstGeom prst="rect">
              <a:avLst/>
            </a:prstGeom>
            <a:grpFill/>
            <a:extLst/>
          </p:spPr>
        </p:pic>
        <p:pic>
          <p:nvPicPr>
            <p:cNvPr id="27" name="Obraz 26" descr="Znalezione obrazy dla zapytania logo wojsko polski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098" y="1990290"/>
              <a:ext cx="1368718" cy="104126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4" y="3725696"/>
            <a:ext cx="9144000" cy="283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Przysięga wojskowa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jest aktem ślubowania wyrażającym cele </a:t>
            </a:r>
            <a:b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 zadania postawione żołnierzowi przez naród. </a:t>
            </a:r>
            <a:b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Jest zobowiązaniem żołnierza wobec państwa i narodów, stanowi źródło ich siły moralnej. Zgodnie z postanowieniem ustawy </a:t>
            </a:r>
            <a:b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 dnia 3 października 1992 roku, o przysiędze wojskowej (Dz.U. nr 77, poz. 386), każdy żołnierz Sił Zbrojnych Rzeczypospolitej Polskiej składa przysięgę wojskową.</a:t>
            </a:r>
          </a:p>
        </p:txBody>
      </p:sp>
      <p:pic>
        <p:nvPicPr>
          <p:cNvPr id="112642" name="Picture 2" descr="Znalezione obrazy dla zapytania sztandar csłi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1" y="1529070"/>
            <a:ext cx="3255380" cy="21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4" name="Picture 4" descr="Podobny obra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59" y="1529070"/>
            <a:ext cx="3816550" cy="21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E3B7DE45-D32C-4162-B0F1-E2472D537AF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17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22" name="Grupa 21"/>
          <p:cNvGrpSpPr/>
          <p:nvPr/>
        </p:nvGrpSpPr>
        <p:grpSpPr>
          <a:xfrm>
            <a:off x="-3" y="-52082"/>
            <a:ext cx="9143999" cy="1223452"/>
            <a:chOff x="0" y="1880665"/>
            <a:chExt cx="9143999" cy="1223452"/>
          </a:xfrm>
          <a:solidFill>
            <a:schemeClr val="accent2">
              <a:lumMod val="60000"/>
              <a:lumOff val="40000"/>
              <a:alpha val="74118"/>
            </a:schemeClr>
          </a:solidFill>
        </p:grpSpPr>
        <p:sp>
          <p:nvSpPr>
            <p:cNvPr id="23" name="Prostokąt zaokrąglony 22"/>
            <p:cNvSpPr/>
            <p:nvPr/>
          </p:nvSpPr>
          <p:spPr>
            <a:xfrm>
              <a:off x="0" y="1880665"/>
              <a:ext cx="9143999" cy="122345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  <p:pic>
          <p:nvPicPr>
            <p:cNvPr id="24" name="Obraz 2" descr="Znalezione obrazy dla zapytania logo mon 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307" y="1990290"/>
              <a:ext cx="1058320" cy="10412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5" y="1990290"/>
              <a:ext cx="2339093" cy="101277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2" descr="Znalezione obrazy dla zapytania legia akademicka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315" y="1976044"/>
              <a:ext cx="3863508" cy="1041262"/>
            </a:xfrm>
            <a:prstGeom prst="rect">
              <a:avLst/>
            </a:prstGeom>
            <a:grpFill/>
            <a:extLst/>
          </p:spPr>
        </p:pic>
        <p:pic>
          <p:nvPicPr>
            <p:cNvPr id="27" name="Obraz 26" descr="Znalezione obrazy dla zapytania logo wojsko polski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098" y="1990290"/>
              <a:ext cx="1368718" cy="104126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4" y="4132807"/>
            <a:ext cx="9144000" cy="261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Oddawanie honorów jest oznaką żołnierskiego szacunku dla tradycji, symboli</a:t>
            </a:r>
            <a:r>
              <a:rPr kumimoji="0" lang="pl-PL" sz="2800" b="0" i="0" u="none" strike="noStrike" kern="1200" cap="none" spc="0" normalizeH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(barw i znaków) narodowych </a:t>
            </a:r>
            <a:b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 wojskowych oraz przełożonych i starszych,</a:t>
            </a:r>
            <a:r>
              <a:rPr kumimoji="0" lang="pl-PL" sz="2800" b="0" i="0" u="none" strike="noStrike" kern="1200" cap="none" spc="0" normalizeH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 także przejawem koleżeństwa, dobrego wychowania, dyscypliny i spoistości</a:t>
            </a:r>
            <a:r>
              <a:rPr kumimoji="0" lang="pl-PL" sz="2800" b="0" i="0" u="none" strike="noStrike" kern="1200" cap="none" spc="0" normalizeH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wojska.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99330" name="Picture 2" descr="Znalezione obrazy dla zapytania oddawanie honoró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6" y="1496450"/>
            <a:ext cx="3567359" cy="23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2" name="Picture 4" descr="Podobny obra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59" y="1478730"/>
            <a:ext cx="3623105" cy="241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E3B7DE45-D32C-4162-B0F1-E2472D537AF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18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22" name="Grupa 21"/>
          <p:cNvGrpSpPr/>
          <p:nvPr/>
        </p:nvGrpSpPr>
        <p:grpSpPr>
          <a:xfrm>
            <a:off x="-3" y="-52082"/>
            <a:ext cx="9143999" cy="1223452"/>
            <a:chOff x="0" y="1880665"/>
            <a:chExt cx="9143999" cy="1223452"/>
          </a:xfrm>
          <a:solidFill>
            <a:schemeClr val="accent2">
              <a:lumMod val="60000"/>
              <a:lumOff val="40000"/>
              <a:alpha val="74118"/>
            </a:schemeClr>
          </a:solidFill>
        </p:grpSpPr>
        <p:sp>
          <p:nvSpPr>
            <p:cNvPr id="23" name="Prostokąt zaokrąglony 22"/>
            <p:cNvSpPr/>
            <p:nvPr/>
          </p:nvSpPr>
          <p:spPr>
            <a:xfrm>
              <a:off x="0" y="1880665"/>
              <a:ext cx="9143999" cy="122345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  <p:pic>
          <p:nvPicPr>
            <p:cNvPr id="24" name="Obraz 2" descr="Znalezione obrazy dla zapytania logo mon 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307" y="1990290"/>
              <a:ext cx="1058320" cy="10412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5" y="1990290"/>
              <a:ext cx="2339093" cy="101277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2" descr="Znalezione obrazy dla zapytania legia akademicka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315" y="1976044"/>
              <a:ext cx="3863508" cy="1041262"/>
            </a:xfrm>
            <a:prstGeom prst="rect">
              <a:avLst/>
            </a:prstGeom>
            <a:grpFill/>
            <a:extLst/>
          </p:spPr>
        </p:pic>
        <p:pic>
          <p:nvPicPr>
            <p:cNvPr id="27" name="Obraz 26" descr="Znalezione obrazy dla zapytania logo wojsko polski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098" y="1990290"/>
              <a:ext cx="1368718" cy="104126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" name="Prostokąt 1"/>
          <p:cNvSpPr/>
          <p:nvPr/>
        </p:nvSpPr>
        <p:spPr>
          <a:xfrm>
            <a:off x="197484" y="1632791"/>
            <a:ext cx="83579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493713" algn="l"/>
              </a:tabLst>
            </a:pPr>
            <a:r>
              <a:rPr lang="pl-PL" altLang="pl-PL" sz="2800" b="1" dirty="0">
                <a:solidFill>
                  <a:prstClr val="black"/>
                </a:solidFill>
                <a:ea typeface="Times New Roman" pitchFamily="18" charset="0"/>
              </a:rPr>
              <a:t>Żołnierze są obowiązani oddawać honory:</a:t>
            </a:r>
          </a:p>
          <a:p>
            <a:pPr marL="457200" lvl="0" indent="-457200" eaLnBrk="0" hangingPunct="0">
              <a:buFont typeface="Wingdings" panose="05000000000000000000" pitchFamily="2" charset="2"/>
              <a:buChar char="Ø"/>
              <a:tabLst>
                <a:tab pos="493713" algn="l"/>
              </a:tabLst>
            </a:pPr>
            <a:r>
              <a:rPr lang="pl-PL" altLang="pl-PL" sz="2800" dirty="0">
                <a:solidFill>
                  <a:prstClr val="black"/>
                </a:solidFill>
                <a:ea typeface="Times New Roman" pitchFamily="18" charset="0"/>
              </a:rPr>
              <a:t>Prezydentowi Rzeczypospolitej </a:t>
            </a:r>
            <a:r>
              <a:rPr lang="pl-PL" altLang="pl-PL" sz="2800" dirty="0" smtClean="0">
                <a:solidFill>
                  <a:prstClr val="black"/>
                </a:solidFill>
                <a:ea typeface="Times New Roman" pitchFamily="18" charset="0"/>
              </a:rPr>
              <a:t>Polskiej;</a:t>
            </a:r>
          </a:p>
          <a:p>
            <a:pPr marL="457200" lvl="0" indent="-457200" eaLnBrk="0" hangingPunct="0">
              <a:buFont typeface="Wingdings" panose="05000000000000000000" pitchFamily="2" charset="2"/>
              <a:buChar char="Ø"/>
              <a:tabLst>
                <a:tab pos="493713" algn="l"/>
              </a:tabLst>
            </a:pPr>
            <a:r>
              <a:rPr lang="pl-PL" altLang="pl-PL" sz="2800" dirty="0" smtClean="0">
                <a:solidFill>
                  <a:prstClr val="black"/>
                </a:solidFill>
                <a:ea typeface="Times New Roman" pitchFamily="18" charset="0"/>
              </a:rPr>
              <a:t>Marszałkom </a:t>
            </a:r>
            <a:r>
              <a:rPr lang="pl-PL" altLang="pl-PL" sz="2800" dirty="0">
                <a:solidFill>
                  <a:prstClr val="black"/>
                </a:solidFill>
                <a:ea typeface="Times New Roman" pitchFamily="18" charset="0"/>
              </a:rPr>
              <a:t>Sejmu i </a:t>
            </a:r>
            <a:r>
              <a:rPr lang="pl-PL" altLang="pl-PL" sz="2800" dirty="0" smtClean="0">
                <a:solidFill>
                  <a:prstClr val="black"/>
                </a:solidFill>
                <a:ea typeface="Times New Roman" pitchFamily="18" charset="0"/>
              </a:rPr>
              <a:t>Senatu;</a:t>
            </a:r>
          </a:p>
          <a:p>
            <a:pPr marL="457200" lvl="0" indent="-457200" eaLnBrk="0" hangingPunct="0">
              <a:buFont typeface="Wingdings" panose="05000000000000000000" pitchFamily="2" charset="2"/>
              <a:buChar char="Ø"/>
              <a:tabLst>
                <a:tab pos="493713" algn="l"/>
              </a:tabLst>
            </a:pPr>
            <a:r>
              <a:rPr lang="pl-PL" altLang="pl-PL" sz="2800" dirty="0" smtClean="0">
                <a:solidFill>
                  <a:prstClr val="black"/>
                </a:solidFill>
                <a:ea typeface="Times New Roman" pitchFamily="18" charset="0"/>
              </a:rPr>
              <a:t>Prezesowi </a:t>
            </a:r>
            <a:r>
              <a:rPr lang="pl-PL" altLang="pl-PL" sz="2800" dirty="0">
                <a:solidFill>
                  <a:prstClr val="black"/>
                </a:solidFill>
                <a:ea typeface="Times New Roman" pitchFamily="18" charset="0"/>
              </a:rPr>
              <a:t>Rady </a:t>
            </a:r>
            <a:r>
              <a:rPr lang="pl-PL" altLang="pl-PL" sz="2800" dirty="0" smtClean="0">
                <a:solidFill>
                  <a:prstClr val="black"/>
                </a:solidFill>
                <a:ea typeface="Times New Roman" pitchFamily="18" charset="0"/>
              </a:rPr>
              <a:t>Ministrów;</a:t>
            </a:r>
          </a:p>
          <a:p>
            <a:pPr marL="457200" lvl="0" indent="-457200" eaLnBrk="0" hangingPunct="0">
              <a:buFont typeface="Wingdings" panose="05000000000000000000" pitchFamily="2" charset="2"/>
              <a:buChar char="Ø"/>
              <a:tabLst>
                <a:tab pos="493713" algn="l"/>
              </a:tabLst>
            </a:pPr>
            <a:r>
              <a:rPr lang="pl-PL" altLang="pl-PL" sz="2800" dirty="0" smtClean="0">
                <a:solidFill>
                  <a:prstClr val="black"/>
                </a:solidFill>
                <a:ea typeface="Times New Roman" pitchFamily="18" charset="0"/>
              </a:rPr>
              <a:t>Ministrowi </a:t>
            </a:r>
            <a:r>
              <a:rPr lang="pl-PL" altLang="pl-PL" sz="2800" dirty="0">
                <a:solidFill>
                  <a:prstClr val="black"/>
                </a:solidFill>
                <a:ea typeface="Times New Roman" pitchFamily="18" charset="0"/>
              </a:rPr>
              <a:t>Obrony Narodowej </a:t>
            </a:r>
          </a:p>
        </p:txBody>
      </p:sp>
      <p:sp>
        <p:nvSpPr>
          <p:cNvPr id="3" name="AutoShape 2" descr="Znalezione obrazy dla zapytania misiewicz honory"/>
          <p:cNvSpPr>
            <a:spLocks noChangeAspect="1" noChangeArrowheads="1"/>
          </p:cNvSpPr>
          <p:nvPr/>
        </p:nvSpPr>
        <p:spPr bwMode="auto">
          <a:xfrm>
            <a:off x="204788" y="-2428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6020" name="Picture 4" descr="Znalezione obrazy dla zapytania misiewicz hono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31" y="4027485"/>
            <a:ext cx="4275967" cy="240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E3B7DE45-D32C-4162-B0F1-E2472D537AF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19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22" name="Grupa 21"/>
          <p:cNvGrpSpPr/>
          <p:nvPr/>
        </p:nvGrpSpPr>
        <p:grpSpPr>
          <a:xfrm>
            <a:off x="-3" y="-52082"/>
            <a:ext cx="9143999" cy="1223452"/>
            <a:chOff x="0" y="1880665"/>
            <a:chExt cx="9143999" cy="1223452"/>
          </a:xfrm>
          <a:solidFill>
            <a:schemeClr val="accent2">
              <a:lumMod val="60000"/>
              <a:lumOff val="40000"/>
              <a:alpha val="74118"/>
            </a:schemeClr>
          </a:solidFill>
        </p:grpSpPr>
        <p:sp>
          <p:nvSpPr>
            <p:cNvPr id="23" name="Prostokąt zaokrąglony 22"/>
            <p:cNvSpPr/>
            <p:nvPr/>
          </p:nvSpPr>
          <p:spPr>
            <a:xfrm>
              <a:off x="0" y="1880665"/>
              <a:ext cx="9143999" cy="122345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  <p:pic>
          <p:nvPicPr>
            <p:cNvPr id="24" name="Obraz 2" descr="Znalezione obrazy dla zapytania logo mon 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307" y="1990290"/>
              <a:ext cx="1058320" cy="10412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5" y="1990290"/>
              <a:ext cx="2339093" cy="101277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2" descr="Znalezione obrazy dla zapytania legia akademicka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315" y="1976044"/>
              <a:ext cx="3863508" cy="1041262"/>
            </a:xfrm>
            <a:prstGeom prst="rect">
              <a:avLst/>
            </a:prstGeom>
            <a:grpFill/>
            <a:extLst/>
          </p:spPr>
        </p:pic>
        <p:pic>
          <p:nvPicPr>
            <p:cNvPr id="27" name="Obraz 26" descr="Znalezione obrazy dla zapytania logo wojsko polski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098" y="1990290"/>
              <a:ext cx="1368718" cy="104126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" name="Prostokąt 1"/>
          <p:cNvSpPr/>
          <p:nvPr/>
        </p:nvSpPr>
        <p:spPr>
          <a:xfrm>
            <a:off x="95792" y="1395863"/>
            <a:ext cx="88800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493713" algn="l"/>
              </a:tabLst>
            </a:pPr>
            <a:r>
              <a:rPr lang="pl-PL" altLang="pl-PL" sz="2800" b="1" dirty="0">
                <a:solidFill>
                  <a:prstClr val="black"/>
                </a:solidFill>
                <a:ea typeface="Times New Roman" pitchFamily="18" charset="0"/>
              </a:rPr>
              <a:t>Żołnierze są obowiązani oddawać honory</a:t>
            </a:r>
            <a:r>
              <a:rPr lang="pl-PL" altLang="pl-PL" sz="2800" b="1" dirty="0" smtClean="0">
                <a:solidFill>
                  <a:prstClr val="black"/>
                </a:solidFill>
                <a:ea typeface="Times New Roman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  <a:tabLst>
                <a:tab pos="536575" algn="l"/>
              </a:tabLst>
            </a:pPr>
            <a:r>
              <a:rPr lang="pl-PL" altLang="pl-PL" sz="2000" dirty="0">
                <a:ea typeface="Times New Roman" pitchFamily="18" charset="0"/>
              </a:rPr>
              <a:t>przełożonym, starszym i równym stopniem;</a:t>
            </a:r>
          </a:p>
          <a:p>
            <a:pPr marL="342900" indent="-342900">
              <a:buFont typeface="Wingdings" panose="05000000000000000000" pitchFamily="2" charset="2"/>
              <a:buChar char="Ø"/>
              <a:tabLst>
                <a:tab pos="536575" algn="l"/>
              </a:tabLst>
            </a:pPr>
            <a:r>
              <a:rPr lang="pl-PL" altLang="pl-PL" sz="2000" dirty="0">
                <a:ea typeface="Times New Roman" pitchFamily="18" charset="0"/>
              </a:rPr>
              <a:t>kombatantom występującym z widocznym oznaczeniem stopnia wojskowego;</a:t>
            </a:r>
          </a:p>
          <a:p>
            <a:pPr marL="342900" indent="-342900">
              <a:buFont typeface="Wingdings" panose="05000000000000000000" pitchFamily="2" charset="2"/>
              <a:buChar char="Ø"/>
              <a:tabLst>
                <a:tab pos="536575" algn="l"/>
              </a:tabLst>
            </a:pPr>
            <a:r>
              <a:rPr lang="pl-PL" altLang="pl-PL" sz="2000" dirty="0">
                <a:ea typeface="Times New Roman" pitchFamily="18" charset="0"/>
              </a:rPr>
              <a:t>fladze państwowej, proporcowi Prezydenta Rzeczypospolitej Polskiej, fladze Ministra Obrony Narodowej, Marszałka Polski, Szefa Sztabu Generalnego Wojska Polskiego, flagom rodzajów sił zbrojnych i banderze wojennej - w czasie ich oficjalnego podnoszenia i opuszczania (eksponowania), sztandarom wojskowym oraz banderze wojennej podczas wchodzenia na okręt i schodzenia z okrętu;</a:t>
            </a:r>
          </a:p>
          <a:p>
            <a:pPr marL="342900" indent="-342900">
              <a:buFont typeface="Wingdings" panose="05000000000000000000" pitchFamily="2" charset="2"/>
              <a:buChar char="Ø"/>
              <a:tabLst>
                <a:tab pos="536575" algn="l"/>
              </a:tabLst>
            </a:pPr>
            <a:r>
              <a:rPr lang="pl-PL" altLang="pl-PL" sz="2000" dirty="0">
                <a:ea typeface="Times New Roman" pitchFamily="18" charset="0"/>
              </a:rPr>
              <a:t>przed Grobem Nieznanego Żołnierza;</a:t>
            </a:r>
          </a:p>
          <a:p>
            <a:pPr marL="342900" indent="-342900">
              <a:buFont typeface="Wingdings" panose="05000000000000000000" pitchFamily="2" charset="2"/>
              <a:buChar char="Ø"/>
              <a:tabLst>
                <a:tab pos="536575" algn="l"/>
              </a:tabLst>
            </a:pPr>
            <a:r>
              <a:rPr lang="pl-PL" altLang="pl-PL" sz="2000" dirty="0">
                <a:ea typeface="Times New Roman" pitchFamily="18" charset="0"/>
              </a:rPr>
              <a:t>symbolom i miejscom upamiętniającym bohaterską walkę i męczeństwo Narodu Polskiego i innych narodów, jeśli są tam wystawione posterunki honorowe;</a:t>
            </a:r>
          </a:p>
          <a:p>
            <a:pPr marL="342900" indent="-342900">
              <a:buFont typeface="Wingdings" panose="05000000000000000000" pitchFamily="2" charset="2"/>
              <a:buChar char="Ø"/>
              <a:tabLst>
                <a:tab pos="536575" algn="l"/>
              </a:tabLst>
            </a:pPr>
            <a:r>
              <a:rPr lang="pl-PL" altLang="pl-PL" sz="2000" dirty="0">
                <a:ea typeface="Times New Roman" pitchFamily="18" charset="0"/>
              </a:rPr>
              <a:t>pogrzebom z wojskową asystą honorową.</a:t>
            </a:r>
          </a:p>
          <a:p>
            <a:pPr lvl="0" eaLnBrk="0" hangingPunct="0">
              <a:tabLst>
                <a:tab pos="493713" algn="l"/>
              </a:tabLst>
            </a:pPr>
            <a:endParaRPr lang="pl-PL" altLang="pl-PL" sz="2800" b="1" dirty="0">
              <a:solidFill>
                <a:prstClr val="black"/>
              </a:solidFill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E3B7DE45-D32C-4162-B0F1-E2472D537AF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22" name="Grupa 21"/>
          <p:cNvGrpSpPr/>
          <p:nvPr/>
        </p:nvGrpSpPr>
        <p:grpSpPr>
          <a:xfrm>
            <a:off x="-3" y="-52082"/>
            <a:ext cx="9143999" cy="1223452"/>
            <a:chOff x="0" y="1880665"/>
            <a:chExt cx="9143999" cy="1223452"/>
          </a:xfrm>
          <a:solidFill>
            <a:schemeClr val="accent2">
              <a:lumMod val="60000"/>
              <a:lumOff val="40000"/>
              <a:alpha val="74118"/>
            </a:schemeClr>
          </a:solidFill>
        </p:grpSpPr>
        <p:sp>
          <p:nvSpPr>
            <p:cNvPr id="23" name="Prostokąt zaokrąglony 22"/>
            <p:cNvSpPr/>
            <p:nvPr/>
          </p:nvSpPr>
          <p:spPr>
            <a:xfrm>
              <a:off x="0" y="1880665"/>
              <a:ext cx="9143999" cy="122345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  <p:pic>
          <p:nvPicPr>
            <p:cNvPr id="24" name="Obraz 2" descr="Znalezione obrazy dla zapytania logo mon 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307" y="1990290"/>
              <a:ext cx="1058320" cy="10412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5" y="1990290"/>
              <a:ext cx="2339093" cy="101277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2" descr="Znalezione obrazy dla zapytania legia akademicka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315" y="1976044"/>
              <a:ext cx="3863508" cy="1041262"/>
            </a:xfrm>
            <a:prstGeom prst="rect">
              <a:avLst/>
            </a:prstGeom>
            <a:grpFill/>
            <a:extLst/>
          </p:spPr>
        </p:pic>
        <p:pic>
          <p:nvPicPr>
            <p:cNvPr id="27" name="Obraz 26" descr="Znalezione obrazy dla zapytania logo wojsko polski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098" y="1990290"/>
              <a:ext cx="1368718" cy="104126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" name="Prostokąt 1"/>
          <p:cNvSpPr/>
          <p:nvPr/>
        </p:nvSpPr>
        <p:spPr>
          <a:xfrm>
            <a:off x="441420" y="1847429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Zagadnienia: </a:t>
            </a:r>
            <a:r>
              <a:rPr lang="pl-PL" sz="2800" dirty="0" smtClean="0"/>
              <a:t>godło, barwy i hymn Rzeczypospolitej Polskiej, sztandar jednostki wojskowej SZ RP, pieśń reprezentacyjna Wojska Polskiego, podstawowe sygnały WP – „Hasło WP”, „Śpij kolego”, „Cisza”, ceremoniał wojskowy – wybrane elementy, przysięga wojskowa jako szczególne zobowiązanie żołnierza – obywatela, zasady zachowania podczas oficjalnego odtwarzania sygnałów WP, zasady żołnierskiego zachowania się podczas uroczystości państwowych i  wojskowych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6908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E3B7DE45-D32C-4162-B0F1-E2472D537AF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20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22" name="Grupa 21"/>
          <p:cNvGrpSpPr/>
          <p:nvPr/>
        </p:nvGrpSpPr>
        <p:grpSpPr>
          <a:xfrm>
            <a:off x="-3" y="-52082"/>
            <a:ext cx="9143999" cy="1223452"/>
            <a:chOff x="0" y="1880665"/>
            <a:chExt cx="9143999" cy="1223452"/>
          </a:xfrm>
          <a:solidFill>
            <a:schemeClr val="accent2">
              <a:lumMod val="60000"/>
              <a:lumOff val="40000"/>
              <a:alpha val="74118"/>
            </a:schemeClr>
          </a:solidFill>
        </p:grpSpPr>
        <p:sp>
          <p:nvSpPr>
            <p:cNvPr id="23" name="Prostokąt zaokrąglony 22"/>
            <p:cNvSpPr/>
            <p:nvPr/>
          </p:nvSpPr>
          <p:spPr>
            <a:xfrm>
              <a:off x="0" y="1880665"/>
              <a:ext cx="9143999" cy="122345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  <p:pic>
          <p:nvPicPr>
            <p:cNvPr id="24" name="Obraz 2" descr="Znalezione obrazy dla zapytania logo mon 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307" y="1990290"/>
              <a:ext cx="1058320" cy="10412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5" y="1990290"/>
              <a:ext cx="2339093" cy="101277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2" descr="Znalezione obrazy dla zapytania legia akademicka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315" y="1976044"/>
              <a:ext cx="3863508" cy="1041262"/>
            </a:xfrm>
            <a:prstGeom prst="rect">
              <a:avLst/>
            </a:prstGeom>
            <a:grpFill/>
            <a:extLst/>
          </p:spPr>
        </p:pic>
        <p:pic>
          <p:nvPicPr>
            <p:cNvPr id="27" name="Obraz 26" descr="Znalezione obrazy dla zapytania logo wojsko polski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098" y="1990290"/>
              <a:ext cx="1368718" cy="104126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0" name="Prostokąt 9"/>
          <p:cNvSpPr/>
          <p:nvPr/>
        </p:nvSpPr>
        <p:spPr>
          <a:xfrm>
            <a:off x="500034" y="2786058"/>
            <a:ext cx="800102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5400" b="1" dirty="0">
                <a:ln w="1143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DZIĘKUJĘ ZA UWAGĘ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4711700"/>
            <a:ext cx="12319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84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E3B7DE45-D32C-4162-B0F1-E2472D537AF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22" name="Grupa 21"/>
          <p:cNvGrpSpPr/>
          <p:nvPr/>
        </p:nvGrpSpPr>
        <p:grpSpPr>
          <a:xfrm>
            <a:off x="-3" y="-52082"/>
            <a:ext cx="9143999" cy="1223452"/>
            <a:chOff x="0" y="1880665"/>
            <a:chExt cx="9143999" cy="1223452"/>
          </a:xfrm>
          <a:solidFill>
            <a:schemeClr val="accent2">
              <a:lumMod val="60000"/>
              <a:lumOff val="40000"/>
              <a:alpha val="74118"/>
            </a:schemeClr>
          </a:solidFill>
        </p:grpSpPr>
        <p:sp>
          <p:nvSpPr>
            <p:cNvPr id="23" name="Prostokąt zaokrąglony 22"/>
            <p:cNvSpPr/>
            <p:nvPr/>
          </p:nvSpPr>
          <p:spPr>
            <a:xfrm>
              <a:off x="0" y="1880665"/>
              <a:ext cx="9143999" cy="122345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  <p:pic>
          <p:nvPicPr>
            <p:cNvPr id="24" name="Obraz 2" descr="Znalezione obrazy dla zapytania logo mon 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307" y="1990290"/>
              <a:ext cx="1058320" cy="10412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5" y="1990290"/>
              <a:ext cx="2339093" cy="101277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2" descr="Znalezione obrazy dla zapytania legia akademicka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315" y="1976044"/>
              <a:ext cx="3863508" cy="1041262"/>
            </a:xfrm>
            <a:prstGeom prst="rect">
              <a:avLst/>
            </a:prstGeom>
            <a:grpFill/>
            <a:extLst/>
          </p:spPr>
        </p:pic>
        <p:pic>
          <p:nvPicPr>
            <p:cNvPr id="27" name="Obraz 26" descr="Znalezione obrazy dla zapytania logo wojsko polski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098" y="1990290"/>
              <a:ext cx="1368718" cy="104126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" name="Prostokąt 1"/>
          <p:cNvSpPr/>
          <p:nvPr/>
        </p:nvSpPr>
        <p:spPr>
          <a:xfrm>
            <a:off x="0" y="2661831"/>
            <a:ext cx="53420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algn="just" eaLnBrk="1" hangingPunct="1">
              <a:lnSpc>
                <a:spcPct val="90000"/>
              </a:lnSpc>
              <a:spcBef>
                <a:spcPct val="30000"/>
              </a:spcBef>
              <a:buClrTx/>
              <a:buSzTx/>
              <a:tabLst>
                <a:tab pos="354013" algn="l"/>
              </a:tabLst>
            </a:pPr>
            <a:r>
              <a:rPr lang="pl-PL" altLang="pl-PL" sz="2800" b="1" dirty="0" smtClean="0"/>
              <a:t>		Godłem Rzeczypospolitej Polskiej </a:t>
            </a:r>
            <a:r>
              <a:rPr lang="pl-PL" altLang="pl-PL" sz="2800" dirty="0" smtClean="0"/>
              <a:t>jest </a:t>
            </a:r>
            <a:r>
              <a:rPr lang="pl-PL" altLang="pl-PL" sz="2800" b="1" dirty="0" smtClean="0"/>
              <a:t>wizerunek orła białego </a:t>
            </a:r>
            <a:r>
              <a:rPr lang="pl-PL" altLang="pl-PL" sz="2800" dirty="0" smtClean="0"/>
              <a:t>ze złotą koroną na głowie zwróconej w prawo, z rozwiniętymi skrzydłami, z dwiema srebrnymi gwiazdami umieszczonymi na skrzydłach, z dziobem i szponami złotymi, umieszczony w czerwonym polu tarczy.</a:t>
            </a:r>
          </a:p>
        </p:txBody>
      </p:sp>
      <p:pic>
        <p:nvPicPr>
          <p:cNvPr id="10" name="Obraz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906" y="1941095"/>
            <a:ext cx="3176336" cy="4219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8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E3B7DE45-D32C-4162-B0F1-E2472D537AF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4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22" name="Grupa 21"/>
          <p:cNvGrpSpPr/>
          <p:nvPr/>
        </p:nvGrpSpPr>
        <p:grpSpPr>
          <a:xfrm>
            <a:off x="-3" y="-52082"/>
            <a:ext cx="9143999" cy="1223452"/>
            <a:chOff x="0" y="1880665"/>
            <a:chExt cx="9143999" cy="1223452"/>
          </a:xfrm>
          <a:solidFill>
            <a:schemeClr val="accent2">
              <a:lumMod val="60000"/>
              <a:lumOff val="40000"/>
              <a:alpha val="74118"/>
            </a:schemeClr>
          </a:solidFill>
        </p:grpSpPr>
        <p:sp>
          <p:nvSpPr>
            <p:cNvPr id="23" name="Prostokąt zaokrąglony 22"/>
            <p:cNvSpPr/>
            <p:nvPr/>
          </p:nvSpPr>
          <p:spPr>
            <a:xfrm>
              <a:off x="0" y="1880665"/>
              <a:ext cx="9143999" cy="122345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  <p:pic>
          <p:nvPicPr>
            <p:cNvPr id="24" name="Obraz 2" descr="Znalezione obrazy dla zapytania logo mon 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307" y="1990290"/>
              <a:ext cx="1058320" cy="10412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5" y="1990290"/>
              <a:ext cx="2339093" cy="101277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2" descr="Znalezione obrazy dla zapytania legia akademicka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315" y="1976044"/>
              <a:ext cx="3863508" cy="1041262"/>
            </a:xfrm>
            <a:prstGeom prst="rect">
              <a:avLst/>
            </a:prstGeom>
            <a:grpFill/>
            <a:extLst/>
          </p:spPr>
        </p:pic>
        <p:pic>
          <p:nvPicPr>
            <p:cNvPr id="27" name="Obraz 26" descr="Znalezione obrazy dla zapytania logo wojsko polski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098" y="1990290"/>
              <a:ext cx="1368718" cy="104126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" name="Prostokąt 1"/>
          <p:cNvSpPr/>
          <p:nvPr/>
        </p:nvSpPr>
        <p:spPr>
          <a:xfrm>
            <a:off x="95792" y="3072348"/>
            <a:ext cx="51660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1" algn="just">
              <a:defRPr/>
            </a:pPr>
            <a:r>
              <a:rPr lang="pl-PL" sz="3000" b="1" dirty="0"/>
              <a:t>Barwami Rzeczypospolitej Polskiej </a:t>
            </a:r>
            <a:r>
              <a:rPr lang="pl-PL" sz="3000" dirty="0"/>
              <a:t>są kolory biały i czerwony, ułożone w dwóch poziomach, równoległych pasach o tej samej szerokości, z których górny jest koloru białego, a dolny koloru czerwonego.</a:t>
            </a:r>
          </a:p>
        </p:txBody>
      </p:sp>
      <p:pic>
        <p:nvPicPr>
          <p:cNvPr id="10" name="Obraz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332" y="2020385"/>
            <a:ext cx="2943468" cy="3915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8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E3B7DE45-D32C-4162-B0F1-E2472D537AF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5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22" name="Grupa 21"/>
          <p:cNvGrpSpPr/>
          <p:nvPr/>
        </p:nvGrpSpPr>
        <p:grpSpPr>
          <a:xfrm>
            <a:off x="-3" y="-52082"/>
            <a:ext cx="9143999" cy="1223452"/>
            <a:chOff x="0" y="1880665"/>
            <a:chExt cx="9143999" cy="1223452"/>
          </a:xfrm>
          <a:solidFill>
            <a:schemeClr val="accent2">
              <a:lumMod val="60000"/>
              <a:lumOff val="40000"/>
              <a:alpha val="74118"/>
            </a:schemeClr>
          </a:solidFill>
        </p:grpSpPr>
        <p:sp>
          <p:nvSpPr>
            <p:cNvPr id="23" name="Prostokąt zaokrąglony 22"/>
            <p:cNvSpPr/>
            <p:nvPr/>
          </p:nvSpPr>
          <p:spPr>
            <a:xfrm>
              <a:off x="0" y="1880665"/>
              <a:ext cx="9143999" cy="122345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  <p:pic>
          <p:nvPicPr>
            <p:cNvPr id="24" name="Obraz 2" descr="Znalezione obrazy dla zapytania logo mon 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307" y="1990290"/>
              <a:ext cx="1058320" cy="10412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5" y="1990290"/>
              <a:ext cx="2339093" cy="101277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2" descr="Znalezione obrazy dla zapytania legia akademicka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315" y="1976044"/>
              <a:ext cx="3863508" cy="1041262"/>
            </a:xfrm>
            <a:prstGeom prst="rect">
              <a:avLst/>
            </a:prstGeom>
            <a:grpFill/>
            <a:extLst/>
          </p:spPr>
        </p:pic>
        <p:pic>
          <p:nvPicPr>
            <p:cNvPr id="27" name="Obraz 26" descr="Znalezione obrazy dla zapytania logo wojsko polskie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098" y="1990290"/>
              <a:ext cx="1368718" cy="104126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" name="Prostokąt 1"/>
          <p:cNvSpPr/>
          <p:nvPr/>
        </p:nvSpPr>
        <p:spPr>
          <a:xfrm>
            <a:off x="242239" y="2336070"/>
            <a:ext cx="48185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 lvl="1" algn="ctr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pl-PL" sz="3000" b="1" dirty="0"/>
              <a:t>Flagą państwową Rzeczypospolitej Polskiej</a:t>
            </a:r>
            <a:r>
              <a:rPr lang="pl-PL" sz="3000" dirty="0"/>
              <a:t> jest prostokątny płat tkaniny o barwach Rzeczypospolitej Polskiej, umieszczony na maszcie.</a:t>
            </a:r>
          </a:p>
        </p:txBody>
      </p:sp>
      <p:pic>
        <p:nvPicPr>
          <p:cNvPr id="59400" name="Picture 8" descr="Znalezione obrazy dla zapytania flaga państwowa polsk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21" y="1510045"/>
            <a:ext cx="3054517" cy="520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E3B7DE45-D32C-4162-B0F1-E2472D537AF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6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22" name="Grupa 21"/>
          <p:cNvGrpSpPr/>
          <p:nvPr/>
        </p:nvGrpSpPr>
        <p:grpSpPr>
          <a:xfrm>
            <a:off x="-3" y="-52082"/>
            <a:ext cx="9143999" cy="1223452"/>
            <a:chOff x="0" y="1880665"/>
            <a:chExt cx="9143999" cy="1223452"/>
          </a:xfrm>
          <a:solidFill>
            <a:schemeClr val="accent2">
              <a:lumMod val="60000"/>
              <a:lumOff val="40000"/>
              <a:alpha val="74118"/>
            </a:schemeClr>
          </a:solidFill>
        </p:grpSpPr>
        <p:sp>
          <p:nvSpPr>
            <p:cNvPr id="23" name="Prostokąt zaokrąglony 22"/>
            <p:cNvSpPr/>
            <p:nvPr/>
          </p:nvSpPr>
          <p:spPr>
            <a:xfrm>
              <a:off x="0" y="1880665"/>
              <a:ext cx="9143999" cy="122345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  <p:pic>
          <p:nvPicPr>
            <p:cNvPr id="24" name="Obraz 2" descr="Znalezione obrazy dla zapytania logo mon 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307" y="1990290"/>
              <a:ext cx="1058320" cy="10412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5" y="1990290"/>
              <a:ext cx="2339093" cy="101277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2" descr="Znalezione obrazy dla zapytania legia akademicka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315" y="1976044"/>
              <a:ext cx="3863508" cy="1041262"/>
            </a:xfrm>
            <a:prstGeom prst="rect">
              <a:avLst/>
            </a:prstGeom>
            <a:grpFill/>
            <a:extLst/>
          </p:spPr>
        </p:pic>
        <p:pic>
          <p:nvPicPr>
            <p:cNvPr id="27" name="Obraz 26" descr="Znalezione obrazy dla zapytania logo wojsko polski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098" y="1990290"/>
              <a:ext cx="1368718" cy="104126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" name="Prostokąt 1"/>
          <p:cNvSpPr/>
          <p:nvPr/>
        </p:nvSpPr>
        <p:spPr>
          <a:xfrm>
            <a:off x="95792" y="4219074"/>
            <a:ext cx="8880027" cy="2420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pl-PL" sz="2400" dirty="0">
                <a:solidFill>
                  <a:srgbClr val="212745"/>
                </a:solidFill>
                <a:latin typeface="Trebuchet MS"/>
                <a:cs typeface="+mn-cs"/>
              </a:rPr>
              <a:t>Polskie barwy narodowe biel i czerwień stanowią obok godła zewnętrzną oznakę niepodległego państwa, otaczane są czcią </a:t>
            </a:r>
            <a:r>
              <a:rPr lang="pl-PL" sz="2400" dirty="0" smtClean="0">
                <a:solidFill>
                  <a:srgbClr val="212745"/>
                </a:solidFill>
                <a:latin typeface="Trebuchet MS"/>
                <a:cs typeface="+mn-cs"/>
              </a:rPr>
              <a:t>i </a:t>
            </a:r>
            <a:r>
              <a:rPr lang="pl-PL" sz="2400" dirty="0">
                <a:solidFill>
                  <a:srgbClr val="212745"/>
                </a:solidFill>
                <a:latin typeface="Trebuchet MS"/>
                <a:cs typeface="+mn-cs"/>
              </a:rPr>
              <a:t>należnym szacunkiem narodu.</a:t>
            </a:r>
          </a:p>
          <a:p>
            <a:pPr lvl="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pl-PL" sz="2400" b="1" dirty="0">
                <a:solidFill>
                  <a:srgbClr val="212745"/>
                </a:solidFill>
                <a:latin typeface="Trebuchet MS"/>
                <a:cs typeface="+mn-cs"/>
              </a:rPr>
              <a:t>Na podstawie ustawy Sejmu RP z dnia 20 lutego 2004r. został ustanowiony 2 maja Dniem Flagi Rzeczypospolitej Polskiej.</a:t>
            </a:r>
            <a:endParaRPr lang="pl-PL" sz="2400" dirty="0">
              <a:solidFill>
                <a:srgbClr val="212745"/>
              </a:solidFill>
              <a:latin typeface="Trebuchet MS"/>
              <a:cs typeface="+mn-cs"/>
            </a:endParaRPr>
          </a:p>
        </p:txBody>
      </p:sp>
      <p:pic>
        <p:nvPicPr>
          <p:cNvPr id="232450" name="Picture 2" descr="Znalezione obrazy dla zapytania flaga polski na wietrz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675" y="1345986"/>
            <a:ext cx="4270467" cy="287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E3B7DE45-D32C-4162-B0F1-E2472D537AF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7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22" name="Grupa 21"/>
          <p:cNvGrpSpPr/>
          <p:nvPr/>
        </p:nvGrpSpPr>
        <p:grpSpPr>
          <a:xfrm>
            <a:off x="-3" y="-52082"/>
            <a:ext cx="9143999" cy="1223452"/>
            <a:chOff x="0" y="1880665"/>
            <a:chExt cx="9143999" cy="1223452"/>
          </a:xfrm>
          <a:solidFill>
            <a:schemeClr val="accent2">
              <a:lumMod val="60000"/>
              <a:lumOff val="40000"/>
              <a:alpha val="74118"/>
            </a:schemeClr>
          </a:solidFill>
        </p:grpSpPr>
        <p:sp>
          <p:nvSpPr>
            <p:cNvPr id="23" name="Prostokąt zaokrąglony 22"/>
            <p:cNvSpPr/>
            <p:nvPr/>
          </p:nvSpPr>
          <p:spPr>
            <a:xfrm>
              <a:off x="0" y="1880665"/>
              <a:ext cx="9143999" cy="122345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  <p:pic>
          <p:nvPicPr>
            <p:cNvPr id="24" name="Obraz 2" descr="Znalezione obrazy dla zapytania logo mon 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307" y="1990290"/>
              <a:ext cx="1058320" cy="10412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5" y="1990290"/>
              <a:ext cx="2339093" cy="101277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2" descr="Znalezione obrazy dla zapytania legia akademicka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315" y="1976044"/>
              <a:ext cx="3863508" cy="1041262"/>
            </a:xfrm>
            <a:prstGeom prst="rect">
              <a:avLst/>
            </a:prstGeom>
            <a:grpFill/>
            <a:extLst/>
          </p:spPr>
        </p:pic>
        <p:pic>
          <p:nvPicPr>
            <p:cNvPr id="27" name="Obraz 26" descr="Znalezione obrazy dla zapytania logo wojsko polski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098" y="1990290"/>
              <a:ext cx="1368718" cy="104126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" name="Prostokąt 1"/>
          <p:cNvSpPr/>
          <p:nvPr/>
        </p:nvSpPr>
        <p:spPr>
          <a:xfrm>
            <a:off x="124362" y="1560636"/>
            <a:ext cx="49879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pl-PL" altLang="pl-PL" sz="2800" b="1" dirty="0" smtClean="0">
                <a:solidFill>
                  <a:srgbClr val="212745"/>
                </a:solidFill>
                <a:latin typeface="Trebuchet MS"/>
                <a:cs typeface="+mn-cs"/>
              </a:rPr>
              <a:t>Hymn państwowy </a:t>
            </a:r>
            <a:r>
              <a:rPr lang="pl-PL" altLang="pl-PL" sz="2800" dirty="0" smtClean="0">
                <a:solidFill>
                  <a:srgbClr val="212745"/>
                </a:solidFill>
                <a:latin typeface="Trebuchet MS"/>
                <a:cs typeface="+mn-cs"/>
              </a:rPr>
              <a:t>jest pieśnią     patriotyczną </a:t>
            </a:r>
            <a:br>
              <a:rPr lang="pl-PL" altLang="pl-PL" sz="2800" dirty="0" smtClean="0">
                <a:solidFill>
                  <a:srgbClr val="212745"/>
                </a:solidFill>
                <a:latin typeface="Trebuchet MS"/>
                <a:cs typeface="+mn-cs"/>
              </a:rPr>
            </a:br>
            <a:r>
              <a:rPr lang="pl-PL" altLang="pl-PL" sz="2800" dirty="0" smtClean="0">
                <a:solidFill>
                  <a:srgbClr val="212745"/>
                </a:solidFill>
                <a:latin typeface="Trebuchet MS"/>
                <a:cs typeface="+mn-cs"/>
              </a:rPr>
              <a:t>o zasięgu ogólnokrajowym</a:t>
            </a:r>
            <a:r>
              <a:rPr lang="pl-PL" altLang="pl-PL" sz="2800" dirty="0">
                <a:solidFill>
                  <a:srgbClr val="212745"/>
                </a:solidFill>
                <a:latin typeface="Trebuchet MS"/>
                <a:cs typeface="+mn-cs"/>
              </a:rPr>
              <a:t>, </a:t>
            </a:r>
            <a:r>
              <a:rPr lang="pl-PL" altLang="pl-PL" sz="2800" dirty="0" smtClean="0">
                <a:solidFill>
                  <a:srgbClr val="212745"/>
                </a:solidFill>
                <a:latin typeface="Trebuchet MS"/>
                <a:cs typeface="+mn-cs"/>
              </a:rPr>
              <a:t>stanowiąca odbicie </a:t>
            </a:r>
            <a:br>
              <a:rPr lang="pl-PL" altLang="pl-PL" sz="2800" dirty="0" smtClean="0">
                <a:solidFill>
                  <a:srgbClr val="212745"/>
                </a:solidFill>
                <a:latin typeface="Trebuchet MS"/>
                <a:cs typeface="+mn-cs"/>
              </a:rPr>
            </a:br>
            <a:r>
              <a:rPr lang="pl-PL" altLang="pl-PL" sz="2800" dirty="0" smtClean="0">
                <a:solidFill>
                  <a:srgbClr val="212745"/>
                </a:solidFill>
                <a:latin typeface="Trebuchet MS"/>
                <a:cs typeface="+mn-cs"/>
              </a:rPr>
              <a:t>i uzewnętrznienie   poczucia wspólnoty i odrębności </a:t>
            </a:r>
            <a:r>
              <a:rPr lang="pl-PL" altLang="pl-PL" sz="2800" dirty="0">
                <a:solidFill>
                  <a:srgbClr val="212745"/>
                </a:solidFill>
                <a:latin typeface="Trebuchet MS"/>
                <a:cs typeface="+mn-cs"/>
              </a:rPr>
              <a:t>narodowej, wyrażająca uczucia zbiorowe wobec symboli, tradycji </a:t>
            </a:r>
            <a:r>
              <a:rPr lang="pl-PL" altLang="pl-PL" sz="2800" dirty="0" smtClean="0">
                <a:solidFill>
                  <a:srgbClr val="212745"/>
                </a:solidFill>
                <a:latin typeface="Trebuchet MS"/>
                <a:cs typeface="+mn-cs"/>
              </a:rPr>
              <a:t/>
            </a:r>
            <a:br>
              <a:rPr lang="pl-PL" altLang="pl-PL" sz="2800" dirty="0" smtClean="0">
                <a:solidFill>
                  <a:srgbClr val="212745"/>
                </a:solidFill>
                <a:latin typeface="Trebuchet MS"/>
                <a:cs typeface="+mn-cs"/>
              </a:rPr>
            </a:br>
            <a:r>
              <a:rPr lang="pl-PL" altLang="pl-PL" sz="2800" dirty="0" smtClean="0">
                <a:solidFill>
                  <a:srgbClr val="212745"/>
                </a:solidFill>
                <a:latin typeface="Trebuchet MS"/>
                <a:cs typeface="+mn-cs"/>
              </a:rPr>
              <a:t>i </a:t>
            </a:r>
            <a:r>
              <a:rPr lang="pl-PL" altLang="pl-PL" sz="2800" dirty="0">
                <a:solidFill>
                  <a:srgbClr val="212745"/>
                </a:solidFill>
                <a:latin typeface="Trebuchet MS"/>
                <a:cs typeface="+mn-cs"/>
              </a:rPr>
              <a:t>instytucji danego narodu. </a:t>
            </a:r>
          </a:p>
        </p:txBody>
      </p:sp>
      <p:pic>
        <p:nvPicPr>
          <p:cNvPr id="219138" name="Picture 2" descr="Podobny obra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68" y="1560636"/>
            <a:ext cx="3354065" cy="476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E3B7DE45-D32C-4162-B0F1-E2472D537AF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8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22" name="Grupa 21"/>
          <p:cNvGrpSpPr/>
          <p:nvPr/>
        </p:nvGrpSpPr>
        <p:grpSpPr>
          <a:xfrm>
            <a:off x="-3" y="-52082"/>
            <a:ext cx="9143999" cy="1223452"/>
            <a:chOff x="0" y="1880665"/>
            <a:chExt cx="9143999" cy="1223452"/>
          </a:xfrm>
          <a:solidFill>
            <a:schemeClr val="accent2">
              <a:lumMod val="60000"/>
              <a:lumOff val="40000"/>
              <a:alpha val="74118"/>
            </a:schemeClr>
          </a:solidFill>
        </p:grpSpPr>
        <p:sp>
          <p:nvSpPr>
            <p:cNvPr id="23" name="Prostokąt zaokrąglony 22"/>
            <p:cNvSpPr/>
            <p:nvPr/>
          </p:nvSpPr>
          <p:spPr>
            <a:xfrm>
              <a:off x="0" y="1880665"/>
              <a:ext cx="9143999" cy="122345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  <p:pic>
          <p:nvPicPr>
            <p:cNvPr id="24" name="Obraz 2" descr="Znalezione obrazy dla zapytania logo mon 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307" y="1990290"/>
              <a:ext cx="1058320" cy="10412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5" y="1990290"/>
              <a:ext cx="2339093" cy="101277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2" descr="Znalezione obrazy dla zapytania legia akademicka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315" y="1976044"/>
              <a:ext cx="3863508" cy="1041262"/>
            </a:xfrm>
            <a:prstGeom prst="rect">
              <a:avLst/>
            </a:prstGeom>
            <a:grpFill/>
            <a:extLst/>
          </p:spPr>
        </p:pic>
        <p:pic>
          <p:nvPicPr>
            <p:cNvPr id="27" name="Obraz 26" descr="Znalezione obrazy dla zapytania logo wojsko polskie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098" y="1990290"/>
              <a:ext cx="1368718" cy="104126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4280445"/>
            <a:ext cx="9144000" cy="242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Oficjalnie hymn państwowy wykonuje się lub odtwarza </a:t>
            </a:r>
            <a:b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 czasie uroczystości oraz świąt i rocznic państwowych, wojskowych, samorządowych, szkolnych, sportowych i innych pod warunkiem zapewnienia mu należytej czci i szacunku.</a:t>
            </a: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Polski Hymn Narodowy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jest to "Pieśń legionów polskich we Włoszech", zwany z czasem "Mazurkiem Dąbrowskiego„.</a:t>
            </a:r>
          </a:p>
        </p:txBody>
      </p:sp>
      <p:pic>
        <p:nvPicPr>
          <p:cNvPr id="311300" name="Picture 4" descr="Znalezione obrazy dla zapytania śpiewanie hymnu wojsk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813" y="1411706"/>
            <a:ext cx="3402014" cy="253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302" name="Picture 6" descr="Znalezione obrazy dla zapytania śpiewanie hymnu wojsk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10" y="1429232"/>
            <a:ext cx="3383490" cy="253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49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6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>
              <a:defRPr/>
            </a:pPr>
            <a:fld id="{E3B7DE45-D32C-4162-B0F1-E2472D537AF4}" type="slidenum">
              <a:rPr lang="pl-PL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9</a:t>
            </a:fld>
            <a:endParaRPr lang="pl-PL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grpSp>
        <p:nvGrpSpPr>
          <p:cNvPr id="22" name="Grupa 21"/>
          <p:cNvGrpSpPr/>
          <p:nvPr/>
        </p:nvGrpSpPr>
        <p:grpSpPr>
          <a:xfrm>
            <a:off x="-3" y="-52082"/>
            <a:ext cx="9143999" cy="1223452"/>
            <a:chOff x="0" y="1880665"/>
            <a:chExt cx="9143999" cy="1223452"/>
          </a:xfrm>
          <a:solidFill>
            <a:schemeClr val="accent2">
              <a:lumMod val="60000"/>
              <a:lumOff val="40000"/>
              <a:alpha val="74118"/>
            </a:schemeClr>
          </a:solidFill>
        </p:grpSpPr>
        <p:sp>
          <p:nvSpPr>
            <p:cNvPr id="23" name="Prostokąt zaokrąglony 22"/>
            <p:cNvSpPr/>
            <p:nvPr/>
          </p:nvSpPr>
          <p:spPr>
            <a:xfrm>
              <a:off x="0" y="1880665"/>
              <a:ext cx="9143999" cy="122345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>
                <a:solidFill>
                  <a:srgbClr val="FFFFFF"/>
                </a:solidFill>
              </a:endParaRPr>
            </a:p>
          </p:txBody>
        </p:sp>
        <p:pic>
          <p:nvPicPr>
            <p:cNvPr id="24" name="Obraz 2" descr="Znalezione obrazy dla zapytania logo mon 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307" y="1990290"/>
              <a:ext cx="1058320" cy="10412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5" y="1990290"/>
              <a:ext cx="2339093" cy="101277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12" descr="Znalezione obrazy dla zapytania legia akademicka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315" y="1976044"/>
              <a:ext cx="3863508" cy="1041262"/>
            </a:xfrm>
            <a:prstGeom prst="rect">
              <a:avLst/>
            </a:prstGeom>
            <a:grpFill/>
            <a:extLst/>
          </p:spPr>
        </p:pic>
        <p:pic>
          <p:nvPicPr>
            <p:cNvPr id="27" name="Obraz 26" descr="Znalezione obrazy dla zapytania logo wojsko polski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098" y="1990290"/>
              <a:ext cx="1368718" cy="104126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1485" y="3344611"/>
            <a:ext cx="9144000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Zachowanie się w czasie odtwarzania hymnu.</a:t>
            </a:r>
            <a:endParaRPr kumimoji="0" lang="pl-PL" sz="2800" b="0" i="0" u="none" strike="noStrike" kern="1200" cap="none" spc="0" normalizeH="0" baseline="0" noProof="0" dirty="0" smtClean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Podczas wykonywania lub odtwarzania hymnu państwowego obowiązuje zachowanie powagi i spokoju;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Osoby obecne podczas publicznego wykonywania lub odtwarzania hymnu stoją w postawie wyrażającej szacunek;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Mężczyźni w ubraniach cywilnych zdejmują nakrycie głowy;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pl-PL" sz="2800" dirty="0">
                <a:solidFill>
                  <a:srgbClr val="212745"/>
                </a:solidFill>
                <a:latin typeface="Trebuchet MS"/>
              </a:rPr>
              <a:t>O</a:t>
            </a:r>
            <a:r>
              <a:rPr kumimoji="0" lang="pl-P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soby</a:t>
            </a: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w umundurowaniu obejmującym nakrycie głowy, nie będące w zorganizowanej grupie – oddają honory przez salutowanie;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Poczty sztandarowe podczas wykonywania lub odtwarzania hymnu.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21274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205826" name="Picture 2" descr="Podobny obra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485" y="1311273"/>
            <a:ext cx="3342015" cy="18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Znalezione obrazy dla zapytania śpiewanie hymnu wojsk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00" y="1311274"/>
            <a:ext cx="2506509" cy="187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erodynamiczn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Aerodynamiczn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Aerodynamiczn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Aerodynamiczn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Aerodynamiczn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Aerodynamiczn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Aerodynamiczn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Aerodynamiczn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Aerodynamiczn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Aerodynamiczn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erodynamiczn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erodynamiczn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erodynamiczn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Aerodynamiczn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Aerodynamiczn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Aerodynamiczn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Aerodynamiczn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Aerodynamiczn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7141</TotalTime>
  <Words>612</Words>
  <Application>Microsoft Office PowerPoint</Application>
  <PresentationFormat>Pokaz na ekranie (4:3)</PresentationFormat>
  <Paragraphs>66</Paragraphs>
  <Slides>20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18</vt:i4>
      </vt:variant>
      <vt:variant>
        <vt:lpstr>Tytuły slajdów</vt:lpstr>
      </vt:variant>
      <vt:variant>
        <vt:i4>20</vt:i4>
      </vt:variant>
    </vt:vector>
  </HeadingPairs>
  <TitlesOfParts>
    <vt:vector size="43" baseType="lpstr">
      <vt:lpstr>Arial</vt:lpstr>
      <vt:lpstr>Georgia</vt:lpstr>
      <vt:lpstr>Times New Roman</vt:lpstr>
      <vt:lpstr>Trebuchet MS</vt:lpstr>
      <vt:lpstr>Wingdings</vt:lpstr>
      <vt:lpstr>1_Aerodynamiczny</vt:lpstr>
      <vt:lpstr>2_Aerodynamiczny</vt:lpstr>
      <vt:lpstr>3_Aerodynamiczny</vt:lpstr>
      <vt:lpstr>4_Aerodynamiczny</vt:lpstr>
      <vt:lpstr>5_Aerodynamiczny</vt:lpstr>
      <vt:lpstr>6_Aerodynamiczny</vt:lpstr>
      <vt:lpstr>7_Aerodynamiczny</vt:lpstr>
      <vt:lpstr>8_Aerodynamiczny</vt:lpstr>
      <vt:lpstr>9_Aerodynamiczny</vt:lpstr>
      <vt:lpstr>10_Aerodynamiczny</vt:lpstr>
      <vt:lpstr>11_Aerodynamiczny</vt:lpstr>
      <vt:lpstr>12_Aerodynamiczny</vt:lpstr>
      <vt:lpstr>13_Aerodynamiczny</vt:lpstr>
      <vt:lpstr>14_Aerodynamiczny</vt:lpstr>
      <vt:lpstr>15_Aerodynamiczny</vt:lpstr>
      <vt:lpstr>16_Aerodynamiczny</vt:lpstr>
      <vt:lpstr>17_Aerodynamiczny</vt:lpstr>
      <vt:lpstr>18_Aerodynamiczny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DOIN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KKT</dc:title>
  <dc:creator>w.szlachta</dc:creator>
  <cp:lastModifiedBy>Admin</cp:lastModifiedBy>
  <cp:revision>715</cp:revision>
  <cp:lastPrinted>2017-03-06T14:31:57Z</cp:lastPrinted>
  <dcterms:created xsi:type="dcterms:W3CDTF">2009-11-27T06:46:18Z</dcterms:created>
  <dcterms:modified xsi:type="dcterms:W3CDTF">2020-03-20T18:26:59Z</dcterms:modified>
</cp:coreProperties>
</file>