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5"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6" r:id="rId38"/>
    <p:sldId id="292" r:id="rId39"/>
    <p:sldId id="294" r:id="rId40"/>
    <p:sldId id="293" r:id="rId41"/>
    <p:sldId id="295"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31" r:id="rId71"/>
    <p:sldId id="332" r:id="rId72"/>
    <p:sldId id="333" r:id="rId73"/>
    <p:sldId id="334" r:id="rId74"/>
    <p:sldId id="335" r:id="rId75"/>
    <p:sldId id="336" r:id="rId76"/>
    <p:sldId id="325" r:id="rId77"/>
    <p:sldId id="326" r:id="rId78"/>
    <p:sldId id="327" r:id="rId79"/>
    <p:sldId id="328" r:id="rId80"/>
    <p:sldId id="329" r:id="rId81"/>
    <p:sldId id="330" r:id="rId82"/>
    <p:sldId id="338" r:id="rId83"/>
    <p:sldId id="340" r:id="rId84"/>
    <p:sldId id="341" r:id="rId85"/>
    <p:sldId id="342" r:id="rId86"/>
    <p:sldId id="337" r:id="rId87"/>
    <p:sldId id="339" r:id="rId8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90" autoAdjust="0"/>
    <p:restoredTop sz="94660"/>
  </p:normalViewPr>
  <p:slideViewPr>
    <p:cSldViewPr>
      <p:cViewPr varScale="1">
        <p:scale>
          <a:sx n="69" d="100"/>
          <a:sy n="69" d="100"/>
        </p:scale>
        <p:origin x="124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01D34F-07F2-407E-A64E-A075634F8F84}" type="datetimeFigureOut">
              <a:rPr lang="pl-PL" smtClean="0"/>
              <a:t>20.03.2020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0D79E6-98AF-446B-90FB-7CB4EDE1A298}" type="slidenum">
              <a:rPr lang="pl-PL" smtClean="0"/>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DE6D2751-7A55-4A05-B644-B33366F3D65B}" type="datetime1">
              <a:rPr lang="pl-PL" smtClean="0"/>
              <a:t>20.03.2020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2CF415F-87FB-4A7A-9F0F-55114191564B}"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AA64E6A-FC04-49E4-B025-0181FE504F7D}" type="datetime1">
              <a:rPr lang="pl-PL" smtClean="0"/>
              <a:t>20.03.2020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2CF415F-87FB-4A7A-9F0F-55114191564B}"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C1682A2-F843-406F-B90E-EBB9DF604250}" type="datetime1">
              <a:rPr lang="pl-PL" smtClean="0"/>
              <a:t>20.03.2020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2CF415F-87FB-4A7A-9F0F-55114191564B}"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9DCA70D-DB54-499C-93B3-364F6BBF1F6D}" type="datetime1">
              <a:rPr lang="pl-PL" smtClean="0"/>
              <a:t>20.03.2020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2CF415F-87FB-4A7A-9F0F-55114191564B}"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00C136E-DCEE-444A-9850-368D303B24EC}" type="datetime1">
              <a:rPr lang="pl-PL" smtClean="0"/>
              <a:t>20.03.2020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2CF415F-87FB-4A7A-9F0F-55114191564B}"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148DADD1-0EF2-469D-BDC2-B0229DE4EE14}" type="datetime1">
              <a:rPr lang="pl-PL" smtClean="0"/>
              <a:t>20.03.2020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2CF415F-87FB-4A7A-9F0F-55114191564B}"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EA4CFB9-B18B-4C77-9773-F40E85959B57}" type="datetime1">
              <a:rPr lang="pl-PL" smtClean="0"/>
              <a:t>20.03.2020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2CF415F-87FB-4A7A-9F0F-55114191564B}"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5060042D-FDCA-4053-AD21-90D225783A8C}" type="datetime1">
              <a:rPr lang="pl-PL" smtClean="0"/>
              <a:t>20.03.2020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2CF415F-87FB-4A7A-9F0F-55114191564B}"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2F63FA8-6F38-4894-831D-6CC1A6BD603E}" type="datetime1">
              <a:rPr lang="pl-PL" smtClean="0"/>
              <a:t>20.03.2020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2CF415F-87FB-4A7A-9F0F-55114191564B}"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9E396D91-8D3E-46D8-86C9-A4AF0E8F4E0D}" type="datetime1">
              <a:rPr lang="pl-PL" smtClean="0"/>
              <a:t>20.03.2020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2CF415F-87FB-4A7A-9F0F-55114191564B}"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80BE07D-3901-4775-898B-BBDC33CA6F7F}" type="datetime1">
              <a:rPr lang="pl-PL" smtClean="0"/>
              <a:t>20.03.2020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2CF415F-87FB-4A7A-9F0F-55114191564B}"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206C9C-D038-46B9-8233-18A4E1BB3C8A}" type="datetime1">
              <a:rPr lang="pl-PL" smtClean="0"/>
              <a:t>20.03.2020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CF415F-87FB-4A7A-9F0F-55114191564B}"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a:t>Temat 6: Taktyka</a:t>
            </a:r>
            <a:endParaRPr lang="pl-PL" dirty="0"/>
          </a:p>
        </p:txBody>
      </p:sp>
      <p:sp>
        <p:nvSpPr>
          <p:cNvPr id="3" name="Podtytuł 2"/>
          <p:cNvSpPr>
            <a:spLocks noGrp="1"/>
          </p:cNvSpPr>
          <p:nvPr>
            <p:ph type="subTitle" idx="1"/>
          </p:nvPr>
        </p:nvSpPr>
        <p:spPr/>
        <p:txBody>
          <a:bodyPr/>
          <a:lstStyle/>
          <a:p>
            <a:r>
              <a:rPr lang="pl-PL" dirty="0"/>
              <a:t>m</a:t>
            </a:r>
            <a:r>
              <a:rPr lang="pl-PL" dirty="0" smtClean="0"/>
              <a:t>gr Maciej Tołwiński</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1</a:t>
            </a:fld>
            <a:endParaRPr lang="pl-PL"/>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28604"/>
            <a:ext cx="8229600" cy="5697559"/>
          </a:xfrm>
        </p:spPr>
        <p:txBody>
          <a:bodyPr>
            <a:normAutofit fontScale="92500" lnSpcReduction="20000"/>
          </a:bodyPr>
          <a:lstStyle/>
          <a:p>
            <a:pPr lvl="0"/>
            <a:r>
              <a:rPr lang="pl-PL" dirty="0"/>
              <a:t>Związkowi taktycznemu wyznacza się drogi lub pas marszu, którego szerokość powinna umożliwiać wybór, co najmniej 2-3 dróg oraz zapewniać wykonanie manewru w celu pokonania stref skażeń, rejonów zniszczeń, zatopień i zapór inżynieryjnych.</a:t>
            </a:r>
          </a:p>
          <a:p>
            <a:r>
              <a:rPr lang="pl-PL" dirty="0"/>
              <a:t>Odległość miedzy drogami marszu powinna uniemożliwić jednoczesne rażenie wojsk (pododdziałów), a także gwarantować możliwość wykonania manewru</a:t>
            </a:r>
            <a:r>
              <a:rPr lang="pl-PL" dirty="0" smtClean="0"/>
              <a:t>.</a:t>
            </a:r>
          </a:p>
          <a:p>
            <a:pPr lvl="0"/>
            <a:r>
              <a:rPr lang="pl-PL" dirty="0"/>
              <a:t>Oddział zazwyczaj wykonuje marsz w składzie związku taktycznego, jednak szczególnie przed wybuchem lub w początkowym okresie konfliktu może maszerować samodzielnie.</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10</a:t>
            </a:fld>
            <a:endParaRPr lang="pl-PL"/>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71480"/>
            <a:ext cx="8229600" cy="5554683"/>
          </a:xfrm>
        </p:spPr>
        <p:txBody>
          <a:bodyPr>
            <a:normAutofit/>
          </a:bodyPr>
          <a:lstStyle/>
          <a:p>
            <a:pPr lvl="0"/>
            <a:r>
              <a:rPr lang="pl-PL" dirty="0"/>
              <a:t>Przed rozpoczęciem marszu powinno dążyć się do przeprowadzenia rekonesansu dróg (pasa) marszu dla ustalenia stanu drożni, mostów, dogodnych miejsc dla przepraw oraz wytyczenia kierunków budowy obejść czy dróg na przełaj. W ramach rekonesansu należy również rozpoznać miejsca czy obszary zapór, rejonów niszczeń, pożarów, zatopień oraz stref prawdopodobnych skażeń środkami przemysłowymi.</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11</a:t>
            </a:fld>
            <a:endParaRPr lang="pl-PL"/>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14422"/>
            <a:ext cx="8229600" cy="4911741"/>
          </a:xfrm>
        </p:spPr>
        <p:txBody>
          <a:bodyPr/>
          <a:lstStyle/>
          <a:p>
            <a:pPr lvl="0"/>
            <a:r>
              <a:rPr lang="pl-PL" dirty="0"/>
              <a:t>Do celów kierowania marszem wyznacza się:</a:t>
            </a:r>
          </a:p>
          <a:p>
            <a:pPr lvl="1"/>
            <a:r>
              <a:rPr lang="pl-PL" dirty="0"/>
              <a:t>linię wyjściową (punkt wyjściowy); </a:t>
            </a:r>
          </a:p>
          <a:p>
            <a:pPr lvl="1"/>
            <a:r>
              <a:rPr lang="pl-PL" dirty="0"/>
              <a:t>linię wyrównania (punkt wyrównania); </a:t>
            </a:r>
          </a:p>
          <a:p>
            <a:pPr lvl="1"/>
            <a:r>
              <a:rPr lang="pl-PL" dirty="0"/>
              <a:t>linię zejścia (punkt zejścia);</a:t>
            </a:r>
          </a:p>
          <a:p>
            <a:pPr lvl="1"/>
            <a:r>
              <a:rPr lang="pl-PL" dirty="0"/>
              <a:t>punkty wejścia; </a:t>
            </a:r>
          </a:p>
          <a:p>
            <a:pPr lvl="1"/>
            <a:r>
              <a:rPr lang="pl-PL" dirty="0"/>
              <a:t>oraz ustala się czas przejścia przez nie czoła kolumn. </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12</a:t>
            </a:fld>
            <a:endParaRPr lang="pl-PL"/>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Postoje i odpoczynki</a:t>
            </a:r>
            <a:endParaRPr lang="pl-PL" dirty="0"/>
          </a:p>
        </p:txBody>
      </p:sp>
      <p:sp>
        <p:nvSpPr>
          <p:cNvPr id="3" name="Symbol zastępczy zawartości 2"/>
          <p:cNvSpPr>
            <a:spLocks noGrp="1"/>
          </p:cNvSpPr>
          <p:nvPr>
            <p:ph idx="1"/>
          </p:nvPr>
        </p:nvSpPr>
        <p:spPr/>
        <p:txBody>
          <a:bodyPr>
            <a:normAutofit fontScale="85000" lnSpcReduction="20000"/>
          </a:bodyPr>
          <a:lstStyle/>
          <a:p>
            <a:pPr lvl="0"/>
            <a:r>
              <a:rPr lang="pl-PL" dirty="0"/>
              <a:t>W celu zachowania zdolności fizycznej ludzi, sprawdzenia stanu technicznego pojazdów mechanicznych i usunięcia uszkodzeń, uzupełnienia materiałowego oraz uporządkowania kolumn organizuje się postoje i odpoczynki. </a:t>
            </a:r>
            <a:br>
              <a:rPr lang="pl-PL" dirty="0"/>
            </a:br>
            <a:r>
              <a:rPr lang="pl-PL" dirty="0"/>
              <a:t>Odpoczynki (postoje) organizuje się w rejonach (na drogach marszu) spełniających warunki obrony przed środkami rażenia, zapewniających maskowanie wojsk, mających wystarczająca liczbę ujęć wody oraz - w miarę możliwości - będących w strefie osłanianej przez wojska obrony powietrznej. Ponadto, powinno się je planować w miejscach, gdzie możliwe jest wykorzystanie infrastruktury cywilnej.</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13</a:t>
            </a:fld>
            <a:endParaRPr lang="pl-PL"/>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00042"/>
            <a:ext cx="8229600" cy="5626121"/>
          </a:xfrm>
        </p:spPr>
        <p:txBody>
          <a:bodyPr>
            <a:normAutofit lnSpcReduction="10000"/>
          </a:bodyPr>
          <a:lstStyle/>
          <a:p>
            <a:pPr lvl="0"/>
            <a:r>
              <a:rPr lang="pl-PL" dirty="0"/>
              <a:t>Postój jednogodzinny organizuje się po kilku godzinach marszu, średnio może być on zaplanowany, co</a:t>
            </a:r>
            <a:r>
              <a:rPr lang="pl-PL" b="1" dirty="0"/>
              <a:t> </a:t>
            </a:r>
            <a:r>
              <a:rPr lang="pl-PL" dirty="0"/>
              <a:t>2 - 4 godziny,</a:t>
            </a:r>
            <a:r>
              <a:rPr lang="pl-PL" b="1" dirty="0"/>
              <a:t> </a:t>
            </a:r>
            <a:r>
              <a:rPr lang="pl-PL" dirty="0"/>
              <a:t>przy czym</a:t>
            </a:r>
            <a:r>
              <a:rPr lang="pl-PL" b="1" dirty="0"/>
              <a:t> </a:t>
            </a:r>
            <a:r>
              <a:rPr lang="pl-PL" dirty="0"/>
              <a:t>pierwszy po dwóch (2) godzinach marszu. Przeznaczone są dla kierowców i załóg na sprawdzenie stanu tech­nicznego pojazdów mechanicznych i sprzętu bojowego. W czasie postojów jednogodzinnych kolumny zatrzymują się po prawej stronie drogi zachowując ustaloną odległości między pododdziałami</a:t>
            </a:r>
            <a:br>
              <a:rPr lang="pl-PL" dirty="0"/>
            </a:br>
            <a:r>
              <a:rPr lang="pl-PL" dirty="0"/>
              <a:t> i oddziałami.</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14</a:t>
            </a:fld>
            <a:endParaRPr lang="pl-PL"/>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5719"/>
          </a:xfrm>
        </p:spPr>
        <p:txBody>
          <a:bodyPr>
            <a:normAutofit fontScale="90000"/>
          </a:bodyPr>
          <a:lstStyle/>
          <a:p>
            <a:endParaRPr lang="pl-PL" dirty="0"/>
          </a:p>
        </p:txBody>
      </p:sp>
      <p:sp>
        <p:nvSpPr>
          <p:cNvPr id="3" name="Symbol zastępczy zawartości 2"/>
          <p:cNvSpPr>
            <a:spLocks noGrp="1"/>
          </p:cNvSpPr>
          <p:nvPr>
            <p:ph idx="1"/>
          </p:nvPr>
        </p:nvSpPr>
        <p:spPr>
          <a:xfrm>
            <a:off x="457200" y="357166"/>
            <a:ext cx="8229600" cy="5768997"/>
          </a:xfrm>
        </p:spPr>
        <p:txBody>
          <a:bodyPr>
            <a:normAutofit fontScale="92500"/>
          </a:bodyPr>
          <a:lstStyle/>
          <a:p>
            <a:pPr lvl="0"/>
            <a:r>
              <a:rPr lang="pl-PL" dirty="0"/>
              <a:t>Postój dwugodzinny organizuje się w drugiej połowie marszu dobowego. </a:t>
            </a:r>
            <a:br>
              <a:rPr lang="pl-PL" dirty="0"/>
            </a:br>
            <a:r>
              <a:rPr lang="pl-PL" dirty="0"/>
              <a:t>Jest on przeznaczony na spożycie posiłku i odpoczynek żołnierzy, sprawdzenie stanu technicznego pojazdów, usunięcie wykrytych niesprawności, tankowanie paliwa i ewentualne uzupełnienie środków materiałowych. W czasie postoju dwugodzinnego wojska, w zależności od warunków terenowych, zjeżdżają z głównych dróg marszu i rozmieszczają się kolumnami pododdziałowymi wzdłuż bocznych dróg, utrzymując gotowość do dalszego marszu.</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15</a:t>
            </a:fld>
            <a:endParaRPr lang="pl-PL"/>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296842"/>
          </a:xfrm>
        </p:spPr>
        <p:txBody>
          <a:bodyPr>
            <a:normAutofit fontScale="90000"/>
          </a:bodyPr>
          <a:lstStyle/>
          <a:p>
            <a:endParaRPr lang="pl-PL" dirty="0"/>
          </a:p>
        </p:txBody>
      </p:sp>
      <p:sp>
        <p:nvSpPr>
          <p:cNvPr id="3" name="Symbol zastępczy zawartości 2"/>
          <p:cNvSpPr>
            <a:spLocks noGrp="1"/>
          </p:cNvSpPr>
          <p:nvPr>
            <p:ph idx="1"/>
          </p:nvPr>
        </p:nvSpPr>
        <p:spPr>
          <a:xfrm>
            <a:off x="457200" y="1071546"/>
            <a:ext cx="8229600" cy="5054617"/>
          </a:xfrm>
        </p:spPr>
        <p:txBody>
          <a:bodyPr/>
          <a:lstStyle/>
          <a:p>
            <a:pPr lvl="0"/>
            <a:r>
              <a:rPr lang="pl-PL" dirty="0"/>
              <a:t>Odpoczynek dzienny (nocny) organizuje się po wykonaniu każdego marszu dobowego. Powinien umożliwiać regenerację sił żołnierzy, spożycie posiłków (w tym gorącego), uzupełnienie paliwa, sprawdzenie uzbrojenia i sprzętu oraz obsługę techniczną pojazdów. Średnio czas trwania odpoczynku może wynosić 6-10 godz.</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16</a:t>
            </a:fld>
            <a:endParaRPr lang="pl-PL"/>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225404"/>
          </a:xfrm>
        </p:spPr>
        <p:txBody>
          <a:bodyPr>
            <a:normAutofit fontScale="90000"/>
          </a:bodyPr>
          <a:lstStyle/>
          <a:p>
            <a:endParaRPr lang="pl-PL" dirty="0"/>
          </a:p>
        </p:txBody>
      </p:sp>
      <p:sp>
        <p:nvSpPr>
          <p:cNvPr id="3" name="Symbol zastępczy zawartości 2"/>
          <p:cNvSpPr>
            <a:spLocks noGrp="1"/>
          </p:cNvSpPr>
          <p:nvPr>
            <p:ph idx="1"/>
          </p:nvPr>
        </p:nvSpPr>
        <p:spPr>
          <a:xfrm>
            <a:off x="457200" y="642918"/>
            <a:ext cx="8229600" cy="5483245"/>
          </a:xfrm>
        </p:spPr>
        <p:txBody>
          <a:bodyPr>
            <a:normAutofit/>
          </a:bodyPr>
          <a:lstStyle/>
          <a:p>
            <a:pPr lvl="0"/>
            <a:r>
              <a:rPr lang="pl-PL" dirty="0"/>
              <a:t>Czas i rodzaj postojów (odpoczynków) ustalają dowódcy w zależności od sytuacji oraz otrzymanych zadań, po wykonaniu marszu. </a:t>
            </a:r>
          </a:p>
          <a:p>
            <a:pPr lvl="0"/>
            <a:r>
              <a:rPr lang="pl-PL" dirty="0"/>
              <a:t>Rejony dziennych (nocnych), ewentualnie dobowych odpoczynków rozpoznaje się zawczasu pod względem inżynieryjnym, skażeń i epidemiologicznym. Wprowadzane wojska rozmieszczają się według zasad obowiązujących </a:t>
            </a:r>
            <a:br>
              <a:rPr lang="pl-PL" dirty="0"/>
            </a:br>
            <a:r>
              <a:rPr lang="pl-PL" dirty="0"/>
              <a:t>w rejonach ześrodkowania. </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17</a:t>
            </a:fld>
            <a:endParaRPr lang="pl-PL"/>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2528"/>
          </a:xfrm>
        </p:spPr>
        <p:txBody>
          <a:bodyPr>
            <a:normAutofit fontScale="90000"/>
          </a:bodyPr>
          <a:lstStyle/>
          <a:p>
            <a:endParaRPr lang="pl-PL" dirty="0"/>
          </a:p>
        </p:txBody>
      </p:sp>
      <p:sp>
        <p:nvSpPr>
          <p:cNvPr id="3" name="Symbol zastępczy zawartości 2"/>
          <p:cNvSpPr>
            <a:spLocks noGrp="1"/>
          </p:cNvSpPr>
          <p:nvPr>
            <p:ph idx="1"/>
          </p:nvPr>
        </p:nvSpPr>
        <p:spPr>
          <a:xfrm>
            <a:off x="457200" y="571480"/>
            <a:ext cx="8229600" cy="5554683"/>
          </a:xfrm>
        </p:spPr>
        <p:txBody>
          <a:bodyPr/>
          <a:lstStyle/>
          <a:p>
            <a:pPr lvl="0"/>
            <a:r>
              <a:rPr lang="pl-PL" dirty="0"/>
              <a:t>Współdziałając z siłami układu pozamilitarnego należy korzystać z bazy szpitalnej (leczniczej), miejsc zbiorowego żywienia, (ośrodki wczasowo wypoczynkowe) itp. Wykorzystanie świadczeń rzeczowych i osobowych podczas marszu pozwala wydłużyć czas posiadania własnych zapasów materiałowych przez związek taktyczny (oddział).</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18</a:t>
            </a:fld>
            <a:endParaRPr lang="pl-PL"/>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68346"/>
          </a:xfrm>
        </p:spPr>
        <p:txBody>
          <a:bodyPr/>
          <a:lstStyle/>
          <a:p>
            <a:r>
              <a:rPr lang="pl-PL" dirty="0"/>
              <a:t>UGRUPOWANIE MARSZOWE</a:t>
            </a:r>
          </a:p>
        </p:txBody>
      </p:sp>
      <p:sp>
        <p:nvSpPr>
          <p:cNvPr id="3" name="Symbol zastępczy zawartości 2"/>
          <p:cNvSpPr>
            <a:spLocks noGrp="1"/>
          </p:cNvSpPr>
          <p:nvPr>
            <p:ph idx="1"/>
          </p:nvPr>
        </p:nvSpPr>
        <p:spPr>
          <a:xfrm>
            <a:off x="214282" y="1214422"/>
            <a:ext cx="8929718" cy="5643578"/>
          </a:xfrm>
        </p:spPr>
        <p:txBody>
          <a:bodyPr>
            <a:normAutofit fontScale="92500" lnSpcReduction="10000"/>
          </a:bodyPr>
          <a:lstStyle/>
          <a:p>
            <a:pPr lvl="0"/>
            <a:r>
              <a:rPr lang="pl-PL" b="1" dirty="0"/>
              <a:t>Ugrupowanie marszowe </a:t>
            </a:r>
            <a:r>
              <a:rPr lang="pl-PL" dirty="0"/>
              <a:t>to rozmieszczenie kolumn na drogach, zapewniające najlepsze wykonanie zadania, przy szybkim i sprawnym ich przemieszczaniu do nowych rejonów (rubieży) z zachowaniem gotowości bojowej.</a:t>
            </a:r>
          </a:p>
          <a:p>
            <a:pPr lvl="0"/>
            <a:r>
              <a:rPr lang="pl-PL" dirty="0"/>
              <a:t>Powinno ono zapewnić wykonanie marszu w wyznaczonym czasie, rozwinięcie wojsk w ugrupowanie </a:t>
            </a:r>
            <a:r>
              <a:rPr lang="pl-PL" dirty="0" err="1"/>
              <a:t>przedbojowe</a:t>
            </a:r>
            <a:r>
              <a:rPr lang="pl-PL" dirty="0"/>
              <a:t> i bojowe, równoczesne wprowadzenie do walki planowa­nej liczby środków ogniowych, zachowania zdolności bojowej w ra­zie wykonania przez przeciwnika uderzeń, dokonanie manewru na inne drogi marszu i utrzymanie ciągłości dowodzenia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19</a:t>
            </a:fld>
            <a:endParaRPr lang="pl-P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0"/>
            <a:ext cx="8229600" cy="1143000"/>
          </a:xfrm>
        </p:spPr>
        <p:txBody>
          <a:bodyPr/>
          <a:lstStyle/>
          <a:p>
            <a:r>
              <a:rPr lang="pl-PL" dirty="0" smtClean="0"/>
              <a:t>Cel zajęć</a:t>
            </a:r>
            <a:endParaRPr lang="pl-PL" dirty="0"/>
          </a:p>
        </p:txBody>
      </p:sp>
      <p:sp>
        <p:nvSpPr>
          <p:cNvPr id="3" name="Symbol zastępczy zawartości 2"/>
          <p:cNvSpPr>
            <a:spLocks noGrp="1"/>
          </p:cNvSpPr>
          <p:nvPr>
            <p:ph idx="1"/>
          </p:nvPr>
        </p:nvSpPr>
        <p:spPr>
          <a:xfrm>
            <a:off x="214282" y="785794"/>
            <a:ext cx="8929718" cy="5643578"/>
          </a:xfrm>
        </p:spPr>
        <p:txBody>
          <a:bodyPr>
            <a:noAutofit/>
          </a:bodyPr>
          <a:lstStyle/>
          <a:p>
            <a:r>
              <a:rPr lang="pl-PL" sz="2400" b="1" dirty="0"/>
              <a:t>Cele kształcenia:</a:t>
            </a:r>
            <a:r>
              <a:rPr lang="pl-PL" sz="2400" dirty="0"/>
              <a:t> w wyniku opanowania treści tematu słuchacz potrafi: </a:t>
            </a:r>
          </a:p>
          <a:p>
            <a:pPr lvl="1"/>
            <a:r>
              <a:rPr lang="pl-PL" sz="2000" dirty="0"/>
              <a:t>zdefiniować pojęcia przemieszczanie i rozmieszczanie pododdziałów;</a:t>
            </a:r>
          </a:p>
          <a:p>
            <a:pPr lvl="1"/>
            <a:r>
              <a:rPr lang="pl-PL" sz="2000" dirty="0"/>
              <a:t>opisać miejsce i zadania pododdziałów podczas marszu oraz rozmieszczenia;</a:t>
            </a:r>
          </a:p>
          <a:p>
            <a:pPr lvl="1"/>
            <a:r>
              <a:rPr lang="pl-PL" sz="2000" dirty="0"/>
              <a:t>przedstawić zasady przemieszczania i rozmieszczania pododdziałów;</a:t>
            </a:r>
          </a:p>
          <a:p>
            <a:pPr lvl="1"/>
            <a:r>
              <a:rPr lang="pl-PL" sz="2000" dirty="0"/>
              <a:t>omówić zasady ubezpieczenia marszu i postoju;</a:t>
            </a:r>
          </a:p>
          <a:p>
            <a:pPr lvl="1"/>
            <a:r>
              <a:rPr lang="pl-PL" sz="2000" dirty="0"/>
              <a:t>wyjaśnić przedsięwzięcia zabezpieczenia bojowego realizowane na szczeblu pododdziału podczas przemieszczania i rozmieszczania;</a:t>
            </a:r>
          </a:p>
          <a:p>
            <a:pPr lvl="1"/>
            <a:r>
              <a:rPr lang="pl-PL" sz="2000" dirty="0"/>
              <a:t>scharakteryzować podstawowe rodzaje walki oraz ich istotę;</a:t>
            </a:r>
            <a:endParaRPr lang="pl-PL" sz="2000" dirty="0" smtClean="0"/>
          </a:p>
          <a:p>
            <a:pPr lvl="1"/>
            <a:r>
              <a:rPr lang="pl-PL" sz="2000" dirty="0"/>
              <a:t>określić cele główne oraz szczegółowe;</a:t>
            </a:r>
            <a:endParaRPr lang="pl-PL" sz="2000" dirty="0" smtClean="0"/>
          </a:p>
          <a:p>
            <a:pPr lvl="1"/>
            <a:r>
              <a:rPr lang="pl-PL" sz="2000" dirty="0"/>
              <a:t>zdefiniować co to jest trwałość obrony;</a:t>
            </a:r>
            <a:endParaRPr lang="pl-PL" sz="2000" dirty="0" smtClean="0"/>
          </a:p>
          <a:p>
            <a:pPr lvl="1"/>
            <a:r>
              <a:rPr lang="pl-PL" sz="2000" dirty="0"/>
              <a:t>scharakteryzować  i narysować strukturę obrony, natarcia;</a:t>
            </a:r>
            <a:endParaRPr lang="pl-PL" sz="2000" dirty="0" smtClean="0"/>
          </a:p>
          <a:p>
            <a:pPr lvl="1"/>
            <a:r>
              <a:rPr lang="pl-PL" sz="2000" dirty="0"/>
              <a:t>scharakteryzować ugrupowanie oraz rodzaje obrony, natarcia. </a:t>
            </a:r>
            <a:endParaRPr lang="pl-PL" sz="2000" dirty="0" smtClean="0"/>
          </a:p>
        </p:txBody>
      </p:sp>
      <p:sp>
        <p:nvSpPr>
          <p:cNvPr id="4" name="Symbol zastępczy numeru slajdu 3"/>
          <p:cNvSpPr>
            <a:spLocks noGrp="1"/>
          </p:cNvSpPr>
          <p:nvPr>
            <p:ph type="sldNum" sz="quarter" idx="12"/>
          </p:nvPr>
        </p:nvSpPr>
        <p:spPr/>
        <p:txBody>
          <a:bodyPr/>
          <a:lstStyle/>
          <a:p>
            <a:fld id="{72CF415F-87FB-4A7A-9F0F-55114191564B}" type="slidenum">
              <a:rPr lang="pl-PL" smtClean="0"/>
              <a:t>2</a:t>
            </a:fld>
            <a:endParaRPr lang="pl-PL"/>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Determinanty ugrupowania marszowego</a:t>
            </a:r>
            <a:endParaRPr lang="pl-PL" dirty="0"/>
          </a:p>
        </p:txBody>
      </p:sp>
      <p:sp>
        <p:nvSpPr>
          <p:cNvPr id="3" name="Symbol zastępczy zawartości 2"/>
          <p:cNvSpPr>
            <a:spLocks noGrp="1"/>
          </p:cNvSpPr>
          <p:nvPr>
            <p:ph idx="1"/>
          </p:nvPr>
        </p:nvSpPr>
        <p:spPr/>
        <p:txBody>
          <a:bodyPr>
            <a:normAutofit fontScale="85000" lnSpcReduction="20000"/>
          </a:bodyPr>
          <a:lstStyle/>
          <a:p>
            <a:pPr lvl="0"/>
            <a:r>
              <a:rPr lang="pl-PL" dirty="0"/>
              <a:t>w jakim okresie wykonywany jest marsz (przed wybuchem, w jego początkowej fazie, czy w toku trwania wojny);</a:t>
            </a:r>
          </a:p>
          <a:p>
            <a:pPr lvl="0"/>
            <a:r>
              <a:rPr lang="pl-PL" dirty="0"/>
              <a:t>rozmieszczenia oddziałów, pododdziałów w rejonie, z którego rozpoczyna się marsz;</a:t>
            </a:r>
          </a:p>
          <a:p>
            <a:pPr lvl="0"/>
            <a:r>
              <a:rPr lang="pl-PL" dirty="0"/>
              <a:t>rodzaj (charakter) zadania czekającego wojska po wykonaniu marszu;</a:t>
            </a:r>
          </a:p>
          <a:p>
            <a:pPr lvl="0"/>
            <a:r>
              <a:rPr lang="pl-PL" dirty="0"/>
              <a:t>odległość do linii styczności walczących stron i charakteru działania przeciwnika;</a:t>
            </a:r>
          </a:p>
          <a:p>
            <a:pPr lvl="0"/>
            <a:r>
              <a:rPr lang="pl-PL" dirty="0"/>
              <a:t>działania sąsiadów i oddalenia od jego pododdziałów;</a:t>
            </a:r>
          </a:p>
          <a:p>
            <a:pPr lvl="0"/>
            <a:r>
              <a:rPr lang="pl-PL" dirty="0"/>
              <a:t>liczby dróg marszu pory roku i czasu trwania oraz warunków atmosferycznych.</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20</a:t>
            </a:fld>
            <a:endParaRPr lang="pl-PL"/>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Ugrupowanie marszowe tworzą:</a:t>
            </a:r>
            <a:endParaRPr lang="pl-PL" dirty="0"/>
          </a:p>
        </p:txBody>
      </p:sp>
      <p:sp>
        <p:nvSpPr>
          <p:cNvPr id="3" name="Symbol zastępczy zawartości 2"/>
          <p:cNvSpPr>
            <a:spLocks noGrp="1"/>
          </p:cNvSpPr>
          <p:nvPr>
            <p:ph idx="1"/>
          </p:nvPr>
        </p:nvSpPr>
        <p:spPr/>
        <p:txBody>
          <a:bodyPr/>
          <a:lstStyle/>
          <a:p>
            <a:pPr lvl="0"/>
            <a:r>
              <a:rPr lang="pl-PL" dirty="0"/>
              <a:t>elementy rozpoznawcze, </a:t>
            </a:r>
          </a:p>
          <a:p>
            <a:pPr lvl="0"/>
            <a:r>
              <a:rPr lang="pl-PL" dirty="0"/>
              <a:t>ubezpieczenia marszowe, </a:t>
            </a:r>
          </a:p>
          <a:p>
            <a:pPr lvl="0"/>
            <a:r>
              <a:rPr lang="pl-PL" dirty="0"/>
              <a:t>oddziały zabezpieczenia ruchu, </a:t>
            </a:r>
          </a:p>
          <a:p>
            <a:pPr lvl="0"/>
            <a:r>
              <a:rPr lang="pl-PL" dirty="0"/>
              <a:t>kolumny sił głównych,</a:t>
            </a:r>
          </a:p>
          <a:p>
            <a:pPr lvl="0"/>
            <a:r>
              <a:rPr lang="pl-PL" dirty="0"/>
              <a:t>kolumny oddziałów (pododdziałów) logistycznych.</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21</a:t>
            </a:fld>
            <a:endParaRPr lang="pl-PL"/>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Ubezpieczenia marszowe</a:t>
            </a:r>
          </a:p>
        </p:txBody>
      </p:sp>
      <p:sp>
        <p:nvSpPr>
          <p:cNvPr id="3" name="Symbol zastępczy zawartości 2"/>
          <p:cNvSpPr>
            <a:spLocks noGrp="1"/>
          </p:cNvSpPr>
          <p:nvPr>
            <p:ph idx="1"/>
          </p:nvPr>
        </p:nvSpPr>
        <p:spPr/>
        <p:txBody>
          <a:bodyPr/>
          <a:lstStyle/>
          <a:p>
            <a:r>
              <a:rPr lang="pl-PL" dirty="0"/>
              <a:t>Ubezpieczenia marszowe powinny zapewnić ciągły ruch kolumny sił głównych, uniemożliwić przenikanie elementów rozpoznawczych przeciwnika i stwarzać dogodne warunki wejścia do walki.</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22</a:t>
            </a:fld>
            <a:endParaRPr lang="pl-PL"/>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0"/>
            <a:r>
              <a:rPr lang="pl-PL" dirty="0" smtClean="0"/>
              <a:t>Ubezpieczenia marszowe dzieli się na: </a:t>
            </a:r>
            <a:endParaRPr lang="pl-PL" dirty="0"/>
          </a:p>
        </p:txBody>
      </p:sp>
      <p:sp>
        <p:nvSpPr>
          <p:cNvPr id="3" name="Symbol zastępczy zawartości 2"/>
          <p:cNvSpPr>
            <a:spLocks noGrp="1"/>
          </p:cNvSpPr>
          <p:nvPr>
            <p:ph idx="1"/>
          </p:nvPr>
        </p:nvSpPr>
        <p:spPr>
          <a:xfrm>
            <a:off x="457200" y="1500174"/>
            <a:ext cx="8229600" cy="4625989"/>
          </a:xfrm>
        </p:spPr>
        <p:txBody>
          <a:bodyPr/>
          <a:lstStyle/>
          <a:p>
            <a:pPr lvl="0"/>
            <a:r>
              <a:rPr lang="pl-PL" dirty="0" smtClean="0"/>
              <a:t>ubezpieczenia czołowe,</a:t>
            </a:r>
            <a:endParaRPr lang="pl-PL" dirty="0"/>
          </a:p>
          <a:p>
            <a:pPr lvl="0"/>
            <a:r>
              <a:rPr lang="pl-PL" dirty="0"/>
              <a:t>ubezpieczenia boczne,</a:t>
            </a:r>
          </a:p>
          <a:p>
            <a:pPr lvl="0"/>
            <a:r>
              <a:rPr lang="pl-PL" dirty="0"/>
              <a:t>ubezpieczenia tylne.</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23</a:t>
            </a:fld>
            <a:endParaRPr lang="pl-PL"/>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Awangarda (ariergarda)</a:t>
            </a: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a:t>na ogół w sile wzmocnionego batalionu – działa na odległości około połowę mniejszej niż oddział wydzielony. Awangardę stanowił będzie w zależności od zagrożenia pododdział w sile do wzmocnionego batalionu. Awangarda może być wzmocniona pododdziałami wojsk inżynieryjnych, chemicznych, artylerii do ognia pośredniego, artylerii przeciwlotniczej. Jeśli oddział maszeruje na czele sił głównych związku taktycznego po dwóch drogach, na jednej ubezpiecza się awangardą, a na drugiej szpicą czołową. Po drodze ubezpieczonej przez awangardę, która także wysyła szpicę czołową, maszerują siły główne.</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24</a:t>
            </a:fld>
            <a:endParaRPr lang="pl-PL"/>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457200" y="357166"/>
            <a:ext cx="8229600" cy="5768997"/>
          </a:xfrm>
        </p:spPr>
        <p:txBody>
          <a:bodyPr>
            <a:normAutofit fontScale="85000" lnSpcReduction="10000"/>
          </a:bodyPr>
          <a:lstStyle/>
          <a:p>
            <a:pPr lvl="0"/>
            <a:r>
              <a:rPr lang="pl-PL" dirty="0"/>
              <a:t>W przypadku, gdy jest wysłany oddział wydzielony, siły główne ubezpieczają się od czoła szpicą czołową w sile do wzmocnionej kompanii. </a:t>
            </a:r>
          </a:p>
          <a:p>
            <a:pPr lvl="0"/>
            <a:r>
              <a:rPr lang="pl-PL" dirty="0"/>
              <a:t>Oddziały maszerujące w siłach głównych związku taktycznego, lecz nie na jego czele, ubezpieczają się w razie zagrożenia napadem przeciwnika naziemnego szpicą czołową w sile od plutonu do kompanii. </a:t>
            </a:r>
          </a:p>
          <a:p>
            <a:pPr lvl="0"/>
            <a:r>
              <a:rPr lang="pl-PL" dirty="0"/>
              <a:t>W wypadku zagrożenia kolumn marszowych ze skrzydła organizuję się ubezpieczenie boczne. Mogą być wysyłane przez awangardę jak i z kolumn sił głównych. Wykonują one okresowo marsz po drodze równoległej do drogi głównej. Ubezpieczają zagrożone kierunki, zajmują i utrzymują dogodne rubieże na czas przemarszu sił głównych.</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25</a:t>
            </a:fld>
            <a:endParaRPr lang="pl-PL"/>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457200" y="285728"/>
            <a:ext cx="8229600" cy="5840435"/>
          </a:xfrm>
        </p:spPr>
        <p:txBody>
          <a:bodyPr>
            <a:normAutofit fontScale="85000" lnSpcReduction="20000"/>
          </a:bodyPr>
          <a:lstStyle/>
          <a:p>
            <a:pPr lvl="0"/>
            <a:r>
              <a:rPr lang="pl-PL" dirty="0"/>
              <a:t>W wypadku zagrożenia od tyłu lub podczas wykonywania marszu </a:t>
            </a:r>
            <a:r>
              <a:rPr lang="pl-PL" dirty="0" err="1"/>
              <a:t>odfrontowego</a:t>
            </a:r>
            <a:r>
              <a:rPr lang="pl-PL" dirty="0"/>
              <a:t> maszerujące wojska ubezpieczają się ariergardą lub szpicą tylną. Skład, zadania i odległość działania tych elementów jest podobna do organizowanych w celu ubezpieczenia się od czoła.</a:t>
            </a:r>
          </a:p>
          <a:p>
            <a:pPr lvl="0"/>
            <a:r>
              <a:rPr lang="pl-PL" dirty="0"/>
              <a:t>Maszerujące oddziały (pododdziały), w tym i elementy ubezpieczenia marszowego, doraźnie wysyłają patrole czołowe (boczne, tylne) w sile plutonu. Te z kolei ubezpieczają się ubezpieczeniem bezpośrednim – drużyną (załogą) patrolową, działającą w odległości wzrokowej.</a:t>
            </a:r>
          </a:p>
          <a:p>
            <a:r>
              <a:rPr lang="pl-PL" dirty="0"/>
              <a:t>W czasie postojów i odpoczynków elementy ubezpieczenia marszowego przejmują zwykle zadania ubezpieczeń postoju, ale mogą być także zamienione lub wzmocnione</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26</a:t>
            </a:fld>
            <a:endParaRPr lang="pl-PL"/>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Prowadzenie marszu</a:t>
            </a:r>
            <a:endParaRPr lang="pl-PL" dirty="0"/>
          </a:p>
        </p:txBody>
      </p:sp>
      <p:sp>
        <p:nvSpPr>
          <p:cNvPr id="3" name="Symbol zastępczy zawartości 2"/>
          <p:cNvSpPr>
            <a:spLocks noGrp="1"/>
          </p:cNvSpPr>
          <p:nvPr>
            <p:ph idx="1"/>
          </p:nvPr>
        </p:nvSpPr>
        <p:spPr/>
        <p:txBody>
          <a:bodyPr/>
          <a:lstStyle/>
          <a:p>
            <a:pPr lvl="0"/>
            <a:r>
              <a:rPr lang="pl-PL" dirty="0"/>
              <a:t>Za początek marszu uważa się moment przekroczenia czołem kolumny sił głównych linii (punktu) wyjściowej. Jej terminowe pokonanie zapewnia płynność ruchu oraz gwarantuje sprawne formowanie ugrupowania marszowego na poszczególnych drogach</a:t>
            </a:r>
            <a:r>
              <a:rPr lang="pl-PL" dirty="0" smtClean="0"/>
              <a:t>.</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27</a:t>
            </a:fld>
            <a:endParaRPr lang="pl-PL"/>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lvl="0"/>
            <a:r>
              <a:rPr lang="pl-PL" dirty="0"/>
              <a:t>Kolumny oddziałowe (pododdziałowe) formuje się w rejonach rozmieszczenia. Stopniowo wprowadza się je na drogi marszu z takim wyliczeniem czasowym, aby każda z kolumn po przekroczeniu linii (punktu) wyjściowej, mogła się oddalić na odległość równą ustalonym odstępom między poszczególnymi kolumnami marszowymi.</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28</a:t>
            </a:fld>
            <a:endParaRPr lang="pl-PL"/>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457200" y="214290"/>
            <a:ext cx="8229600" cy="5911873"/>
          </a:xfrm>
        </p:spPr>
        <p:txBody>
          <a:bodyPr>
            <a:normAutofit fontScale="92500" lnSpcReduction="10000"/>
          </a:bodyPr>
          <a:lstStyle/>
          <a:p>
            <a:pPr lvl="0"/>
            <a:r>
              <a:rPr lang="pl-PL" dirty="0"/>
              <a:t>W czasie marszu wojska zobowiązane są ściśle przestrzegać ustalonego porządku i dyscypliny, nakazanej prędkości i odleg­łości, zasad bezpieczeństwa i maskowania. </a:t>
            </a:r>
          </a:p>
          <a:p>
            <a:pPr lvl="0"/>
            <a:r>
              <a:rPr lang="pl-PL" dirty="0"/>
              <a:t>Kolumny maszerują prawą stroną drogi pozostawiając lewą do ruchu z przeciwnego kierunku i ewentualnego wyprzedzania oraz dla ruchu łączników. Wyprzedzanie jednej kolumny przez drugą do­puszczalne jest tylko za zgodą przełożonego, Przy przeprowadzaniu takiego manewru, wyprzedzana kolumna zatrzymuje się na poboczu, nie utrudniając ruchu maszerujących wojsk.</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29</a:t>
            </a:fld>
            <a:endParaRPr lang="pl-P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a:t>Zajęcia 1. </a:t>
            </a:r>
            <a:r>
              <a:rPr lang="pl-PL" sz="3600" dirty="0"/>
              <a:t>Przemieszczanie i rozmieszczanie, działanie podczas marszu</a:t>
            </a:r>
          </a:p>
        </p:txBody>
      </p:sp>
      <p:sp>
        <p:nvSpPr>
          <p:cNvPr id="3" name="Symbol zastępczy zawartości 2"/>
          <p:cNvSpPr>
            <a:spLocks noGrp="1"/>
          </p:cNvSpPr>
          <p:nvPr>
            <p:ph idx="1"/>
          </p:nvPr>
        </p:nvSpPr>
        <p:spPr/>
        <p:txBody>
          <a:bodyPr/>
          <a:lstStyle/>
          <a:p>
            <a:r>
              <a:rPr lang="pl-PL" b="1" dirty="0" smtClean="0"/>
              <a:t>Zagadnienia</a:t>
            </a:r>
            <a:r>
              <a:rPr lang="pl-PL" dirty="0" smtClean="0"/>
              <a:t>:</a:t>
            </a:r>
          </a:p>
          <a:p>
            <a:pPr lvl="1"/>
            <a:r>
              <a:rPr lang="pl-PL" dirty="0" smtClean="0"/>
              <a:t>Zasady </a:t>
            </a:r>
            <a:r>
              <a:rPr lang="pl-PL" dirty="0"/>
              <a:t>przemieszczania </a:t>
            </a:r>
            <a:r>
              <a:rPr lang="pl-PL" dirty="0" smtClean="0"/>
              <a:t>wojsk;</a:t>
            </a:r>
          </a:p>
          <a:p>
            <a:pPr lvl="1"/>
            <a:r>
              <a:rPr lang="pl-PL" dirty="0" smtClean="0"/>
              <a:t>Ugrupowanie </a:t>
            </a:r>
            <a:r>
              <a:rPr lang="pl-PL" dirty="0"/>
              <a:t>marszowe </a:t>
            </a:r>
            <a:r>
              <a:rPr lang="pl-PL" dirty="0" smtClean="0"/>
              <a:t>pododdziału;</a:t>
            </a:r>
          </a:p>
          <a:p>
            <a:pPr lvl="1"/>
            <a:r>
              <a:rPr lang="pl-PL" dirty="0" smtClean="0"/>
              <a:t>Możliwości marszowe;</a:t>
            </a:r>
          </a:p>
          <a:p>
            <a:pPr lvl="1"/>
            <a:r>
              <a:rPr lang="pl-PL" dirty="0" smtClean="0"/>
              <a:t>Ubezpieczenia marszu;</a:t>
            </a:r>
          </a:p>
          <a:p>
            <a:pPr lvl="1"/>
            <a:r>
              <a:rPr lang="pl-PL" dirty="0" smtClean="0"/>
              <a:t>Zasady </a:t>
            </a:r>
            <a:r>
              <a:rPr lang="pl-PL" dirty="0"/>
              <a:t>rozmieszczania </a:t>
            </a:r>
            <a:r>
              <a:rPr lang="pl-PL" dirty="0" smtClean="0"/>
              <a:t>pododdziałów;</a:t>
            </a:r>
          </a:p>
          <a:p>
            <a:pPr lvl="1"/>
            <a:r>
              <a:rPr lang="pl-PL" dirty="0" smtClean="0"/>
              <a:t>Ubezpieczenie </a:t>
            </a:r>
            <a:r>
              <a:rPr lang="pl-PL" dirty="0"/>
              <a:t>postoju.</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3</a:t>
            </a:fld>
            <a:endParaRPr lang="pl-PL"/>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a:xfrm>
            <a:off x="457200" y="500042"/>
            <a:ext cx="8229600" cy="5626121"/>
          </a:xfrm>
        </p:spPr>
        <p:txBody>
          <a:bodyPr>
            <a:normAutofit fontScale="92500" lnSpcReduction="20000"/>
          </a:bodyPr>
          <a:lstStyle/>
          <a:p>
            <a:pPr lvl="0"/>
            <a:r>
              <a:rPr lang="pl-PL" dirty="0"/>
              <a:t>Zawczasu należy organizować rozpoznanie przepraw i dróg domarszu do obiektów newralgicznych i kanalizujących ruch. Do wyznaczonych przepraw wysuwa się pododdziały wojsk inżynieryjnych ze środkami przeprawowymi, naprawczo-ewakuacyjnymi i środkami obrony przeciwlotniczej. Wyznacza się także miejsca punktów dowodzenia oraz ustala organizację regulacji ruchu. Rejony zatopień, skażeń i pożarów oraz uszkodzone odcinki dróg, a także różnego rodzaju przeszkody terenowe rozpoznaje się przed wkroczeniem wojsk. Jeśli są możliwości to rejony te obchodzi się. Gdy jest to niemożliwe należy szybko podjąć czynności w celu przywrócenia po drodze płynnego ruchu,</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30</a:t>
            </a:fld>
            <a:endParaRPr lang="pl-PL"/>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457200" y="285728"/>
            <a:ext cx="8229600" cy="5840435"/>
          </a:xfrm>
        </p:spPr>
        <p:txBody>
          <a:bodyPr>
            <a:normAutofit fontScale="92500" lnSpcReduction="20000"/>
          </a:bodyPr>
          <a:lstStyle/>
          <a:p>
            <a:pPr lvl="0"/>
            <a:r>
              <a:rPr lang="pl-PL" dirty="0"/>
              <a:t>Cieśniny i mosty przekracza się ze zwiększoną prędkością, bez zatrzymywania się. Podobnie należy postępować podczas pokonywania miejscowości. W razie zatrzymania kolumny w wąskim miejscu, następne kolumny zatrzymuje się w rejonie zapewniającym maskowanie.</a:t>
            </a:r>
          </a:p>
          <a:p>
            <a:pPr lvl="0"/>
            <a:r>
              <a:rPr lang="pl-PL" dirty="0"/>
              <a:t>W celu zapewnienia osłony wojsk przed uderzeniami środków napadu powietrznego wysyła się wcześniej do rejonów cieśnin i mostów wyznaczone pododdziały (środki) przeciwlotnicze, które rozwijają się wzdłuż dróg. W razie napadu powietrznego kolumny nie przerywają marszu i w ruchu lub z krótkich przystanków niszczą przeciwnika środkami przeciwlotniczymi rozmieszczonymi w kolumnach.</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31</a:t>
            </a:fld>
            <a:endParaRPr lang="pl-PL"/>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457200" y="500042"/>
            <a:ext cx="8229600" cy="5626121"/>
          </a:xfrm>
        </p:spPr>
        <p:txBody>
          <a:bodyPr>
            <a:normAutofit fontScale="92500" lnSpcReduction="10000"/>
          </a:bodyPr>
          <a:lstStyle/>
          <a:p>
            <a:r>
              <a:rPr lang="pl-PL" dirty="0"/>
              <a:t>W wypadku napotkania przez kolumnę maszerujących wojsk narzutowych pól minowych lub w razie wykonania przez przeciwnika uderzenia minowego dowódca oddziału (pododdziału) przeprowadza rozpoznanie inżynieryjne </a:t>
            </a:r>
            <a:br>
              <a:rPr lang="pl-PL" dirty="0"/>
            </a:br>
            <a:r>
              <a:rPr lang="pl-PL" dirty="0"/>
              <a:t>w celu ustalenia wielkości i charakteru zapory oraz wyszukania możliwych obejść lub przejść. Na podstawie wyników rozpoznania określa się sposób wykonania przejść, które są realizowane przez grupy torujące pododdziałów </a:t>
            </a:r>
            <a:br>
              <a:rPr lang="pl-PL" dirty="0"/>
            </a:br>
            <a:r>
              <a:rPr lang="pl-PL" dirty="0"/>
              <a:t>i z reguły wzdłuż drogi, sposobem mechanicznym lub wybuchowym.</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32</a:t>
            </a:fld>
            <a:endParaRPr lang="pl-PL"/>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457200" y="285728"/>
            <a:ext cx="8229600" cy="5840435"/>
          </a:xfrm>
        </p:spPr>
        <p:txBody>
          <a:bodyPr>
            <a:normAutofit/>
          </a:bodyPr>
          <a:lstStyle/>
          <a:p>
            <a:pPr lvl="0"/>
            <a:r>
              <a:rPr lang="pl-PL" dirty="0"/>
              <a:t>Przy nagłej zmianie kierunku marszu dowódca związku taktycznego (oddziału) określa sposób dalszego działania. Na nowy kierunek (drogę marszu) wysyła się natychmiast elementy rozpoznania, ubezpieczenie, oddziały zabezpieczenia ruchu i regulację ruchu. Na nowy kierunek marszu kolumny sił głównych wprowadza się najkrótszymi i najdogodniejszymi drogami </a:t>
            </a:r>
            <a:br>
              <a:rPr lang="pl-PL" dirty="0"/>
            </a:br>
            <a:r>
              <a:rPr lang="pl-PL" dirty="0"/>
              <a:t>w dotychczasowym ugrupowaniu lub po dokonaniu tylko niezbędnych zmian.</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33</a:t>
            </a:fld>
            <a:endParaRPr lang="pl-PL"/>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457200" y="285728"/>
            <a:ext cx="8229600" cy="5840435"/>
          </a:xfrm>
        </p:spPr>
        <p:txBody>
          <a:bodyPr>
            <a:normAutofit lnSpcReduction="10000"/>
          </a:bodyPr>
          <a:lstStyle/>
          <a:p>
            <a:pPr lvl="0"/>
            <a:r>
              <a:rPr lang="pl-PL" dirty="0"/>
              <a:t>W razie powstania stref skażeń oddziały (pododdziały), które się znalazły </a:t>
            </a:r>
            <a:br>
              <a:rPr lang="pl-PL" dirty="0"/>
            </a:br>
            <a:r>
              <a:rPr lang="pl-PL" dirty="0"/>
              <a:t>w tym rejonie zwiększają prędkość i niezwłocznie opuszczają ten obszar w środkach ochronnych. Natomiast pozostałe kolumny są kierowane na drogi obejścia i doprowadzane do punktów łączenia kolumny marszowej związku taktycznego (oddziału).</a:t>
            </a:r>
          </a:p>
          <a:p>
            <a:pPr lvl="0"/>
            <a:r>
              <a:rPr lang="pl-PL" dirty="0"/>
              <a:t>Marsz, jako zorganizowane przemieszczenie wojsk kończy się z chwilą wejścia związku taktycznego (oddziału) do nakazanego rejonu lub osiągnięcia określonej rubieży.</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34</a:t>
            </a:fld>
            <a:endParaRPr lang="pl-PL"/>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Zajęcia 2. </a:t>
            </a:r>
            <a:r>
              <a:rPr lang="pl-PL" dirty="0"/>
              <a:t>Działanie w </a:t>
            </a:r>
            <a:r>
              <a:rPr lang="pl-PL" dirty="0" smtClean="0"/>
              <a:t>obronie/obrona</a:t>
            </a:r>
            <a:endParaRPr lang="pl-PL" dirty="0"/>
          </a:p>
        </p:txBody>
      </p:sp>
      <p:sp>
        <p:nvSpPr>
          <p:cNvPr id="3" name="Symbol zastępczy zawartości 2"/>
          <p:cNvSpPr>
            <a:spLocks noGrp="1"/>
          </p:cNvSpPr>
          <p:nvPr>
            <p:ph idx="1"/>
          </p:nvPr>
        </p:nvSpPr>
        <p:spPr/>
        <p:txBody>
          <a:bodyPr/>
          <a:lstStyle/>
          <a:p>
            <a:r>
              <a:rPr lang="pl-PL" dirty="0" smtClean="0"/>
              <a:t>Zagadnienia:</a:t>
            </a:r>
          </a:p>
          <a:p>
            <a:pPr lvl="1"/>
            <a:r>
              <a:rPr lang="pl-PL" dirty="0"/>
              <a:t>Co to jest </a:t>
            </a:r>
            <a:r>
              <a:rPr lang="pl-PL" dirty="0" smtClean="0"/>
              <a:t>obrona,</a:t>
            </a:r>
          </a:p>
          <a:p>
            <a:pPr lvl="1"/>
            <a:r>
              <a:rPr lang="pl-PL" dirty="0" smtClean="0"/>
              <a:t>istota obrony,</a:t>
            </a:r>
          </a:p>
          <a:p>
            <a:pPr lvl="1"/>
            <a:r>
              <a:rPr lang="pl-PL" dirty="0" smtClean="0"/>
              <a:t>cele szczegółowe,</a:t>
            </a:r>
          </a:p>
          <a:p>
            <a:pPr lvl="1"/>
            <a:r>
              <a:rPr lang="pl-PL" dirty="0" smtClean="0"/>
              <a:t>rodzaje obrony,</a:t>
            </a:r>
          </a:p>
          <a:p>
            <a:pPr lvl="1"/>
            <a:r>
              <a:rPr lang="pl-PL" dirty="0" smtClean="0"/>
              <a:t>trwałość obrony,</a:t>
            </a:r>
          </a:p>
          <a:p>
            <a:pPr lvl="1"/>
            <a:r>
              <a:rPr lang="pl-PL" dirty="0" smtClean="0"/>
              <a:t>zadania </a:t>
            </a:r>
            <a:r>
              <a:rPr lang="pl-PL" dirty="0"/>
              <a:t>podczas prowadzenia obrony</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35</a:t>
            </a:fld>
            <a:endParaRPr lang="pl-PL"/>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Założenia ogólne</a:t>
            </a:r>
            <a:endParaRPr lang="pl-PL" dirty="0"/>
          </a:p>
        </p:txBody>
      </p:sp>
      <p:sp>
        <p:nvSpPr>
          <p:cNvPr id="3" name="Symbol zastępczy zawartości 2"/>
          <p:cNvSpPr>
            <a:spLocks noGrp="1"/>
          </p:cNvSpPr>
          <p:nvPr>
            <p:ph idx="1"/>
          </p:nvPr>
        </p:nvSpPr>
        <p:spPr>
          <a:xfrm>
            <a:off x="457200" y="1600200"/>
            <a:ext cx="8229600" cy="5257800"/>
          </a:xfrm>
        </p:spPr>
        <p:txBody>
          <a:bodyPr>
            <a:normAutofit/>
          </a:bodyPr>
          <a:lstStyle/>
          <a:p>
            <a:r>
              <a:rPr lang="pl-PL" dirty="0"/>
              <a:t>Obrona, jako podstawowy rodzaj walki jest działaniem zamierzonym lub wymuszonym, zwykle podejmowanym, kiedy przeciwnik posiada inicjatywę, </a:t>
            </a:r>
            <a:r>
              <a:rPr lang="pl-PL" dirty="0" smtClean="0"/>
              <a:t>w </a:t>
            </a:r>
            <a:r>
              <a:rPr lang="pl-PL" dirty="0"/>
              <a:t>celu udaremnienia lub odparcia uderzeń wojsk przeciwnika, zadania im maksymalnych strat, utrzymania zajmowanego obszaru (pasa, rejonu), zyskania czasu oraz stworzenia warunków do działań zaczepnych. </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36</a:t>
            </a:fld>
            <a:endParaRPr lang="pl-PL"/>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Istota obrony</a:t>
            </a:r>
            <a:endParaRPr lang="pl-PL" dirty="0"/>
          </a:p>
        </p:txBody>
      </p:sp>
      <p:sp>
        <p:nvSpPr>
          <p:cNvPr id="3" name="Symbol zastępczy zawartości 2"/>
          <p:cNvSpPr>
            <a:spLocks noGrp="1"/>
          </p:cNvSpPr>
          <p:nvPr>
            <p:ph idx="1"/>
          </p:nvPr>
        </p:nvSpPr>
        <p:spPr/>
        <p:txBody>
          <a:bodyPr/>
          <a:lstStyle/>
          <a:p>
            <a:r>
              <a:rPr lang="pl-PL" dirty="0" smtClean="0"/>
              <a:t>Celem obrony jest uniemożliwienie przeciwnikowi opanowania terenu, rozbicie zgrupowań uderzeniowych i załamania jego natarcia oraz przejęcie inicjatywy.</a:t>
            </a:r>
          </a:p>
          <a:p>
            <a:r>
              <a:rPr lang="pl-PL" dirty="0" smtClean="0"/>
              <a:t>Działania obronne jest to przeciwdziałanie działaniom ofensywnym przeciwnika. </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37</a:t>
            </a:fld>
            <a:endParaRPr lang="pl-PL"/>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Cele szczegółowe</a:t>
            </a:r>
            <a:endParaRPr lang="pl-PL" dirty="0"/>
          </a:p>
        </p:txBody>
      </p:sp>
      <p:sp>
        <p:nvSpPr>
          <p:cNvPr id="3" name="Symbol zastępczy zawartości 2"/>
          <p:cNvSpPr>
            <a:spLocks noGrp="1"/>
          </p:cNvSpPr>
          <p:nvPr>
            <p:ph idx="1"/>
          </p:nvPr>
        </p:nvSpPr>
        <p:spPr>
          <a:xfrm>
            <a:off x="457200" y="1600200"/>
            <a:ext cx="8229600" cy="5043510"/>
          </a:xfrm>
        </p:spPr>
        <p:txBody>
          <a:bodyPr>
            <a:normAutofit fontScale="92500" lnSpcReduction="10000"/>
          </a:bodyPr>
          <a:lstStyle/>
          <a:p>
            <a:r>
              <a:rPr lang="pl-PL" dirty="0"/>
              <a:t>utrzymanie obszaru (pasa, rejonu);</a:t>
            </a:r>
          </a:p>
          <a:p>
            <a:r>
              <a:rPr lang="pl-PL" dirty="0"/>
              <a:t>zyskanie na czasie;</a:t>
            </a:r>
          </a:p>
          <a:p>
            <a:r>
              <a:rPr lang="pl-PL" dirty="0"/>
              <a:t>zmniejszenie potencjału przeciwnika i ostateczne załamanie jego natarcia;</a:t>
            </a:r>
          </a:p>
          <a:p>
            <a:r>
              <a:rPr lang="pl-PL" dirty="0"/>
              <a:t>umożliwienie koncentracji wysiłku wojsk własnych w innym rejonie;</a:t>
            </a:r>
          </a:p>
          <a:p>
            <a:r>
              <a:rPr lang="pl-PL" dirty="0"/>
              <a:t>zmuszenie przeciwnika do przyjęcia walki w niedogodnym dla niego terenie;</a:t>
            </a:r>
          </a:p>
          <a:p>
            <a:r>
              <a:rPr lang="pl-PL" dirty="0"/>
              <a:t>zatrzymanie natarcia przeciwnika i stworzenie warunków do wykonania zwrotu zaczepnego.</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38</a:t>
            </a:fld>
            <a:endParaRPr lang="pl-PL"/>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1143000"/>
          </a:xfrm>
        </p:spPr>
        <p:txBody>
          <a:bodyPr/>
          <a:lstStyle/>
          <a:p>
            <a:r>
              <a:rPr lang="pl-PL" dirty="0" smtClean="0"/>
              <a:t>Obrona jest (właściwości):</a:t>
            </a:r>
            <a:endParaRPr lang="pl-PL" dirty="0"/>
          </a:p>
        </p:txBody>
      </p:sp>
      <p:sp>
        <p:nvSpPr>
          <p:cNvPr id="3" name="Symbol zastępczy zawartości 2"/>
          <p:cNvSpPr>
            <a:spLocks noGrp="1"/>
          </p:cNvSpPr>
          <p:nvPr>
            <p:ph idx="1"/>
          </p:nvPr>
        </p:nvSpPr>
        <p:spPr>
          <a:xfrm>
            <a:off x="457200" y="857232"/>
            <a:ext cx="8229600" cy="5786478"/>
          </a:xfrm>
        </p:spPr>
        <p:txBody>
          <a:bodyPr>
            <a:normAutofit fontScale="70000" lnSpcReduction="20000"/>
          </a:bodyPr>
          <a:lstStyle/>
          <a:p>
            <a:r>
              <a:rPr lang="pl-PL" dirty="0"/>
              <a:t>rozpoznaniem przygotowań i prawdopodobnych kierunków uderzeń przeciwnika;</a:t>
            </a:r>
          </a:p>
          <a:p>
            <a:r>
              <a:rPr lang="pl-PL" dirty="0"/>
              <a:t>wykorzystaniem właściwości taktycznych terenu do prowadzenia ognia, organizowania zapór i przeszkód (niszczeń), które ograniczą nacierającemu obserwację i manewr;</a:t>
            </a:r>
          </a:p>
          <a:p>
            <a:r>
              <a:rPr lang="pl-PL" dirty="0"/>
              <a:t>rozśrodkowaniem oraz maskowaniem wojsk i obiektów;</a:t>
            </a:r>
          </a:p>
          <a:p>
            <a:r>
              <a:rPr lang="pl-PL" dirty="0"/>
              <a:t>niszczeniem wykrytych środków rażenia i obezwładniania elektronicznego stanowisk dowodzenia i środków łączności;</a:t>
            </a:r>
          </a:p>
          <a:p>
            <a:r>
              <a:rPr lang="pl-PL" dirty="0"/>
              <a:t>prowadzeniem skutecznej walki ze środkami napadu powietrznego </a:t>
            </a:r>
            <a:br>
              <a:rPr lang="pl-PL" dirty="0"/>
            </a:br>
            <a:r>
              <a:rPr lang="pl-PL" dirty="0"/>
              <a:t>i zgrupowaniami </a:t>
            </a:r>
            <a:r>
              <a:rPr lang="pl-PL" dirty="0" err="1"/>
              <a:t>aeromobilnymi</a:t>
            </a:r>
            <a:r>
              <a:rPr lang="pl-PL" dirty="0"/>
              <a:t> przeciwnika;</a:t>
            </a:r>
          </a:p>
          <a:p>
            <a:r>
              <a:rPr lang="pl-PL" dirty="0"/>
              <a:t>prowadzeniem działań na całą głębokość ugrupowania przeciwnika w celu zakłócenia zorganizowanego rozwinięcia zgrupowania uderzeniowego </a:t>
            </a:r>
            <a:br>
              <a:rPr lang="pl-PL" dirty="0"/>
            </a:br>
            <a:r>
              <a:rPr lang="pl-PL" dirty="0"/>
              <a:t>i wprowadzenia odwodów;</a:t>
            </a:r>
          </a:p>
          <a:p>
            <a:r>
              <a:rPr lang="pl-PL" dirty="0"/>
              <a:t>wykonywaniem kontrataków i manewrów połączonych z utrzymywaniem najważniejszych rejonów decydujących niejednokrotnie o trwałości obrony;</a:t>
            </a:r>
          </a:p>
          <a:p>
            <a:r>
              <a:rPr lang="pl-PL" dirty="0"/>
              <a:t>sprawnym odtwarzaniu naruszonego pasa (rejonu) obrony;</a:t>
            </a:r>
          </a:p>
          <a:p>
            <a:r>
              <a:rPr lang="pl-PL" dirty="0"/>
              <a:t>skuteczną ochroną wojsk i obiektów logistycznych.</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39</a:t>
            </a:fld>
            <a:endParaRPr lang="pl-PL"/>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1143000"/>
          </a:xfrm>
        </p:spPr>
        <p:txBody>
          <a:bodyPr/>
          <a:lstStyle/>
          <a:p>
            <a:r>
              <a:rPr lang="pl-PL" dirty="0" smtClean="0"/>
              <a:t>Założenia ogólne</a:t>
            </a:r>
            <a:endParaRPr lang="pl-PL" dirty="0"/>
          </a:p>
        </p:txBody>
      </p:sp>
      <p:sp>
        <p:nvSpPr>
          <p:cNvPr id="3" name="Symbol zastępczy zawartości 2"/>
          <p:cNvSpPr>
            <a:spLocks noGrp="1"/>
          </p:cNvSpPr>
          <p:nvPr>
            <p:ph idx="1"/>
          </p:nvPr>
        </p:nvSpPr>
        <p:spPr>
          <a:xfrm>
            <a:off x="457200" y="928670"/>
            <a:ext cx="8229600" cy="5929330"/>
          </a:xfrm>
        </p:spPr>
        <p:txBody>
          <a:bodyPr>
            <a:normAutofit fontScale="85000" lnSpcReduction="20000"/>
          </a:bodyPr>
          <a:lstStyle/>
          <a:p>
            <a:r>
              <a:rPr lang="pl-PL" b="1" dirty="0"/>
              <a:t>Przegrupowanie</a:t>
            </a:r>
            <a:r>
              <a:rPr lang="pl-PL" dirty="0"/>
              <a:t> –</a:t>
            </a:r>
            <a:r>
              <a:rPr lang="pl-PL" b="1" dirty="0"/>
              <a:t> </a:t>
            </a:r>
            <a:r>
              <a:rPr lang="pl-PL" dirty="0"/>
              <a:t>zmiana istniejącego rozmieszczenia sił i środków. Może ono nastąpić drogą przemieszczeń wojsk z jednego rejonu (rubieży) do drugiego w celu stworzenia nowego ugrupowania, adekwatnego do zaistniałej sytuacji lub potrzeb pola </a:t>
            </a:r>
            <a:r>
              <a:rPr lang="pl-PL" dirty="0" smtClean="0"/>
              <a:t>walki.</a:t>
            </a:r>
          </a:p>
          <a:p>
            <a:pPr lvl="0"/>
            <a:r>
              <a:rPr lang="pl-PL" b="1" dirty="0"/>
              <a:t>Przemieszczenie wojsk </a:t>
            </a:r>
            <a:r>
              <a:rPr lang="pl-PL" dirty="0"/>
              <a:t>– to rodzaj działalności sił zbrojnych, którego celem jest zmiana lokalizacji całych jednostek wojskowych, grup lub pojedynczych żołnierzy, a także uzbrojenia i sprzętu </a:t>
            </a:r>
            <a:r>
              <a:rPr lang="pl-PL" dirty="0" smtClean="0"/>
              <a:t>wojskowego </a:t>
            </a:r>
            <a:r>
              <a:rPr lang="pl-PL" dirty="0"/>
              <a:t/>
            </a:r>
            <a:br>
              <a:rPr lang="pl-PL" dirty="0"/>
            </a:br>
            <a:r>
              <a:rPr lang="pl-PL" dirty="0"/>
              <a:t>i zapasów. To wszelkie zmiany położenia wojsk w formie marszu, przewozów lub przerzutów. Zmiany te dokonuje się z jednego rejonu do drugiego w celu utworzenia zamierzonego ugrupowania bojowego lub dokonania koncentracji sił i środków</a:t>
            </a:r>
            <a:r>
              <a:rPr lang="pl-PL" dirty="0" smtClean="0"/>
              <a:t>. Obejmuje:</a:t>
            </a:r>
          </a:p>
          <a:p>
            <a:pPr lvl="1"/>
            <a:r>
              <a:rPr lang="pl-PL" dirty="0"/>
              <a:t>marsze, </a:t>
            </a:r>
          </a:p>
          <a:p>
            <a:pPr lvl="1"/>
            <a:r>
              <a:rPr lang="pl-PL" dirty="0"/>
              <a:t>przewozy: transportem kolejowym, powietrznym i morskim</a:t>
            </a:r>
            <a:r>
              <a:rPr lang="pl-PL" dirty="0" smtClean="0"/>
              <a:t>.</a:t>
            </a:r>
            <a:endParaRPr lang="pl-PL" dirty="0"/>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4</a:t>
            </a:fld>
            <a:endParaRPr lang="pl-PL"/>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Cechy obrony</a:t>
            </a:r>
            <a:endParaRPr lang="pl-PL" dirty="0"/>
          </a:p>
        </p:txBody>
      </p:sp>
      <p:sp>
        <p:nvSpPr>
          <p:cNvPr id="3" name="Symbol zastępczy zawartości 2"/>
          <p:cNvSpPr>
            <a:spLocks noGrp="1"/>
          </p:cNvSpPr>
          <p:nvPr>
            <p:ph idx="1"/>
          </p:nvPr>
        </p:nvSpPr>
        <p:spPr/>
        <p:txBody>
          <a:bodyPr/>
          <a:lstStyle/>
          <a:p>
            <a:r>
              <a:rPr lang="pl-PL" dirty="0"/>
              <a:t>Obrona powinna </a:t>
            </a:r>
            <a:r>
              <a:rPr lang="pl-PL" dirty="0" smtClean="0"/>
              <a:t>być:</a:t>
            </a:r>
          </a:p>
          <a:p>
            <a:pPr lvl="1"/>
            <a:r>
              <a:rPr lang="pl-PL" dirty="0" smtClean="0"/>
              <a:t>trwała</a:t>
            </a:r>
            <a:r>
              <a:rPr lang="pl-PL" dirty="0"/>
              <a:t>, </a:t>
            </a:r>
            <a:r>
              <a:rPr lang="pl-PL" dirty="0" smtClean="0"/>
              <a:t>aktywna,</a:t>
            </a:r>
          </a:p>
          <a:p>
            <a:pPr lvl="1"/>
            <a:r>
              <a:rPr lang="pl-PL" dirty="0" smtClean="0"/>
              <a:t>zdolna </a:t>
            </a:r>
            <a:r>
              <a:rPr lang="pl-PL" dirty="0"/>
              <a:t>odeprzeć natarcie powietrzno – lądowych (powietrzno – morskich) zgrupowań </a:t>
            </a:r>
            <a:r>
              <a:rPr lang="pl-PL" dirty="0" smtClean="0"/>
              <a:t>przeciwnika.</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40</a:t>
            </a:fld>
            <a:endParaRPr lang="pl-PL"/>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Rodzaje obrony</a:t>
            </a:r>
            <a:endParaRPr lang="pl-PL" dirty="0"/>
          </a:p>
        </p:txBody>
      </p:sp>
      <p:sp>
        <p:nvSpPr>
          <p:cNvPr id="3" name="Symbol zastępczy zawartości 2"/>
          <p:cNvSpPr>
            <a:spLocks noGrp="1"/>
          </p:cNvSpPr>
          <p:nvPr>
            <p:ph idx="1"/>
          </p:nvPr>
        </p:nvSpPr>
        <p:spPr/>
        <p:txBody>
          <a:bodyPr/>
          <a:lstStyle/>
          <a:p>
            <a:r>
              <a:rPr lang="pl-PL" dirty="0" smtClean="0"/>
              <a:t>Wyróżnia się dwa rodzaje obrony:</a:t>
            </a:r>
          </a:p>
          <a:p>
            <a:pPr lvl="1"/>
            <a:r>
              <a:rPr lang="pl-PL" dirty="0" smtClean="0"/>
              <a:t>Obrona manewrowa;</a:t>
            </a:r>
          </a:p>
          <a:p>
            <a:pPr lvl="1"/>
            <a:r>
              <a:rPr lang="pl-PL" dirty="0" smtClean="0"/>
              <a:t>Obrona pozycyjna.</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41</a:t>
            </a:fld>
            <a:endParaRPr lang="pl-PL"/>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928710"/>
          </a:xfrm>
        </p:spPr>
        <p:txBody>
          <a:bodyPr/>
          <a:lstStyle/>
          <a:p>
            <a:r>
              <a:rPr lang="pl-PL" dirty="0" smtClean="0"/>
              <a:t>Obrona manewrowa</a:t>
            </a:r>
            <a:endParaRPr lang="pl-PL" dirty="0"/>
          </a:p>
        </p:txBody>
      </p:sp>
      <p:sp>
        <p:nvSpPr>
          <p:cNvPr id="3" name="Symbol zastępczy zawartości 2"/>
          <p:cNvSpPr>
            <a:spLocks noGrp="1"/>
          </p:cNvSpPr>
          <p:nvPr>
            <p:ph idx="1"/>
          </p:nvPr>
        </p:nvSpPr>
        <p:spPr>
          <a:xfrm>
            <a:off x="0" y="714356"/>
            <a:ext cx="9144000" cy="6143644"/>
          </a:xfrm>
        </p:spPr>
        <p:txBody>
          <a:bodyPr>
            <a:noAutofit/>
          </a:bodyPr>
          <a:lstStyle/>
          <a:p>
            <a:pPr marL="228600" lvl="2">
              <a:spcAft>
                <a:spcPts val="300"/>
              </a:spcAft>
            </a:pPr>
            <a:r>
              <a:rPr lang="pl-PL" sz="2000" dirty="0" smtClean="0"/>
              <a:t>Polega </a:t>
            </a:r>
            <a:r>
              <a:rPr lang="pl-PL" sz="2000" dirty="0"/>
              <a:t>na </a:t>
            </a:r>
            <a:r>
              <a:rPr lang="pl-PL" sz="2000" b="1" dirty="0"/>
              <a:t>rozbiciu zasadniczych sił nacierającego przeciwnika w głębi własnego ugrupowania.</a:t>
            </a:r>
          </a:p>
          <a:p>
            <a:pPr marL="228600" indent="-228600">
              <a:spcAft>
                <a:spcPts val="300"/>
              </a:spcAft>
            </a:pPr>
            <a:r>
              <a:rPr lang="pl-PL" sz="2000" dirty="0"/>
              <a:t>Celem obrony manewrowej jest osłabienie i </a:t>
            </a:r>
            <a:r>
              <a:rPr lang="pl-PL" sz="2000" dirty="0" smtClean="0"/>
              <a:t>wyhamowanie </a:t>
            </a:r>
            <a:r>
              <a:rPr lang="pl-PL" sz="2000" dirty="0"/>
              <a:t>natarcia przeciwnika, przejecie inicjatywy i rozbicie jego sił w głębi obrony</a:t>
            </a:r>
            <a:r>
              <a:rPr lang="pl-PL" sz="2000" dirty="0" smtClean="0"/>
              <a:t>.</a:t>
            </a:r>
          </a:p>
          <a:p>
            <a:pPr marL="228600" indent="-228600">
              <a:spcAft>
                <a:spcPts val="300"/>
              </a:spcAft>
            </a:pPr>
            <a:r>
              <a:rPr lang="pl-PL" sz="2000" dirty="0" smtClean="0"/>
              <a:t>Osiąga </a:t>
            </a:r>
            <a:r>
              <a:rPr lang="pl-PL" sz="2000" dirty="0"/>
              <a:t>się to przez manewr sił i środków, obronę ważnych rejonów (obiektów) w celu zniwelowania jego przewagi, kanalizowania ruchu </a:t>
            </a:r>
            <a:br>
              <a:rPr lang="pl-PL" sz="2000" dirty="0"/>
            </a:br>
            <a:r>
              <a:rPr lang="pl-PL" sz="2000" dirty="0"/>
              <a:t>i osłabiania tempa </a:t>
            </a:r>
            <a:r>
              <a:rPr lang="pl-PL" sz="2000" dirty="0" smtClean="0"/>
              <a:t>natarcia.</a:t>
            </a:r>
          </a:p>
          <a:p>
            <a:pPr marL="228600" indent="-228600">
              <a:spcAft>
                <a:spcPts val="300"/>
              </a:spcAft>
            </a:pPr>
            <a:r>
              <a:rPr lang="pl-PL" sz="2000" b="1" dirty="0" smtClean="0"/>
              <a:t>Istota </a:t>
            </a:r>
            <a:r>
              <a:rPr lang="pl-PL" sz="2000" b="1" dirty="0"/>
              <a:t>obrony manewrowej </a:t>
            </a:r>
            <a:r>
              <a:rPr lang="pl-PL" sz="2000" dirty="0"/>
              <a:t>sprowadza się do redukowania początkowej przewagi materialnej nacierającego przez zadawanie mu strat, a </a:t>
            </a:r>
            <a:r>
              <a:rPr lang="pl-PL" sz="2000" dirty="0" smtClean="0"/>
              <a:t>jednocześnie </a:t>
            </a:r>
            <a:r>
              <a:rPr lang="pl-PL" sz="2000" dirty="0"/>
              <a:t>kosztem utraty terenu w sposób zamierzony i zorganizowany, powstrzymanie dalszego ruchu przeciwnika </a:t>
            </a:r>
            <a:r>
              <a:rPr lang="pl-PL" sz="2000" dirty="0" smtClean="0"/>
              <a:t>w </a:t>
            </a:r>
            <a:r>
              <a:rPr lang="pl-PL" sz="2000" dirty="0"/>
              <a:t>głębi obrony i doprowadzenia do rozbicia go </a:t>
            </a:r>
            <a:r>
              <a:rPr lang="pl-PL" sz="2000" dirty="0" smtClean="0"/>
              <a:t>kontratakiem.</a:t>
            </a:r>
          </a:p>
          <a:p>
            <a:pPr marL="228600" indent="-228600">
              <a:spcAft>
                <a:spcPts val="300"/>
              </a:spcAft>
            </a:pPr>
            <a:r>
              <a:rPr lang="pl-PL" sz="2000" b="1" dirty="0" smtClean="0"/>
              <a:t>Nacisk</a:t>
            </a:r>
            <a:r>
              <a:rPr lang="pl-PL" sz="2000" dirty="0" smtClean="0"/>
              <a:t> </a:t>
            </a:r>
            <a:r>
              <a:rPr lang="pl-PL" sz="2000" dirty="0"/>
              <a:t>kładziony jest raczej </a:t>
            </a:r>
            <a:r>
              <a:rPr lang="pl-PL" sz="2000" b="1" dirty="0"/>
              <a:t>na zwalczanie przeciwnika</a:t>
            </a:r>
            <a:r>
              <a:rPr lang="pl-PL" sz="2000" dirty="0"/>
              <a:t>, niż na utrzymywanie lub odzyskiwanie </a:t>
            </a:r>
            <a:r>
              <a:rPr lang="pl-PL" sz="2000" dirty="0" smtClean="0"/>
              <a:t>terenu.</a:t>
            </a:r>
          </a:p>
          <a:p>
            <a:pPr marL="228600" indent="-228600">
              <a:spcAft>
                <a:spcPts val="300"/>
              </a:spcAft>
            </a:pPr>
            <a:r>
              <a:rPr lang="pl-PL" sz="2000" dirty="0" smtClean="0"/>
              <a:t>W </a:t>
            </a:r>
            <a:r>
              <a:rPr lang="pl-PL" sz="2000" dirty="0"/>
              <a:t>obronie manewrowej stosuje się połączenie działań opóźniających, zaczepnych i obronnych, stosowania manewru wspartego ogniem i zaporami, w celu przejęcia inicjatywy. Głębokość obszaru (pasa, rejonu) obrony jest tu zdecydowanie większa niż w obronie pozycyjnej</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42</a:t>
            </a:fld>
            <a:endParaRPr lang="pl-PL"/>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785794"/>
          </a:xfrm>
        </p:spPr>
        <p:txBody>
          <a:bodyPr/>
          <a:lstStyle/>
          <a:p>
            <a:r>
              <a:rPr lang="pl-PL" dirty="0" smtClean="0"/>
              <a:t>Obrona pozycyjna</a:t>
            </a:r>
            <a:endParaRPr lang="pl-PL" dirty="0"/>
          </a:p>
        </p:txBody>
      </p:sp>
      <p:sp>
        <p:nvSpPr>
          <p:cNvPr id="3" name="Symbol zastępczy zawartości 2"/>
          <p:cNvSpPr>
            <a:spLocks noGrp="1"/>
          </p:cNvSpPr>
          <p:nvPr>
            <p:ph idx="1"/>
          </p:nvPr>
        </p:nvSpPr>
        <p:spPr>
          <a:xfrm>
            <a:off x="0" y="785794"/>
            <a:ext cx="9144000" cy="6072206"/>
          </a:xfrm>
        </p:spPr>
        <p:txBody>
          <a:bodyPr>
            <a:normAutofit fontScale="70000" lnSpcReduction="20000"/>
          </a:bodyPr>
          <a:lstStyle/>
          <a:p>
            <a:pPr>
              <a:spcAft>
                <a:spcPts val="300"/>
              </a:spcAft>
            </a:pPr>
            <a:r>
              <a:rPr lang="pl-PL" b="1" dirty="0"/>
              <a:t>O</a:t>
            </a:r>
            <a:r>
              <a:rPr lang="pl-PL" b="1" dirty="0" smtClean="0"/>
              <a:t>brona pozycyjna skupia się na utrzymaniu terenu przez zaangażowanie przeciwnika w walkę na pozycjach obronnych</a:t>
            </a:r>
            <a:r>
              <a:rPr lang="pl-PL" dirty="0" smtClean="0"/>
              <a:t>, z których jest on rażony (niszczony) ogniem.</a:t>
            </a:r>
          </a:p>
          <a:p>
            <a:pPr>
              <a:spcAft>
                <a:spcPts val="300"/>
              </a:spcAft>
            </a:pPr>
            <a:r>
              <a:rPr lang="pl-PL" b="1" dirty="0" smtClean="0"/>
              <a:t>Celem</a:t>
            </a:r>
            <a:r>
              <a:rPr lang="pl-PL" dirty="0" smtClean="0"/>
              <a:t> obrony pozycyjnej </a:t>
            </a:r>
            <a:r>
              <a:rPr lang="pl-PL" b="1" dirty="0" smtClean="0"/>
              <a:t>jest utrzymanie ważnych rejonów, załamanie natarcia przeciwnika w głównym pasie obrony</a:t>
            </a:r>
            <a:r>
              <a:rPr lang="pl-PL" dirty="0" smtClean="0"/>
              <a:t>.</a:t>
            </a:r>
          </a:p>
          <a:p>
            <a:pPr>
              <a:spcAft>
                <a:spcPts val="300"/>
              </a:spcAft>
            </a:pPr>
            <a:r>
              <a:rPr lang="pl-PL" dirty="0" smtClean="0"/>
              <a:t>Organizując obronę pozycyjną dążyć należy </a:t>
            </a:r>
            <a:r>
              <a:rPr lang="pl-PL" b="1" dirty="0" smtClean="0"/>
              <a:t>do rozbicia wojsk przeciwnika przez zwalczanie go ogniem lub kontratakami na całej jej głębokości</a:t>
            </a:r>
            <a:r>
              <a:rPr lang="pl-PL" dirty="0" smtClean="0"/>
              <a:t>.</a:t>
            </a:r>
          </a:p>
          <a:p>
            <a:pPr>
              <a:spcAft>
                <a:spcPts val="300"/>
              </a:spcAft>
            </a:pPr>
            <a:r>
              <a:rPr lang="pl-PL" b="1" dirty="0" smtClean="0"/>
              <a:t>Istotą</a:t>
            </a:r>
            <a:r>
              <a:rPr lang="pl-PL" dirty="0" smtClean="0"/>
              <a:t> obrony pozycyjnej jest </a:t>
            </a:r>
            <a:r>
              <a:rPr lang="pl-PL" b="1" dirty="0" smtClean="0"/>
              <a:t>opór i utrzymanie obszaru (pasa, rejonu) obrony.</a:t>
            </a:r>
            <a:r>
              <a:rPr lang="pl-PL" dirty="0" smtClean="0"/>
              <a:t> Aby to osiągnąć musi być ona silna, rozbudowana pod względem inżynieryjnym, wsparta ogniem, ubezpieczona i osłonięta przed uderzeniami z powietrza.</a:t>
            </a:r>
          </a:p>
          <a:p>
            <a:pPr>
              <a:spcAft>
                <a:spcPts val="300"/>
              </a:spcAft>
            </a:pPr>
            <a:r>
              <a:rPr lang="pl-PL" dirty="0" smtClean="0"/>
              <a:t>W obronie pozycyjnej większość sił znajduje się w głównym obszarze (pasie, rejonie) obrony i w połączeniu z odwodami dąży się do załamania natarcia.</a:t>
            </a:r>
          </a:p>
          <a:p>
            <a:pPr>
              <a:spcAft>
                <a:spcPts val="300"/>
              </a:spcAft>
            </a:pPr>
            <a:r>
              <a:rPr lang="pl-PL" dirty="0" smtClean="0"/>
              <a:t>W przeciwieństwie do obrony manewrowej, obrona pozycyjna </a:t>
            </a:r>
            <a:r>
              <a:rPr lang="pl-PL" b="1" dirty="0" smtClean="0"/>
              <a:t>nie daje pełnej możliwości zniszczenia przeciwnika</a:t>
            </a:r>
            <a:r>
              <a:rPr lang="pl-PL" dirty="0" smtClean="0"/>
              <a:t>. Dopiero kolejne działania doprowadzają do pokonania przeciwnika. W przeciwieństwie do obrony manewrowej, dla której ważna jest głębokość obrony, obrona pozycyjna </a:t>
            </a:r>
            <a:r>
              <a:rPr lang="pl-PL" b="1" dirty="0" smtClean="0"/>
              <a:t>może być prowadzona na różnej głębokości, zależnej od zadania, możliwości wojsk i charakteru terenu</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43</a:t>
            </a:fld>
            <a:endParaRPr lang="pl-PL"/>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214290"/>
            <a:ext cx="9144000" cy="6429420"/>
          </a:xfrm>
        </p:spPr>
        <p:txBody>
          <a:bodyPr>
            <a:normAutofit/>
          </a:bodyPr>
          <a:lstStyle/>
          <a:p>
            <a:pPr>
              <a:spcAft>
                <a:spcPts val="300"/>
              </a:spcAft>
            </a:pPr>
            <a:r>
              <a:rPr lang="pl-PL" dirty="0" smtClean="0"/>
              <a:t>Przedstawione </a:t>
            </a:r>
            <a:r>
              <a:rPr lang="pl-PL" dirty="0"/>
              <a:t>treści opisują ogólne modele rodzajów obrony, w których stosowane są elementy statyczne i </a:t>
            </a:r>
            <a:r>
              <a:rPr lang="pl-PL" dirty="0" smtClean="0"/>
              <a:t>dynamiczne.</a:t>
            </a:r>
          </a:p>
          <a:p>
            <a:pPr>
              <a:spcAft>
                <a:spcPts val="300"/>
              </a:spcAft>
            </a:pPr>
            <a:r>
              <a:rPr lang="pl-PL" dirty="0" smtClean="0"/>
              <a:t>Broniący </a:t>
            </a:r>
            <a:r>
              <a:rPr lang="pl-PL" dirty="0"/>
              <a:t>się dowódcy mogą łączyć oba rodzaje obrony, stosując elementy statyczne do opóźniania, kanalizowania i ostatecznie do zatrzymania nacierającego, jak też elementy dynamiczne, takie jak </a:t>
            </a:r>
            <a:r>
              <a:rPr lang="pl-PL" dirty="0" smtClean="0"/>
              <a:t>kontrataki.</a:t>
            </a:r>
          </a:p>
          <a:p>
            <a:pPr>
              <a:spcAft>
                <a:spcPts val="300"/>
              </a:spcAft>
            </a:pPr>
            <a:r>
              <a:rPr lang="pl-PL" dirty="0" smtClean="0"/>
              <a:t>Zależeć </a:t>
            </a:r>
            <a:r>
              <a:rPr lang="pl-PL" dirty="0"/>
              <a:t>one będą od: zadania, przyjętego ugrupowania, manewrowości wojsk, możliwości przeciwstawienia się przewadze przeciwnika oraz </a:t>
            </a:r>
            <a:r>
              <a:rPr lang="pl-PL" dirty="0" smtClean="0"/>
              <a:t>terenu.</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44</a:t>
            </a:fld>
            <a:endParaRPr lang="pl-PL"/>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Podstawową </a:t>
            </a:r>
            <a:r>
              <a:rPr lang="pl-PL" dirty="0"/>
              <a:t>różnicą </a:t>
            </a:r>
            <a:r>
              <a:rPr lang="pl-PL" dirty="0" smtClean="0"/>
              <a:t>między tymi </a:t>
            </a:r>
            <a:r>
              <a:rPr lang="pl-PL" dirty="0"/>
              <a:t>rodzajami obrony jest:</a:t>
            </a:r>
          </a:p>
          <a:p>
            <a:pPr lvl="1"/>
            <a:r>
              <a:rPr lang="pl-PL" dirty="0"/>
              <a:t>w obronie manewrowej dążenie do pobicia sił przeciwnika w </a:t>
            </a:r>
            <a:r>
              <a:rPr lang="pl-PL" dirty="0" smtClean="0"/>
              <a:t>głębi własnego </a:t>
            </a:r>
            <a:r>
              <a:rPr lang="pl-PL" dirty="0"/>
              <a:t>ugrupowania;</a:t>
            </a:r>
          </a:p>
          <a:p>
            <a:pPr lvl="1"/>
            <a:r>
              <a:rPr lang="pl-PL" dirty="0"/>
              <a:t>w obronie pozycyjnej utrzymanie bronionego obszaru (pasa, rejonu).</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45</a:t>
            </a:fld>
            <a:endParaRPr lang="pl-PL"/>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1143000"/>
          </a:xfrm>
        </p:spPr>
        <p:txBody>
          <a:bodyPr/>
          <a:lstStyle/>
          <a:p>
            <a:r>
              <a:rPr lang="pl-PL" dirty="0" smtClean="0"/>
              <a:t>Trwałość obrony</a:t>
            </a:r>
            <a:endParaRPr lang="pl-PL" dirty="0"/>
          </a:p>
        </p:txBody>
      </p:sp>
      <p:sp>
        <p:nvSpPr>
          <p:cNvPr id="3" name="Symbol zastępczy zawartości 2"/>
          <p:cNvSpPr>
            <a:spLocks noGrp="1"/>
          </p:cNvSpPr>
          <p:nvPr>
            <p:ph idx="1"/>
          </p:nvPr>
        </p:nvSpPr>
        <p:spPr>
          <a:xfrm>
            <a:off x="357158" y="1000108"/>
            <a:ext cx="8329642" cy="5500726"/>
          </a:xfrm>
        </p:spPr>
        <p:txBody>
          <a:bodyPr>
            <a:normAutofit fontScale="92500" lnSpcReduction="20000"/>
          </a:bodyPr>
          <a:lstStyle/>
          <a:p>
            <a:r>
              <a:rPr lang="pl-PL" dirty="0"/>
              <a:t>Czynniki decydujące o trwałości obrony </a:t>
            </a:r>
            <a:r>
              <a:rPr lang="pl-PL" dirty="0" smtClean="0"/>
              <a:t>to:</a:t>
            </a:r>
          </a:p>
          <a:p>
            <a:pPr lvl="1"/>
            <a:r>
              <a:rPr lang="pl-PL" dirty="0" smtClean="0"/>
              <a:t>teren,</a:t>
            </a:r>
          </a:p>
          <a:p>
            <a:pPr lvl="1"/>
            <a:r>
              <a:rPr lang="pl-PL" dirty="0" smtClean="0"/>
              <a:t>rozpoznanie,</a:t>
            </a:r>
          </a:p>
          <a:p>
            <a:pPr lvl="1"/>
            <a:r>
              <a:rPr lang="pl-PL" dirty="0" smtClean="0"/>
              <a:t>walka elektroniczna,</a:t>
            </a:r>
          </a:p>
          <a:p>
            <a:pPr lvl="1"/>
            <a:r>
              <a:rPr lang="pl-PL" dirty="0" smtClean="0"/>
              <a:t>głębokość obrony,</a:t>
            </a:r>
          </a:p>
          <a:p>
            <a:pPr lvl="1"/>
            <a:r>
              <a:rPr lang="pl-PL" dirty="0" smtClean="0"/>
              <a:t>wzajemne wsparcie,</a:t>
            </a:r>
          </a:p>
          <a:p>
            <a:pPr lvl="1"/>
            <a:r>
              <a:rPr lang="pl-PL" dirty="0" smtClean="0"/>
              <a:t>skupienie </a:t>
            </a:r>
            <a:r>
              <a:rPr lang="pl-PL" dirty="0"/>
              <a:t>głównego wysiłku</a:t>
            </a:r>
            <a:r>
              <a:rPr lang="pl-PL" dirty="0" smtClean="0"/>
              <a:t>,</a:t>
            </a:r>
          </a:p>
          <a:p>
            <a:pPr lvl="1"/>
            <a:r>
              <a:rPr lang="pl-PL" dirty="0" smtClean="0"/>
              <a:t>manewr,</a:t>
            </a:r>
          </a:p>
          <a:p>
            <a:pPr lvl="1"/>
            <a:r>
              <a:rPr lang="pl-PL" dirty="0" smtClean="0"/>
              <a:t>siła ognia,</a:t>
            </a:r>
          </a:p>
          <a:p>
            <a:pPr lvl="1"/>
            <a:r>
              <a:rPr lang="pl-PL" dirty="0" smtClean="0"/>
              <a:t>spójność obrony,</a:t>
            </a:r>
          </a:p>
          <a:p>
            <a:pPr lvl="1"/>
            <a:r>
              <a:rPr lang="pl-PL" dirty="0" smtClean="0"/>
              <a:t>działania zaczepne,</a:t>
            </a:r>
          </a:p>
          <a:p>
            <a:pPr lvl="1"/>
            <a:r>
              <a:rPr lang="pl-PL" dirty="0" smtClean="0"/>
              <a:t>odwody,</a:t>
            </a:r>
          </a:p>
          <a:p>
            <a:pPr lvl="1"/>
            <a:r>
              <a:rPr lang="pl-PL" dirty="0" smtClean="0"/>
              <a:t>dezinformacja</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46</a:t>
            </a:fld>
            <a:endParaRPr lang="pl-PL"/>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1143000"/>
          </a:xfrm>
        </p:spPr>
        <p:txBody>
          <a:bodyPr/>
          <a:lstStyle/>
          <a:p>
            <a:r>
              <a:rPr lang="pl-PL" dirty="0" smtClean="0"/>
              <a:t>Teren</a:t>
            </a:r>
            <a:endParaRPr lang="pl-PL" dirty="0"/>
          </a:p>
        </p:txBody>
      </p:sp>
      <p:sp>
        <p:nvSpPr>
          <p:cNvPr id="3" name="Symbol zastępczy zawartości 2"/>
          <p:cNvSpPr>
            <a:spLocks noGrp="1"/>
          </p:cNvSpPr>
          <p:nvPr>
            <p:ph idx="1"/>
          </p:nvPr>
        </p:nvSpPr>
        <p:spPr>
          <a:xfrm>
            <a:off x="0" y="857232"/>
            <a:ext cx="8686800" cy="6000768"/>
          </a:xfrm>
        </p:spPr>
        <p:txBody>
          <a:bodyPr>
            <a:normAutofit fontScale="92500" lnSpcReduction="10000"/>
          </a:bodyPr>
          <a:lstStyle/>
          <a:p>
            <a:r>
              <a:rPr lang="pl-PL" dirty="0"/>
              <a:t>Trwałość obrony zależy w dużej mierze </a:t>
            </a:r>
            <a:r>
              <a:rPr lang="pl-PL" b="1" dirty="0"/>
              <a:t>od wyboru i wykorzystania </a:t>
            </a:r>
            <a:r>
              <a:rPr lang="pl-PL" b="1" dirty="0" smtClean="0"/>
              <a:t>terenu</a:t>
            </a:r>
            <a:r>
              <a:rPr lang="pl-PL" dirty="0" smtClean="0"/>
              <a:t>.</a:t>
            </a:r>
          </a:p>
          <a:p>
            <a:r>
              <a:rPr lang="pl-PL" dirty="0" smtClean="0"/>
              <a:t>Dowódca </a:t>
            </a:r>
            <a:r>
              <a:rPr lang="pl-PL" dirty="0"/>
              <a:t>każdego szczebla powinien</a:t>
            </a:r>
            <a:r>
              <a:rPr lang="pl-PL" b="1" dirty="0"/>
              <a:t> dążyć do wykorzystania terenu w jak najlepszy sposób</a:t>
            </a:r>
            <a:r>
              <a:rPr lang="pl-PL" dirty="0"/>
              <a:t>. Może to być osiągnięte tylko wtedy, gdy teren jest dokładnie znany dowódcom na wszystkich szczeblach </a:t>
            </a:r>
            <a:r>
              <a:rPr lang="pl-PL" dirty="0" smtClean="0"/>
              <a:t>dowodzenia.</a:t>
            </a:r>
          </a:p>
          <a:p>
            <a:r>
              <a:rPr lang="pl-PL" dirty="0" smtClean="0"/>
              <a:t>Ocena </a:t>
            </a:r>
            <a:r>
              <a:rPr lang="pl-PL" dirty="0"/>
              <a:t>terenu powinna prowadzić do wyboru takich rubieży (linii) terenowych, </a:t>
            </a:r>
            <a:r>
              <a:rPr lang="pl-PL" b="1" dirty="0"/>
              <a:t>które pozwolą na jak najlepsze wykorzystanie środków ogniowych, maskowanie i manewr broniącego się</a:t>
            </a:r>
            <a:r>
              <a:rPr lang="pl-PL" dirty="0"/>
              <a:t>, jednocześnie powinien on ograniczać przeciwnikowi obserwację i swobodę manewru</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47</a:t>
            </a:fld>
            <a:endParaRPr lang="pl-PL"/>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796908"/>
          </a:xfrm>
        </p:spPr>
        <p:txBody>
          <a:bodyPr/>
          <a:lstStyle/>
          <a:p>
            <a:r>
              <a:rPr lang="pl-PL" dirty="0" smtClean="0"/>
              <a:t>Rozpoznanie</a:t>
            </a:r>
            <a:endParaRPr lang="pl-PL" dirty="0"/>
          </a:p>
        </p:txBody>
      </p:sp>
      <p:sp>
        <p:nvSpPr>
          <p:cNvPr id="3" name="Symbol zastępczy zawartości 2"/>
          <p:cNvSpPr>
            <a:spLocks noGrp="1"/>
          </p:cNvSpPr>
          <p:nvPr>
            <p:ph idx="1"/>
          </p:nvPr>
        </p:nvSpPr>
        <p:spPr>
          <a:xfrm>
            <a:off x="0" y="714356"/>
            <a:ext cx="9144000" cy="6143644"/>
          </a:xfrm>
        </p:spPr>
        <p:txBody>
          <a:bodyPr>
            <a:normAutofit fontScale="85000" lnSpcReduction="20000"/>
          </a:bodyPr>
          <a:lstStyle/>
          <a:p>
            <a:pPr>
              <a:spcAft>
                <a:spcPts val="300"/>
              </a:spcAft>
            </a:pPr>
            <a:r>
              <a:rPr lang="pl-PL" dirty="0"/>
              <a:t>Jest ono </a:t>
            </a:r>
            <a:r>
              <a:rPr lang="pl-PL" b="1" dirty="0"/>
              <a:t>niezbędne</a:t>
            </a:r>
            <a:r>
              <a:rPr lang="pl-PL" dirty="0"/>
              <a:t> do osiągnięcia </a:t>
            </a:r>
            <a:r>
              <a:rPr lang="pl-PL" dirty="0" smtClean="0"/>
              <a:t>sukcesu.</a:t>
            </a:r>
          </a:p>
          <a:p>
            <a:pPr>
              <a:spcAft>
                <a:spcPts val="300"/>
              </a:spcAft>
            </a:pPr>
            <a:r>
              <a:rPr lang="pl-PL" dirty="0" smtClean="0"/>
              <a:t>Celem </a:t>
            </a:r>
            <a:r>
              <a:rPr lang="pl-PL" dirty="0"/>
              <a:t>rozpoznania będzie </a:t>
            </a:r>
            <a:r>
              <a:rPr lang="pl-PL" b="1" dirty="0"/>
              <a:t>dostarczenie informacji </a:t>
            </a:r>
            <a:r>
              <a:rPr lang="pl-PL" dirty="0"/>
              <a:t>o przeciwniku, terenie i warunkach hydrometeorologicznych umożliwiających dowódcy wypracowanie optymalnej decyzji do obrony, planowania działań oraz prowadzenia walki (operacji, działań</a:t>
            </a:r>
            <a:r>
              <a:rPr lang="pl-PL" dirty="0" smtClean="0"/>
              <a:t>).</a:t>
            </a:r>
          </a:p>
          <a:p>
            <a:pPr>
              <a:spcAft>
                <a:spcPts val="300"/>
              </a:spcAft>
            </a:pPr>
            <a:r>
              <a:rPr lang="pl-PL" dirty="0" smtClean="0"/>
              <a:t>Plan </a:t>
            </a:r>
            <a:r>
              <a:rPr lang="pl-PL" dirty="0"/>
              <a:t>obrony powinien </a:t>
            </a:r>
            <a:r>
              <a:rPr lang="pl-PL" b="1" dirty="0"/>
              <a:t>opierać się na ocenie przeciwnika wykorzystującej dane zdobyte przez dostępne źródła rozpoznawcze</a:t>
            </a:r>
            <a:r>
              <a:rPr lang="pl-PL" dirty="0"/>
              <a:t>, włączając w to siły i środki przełożonego i sąsiadów. Ocenie powinny </a:t>
            </a:r>
            <a:r>
              <a:rPr lang="pl-PL" dirty="0" smtClean="0"/>
              <a:t>podlegać:</a:t>
            </a:r>
          </a:p>
          <a:p>
            <a:pPr lvl="1">
              <a:spcAft>
                <a:spcPts val="100"/>
              </a:spcAft>
            </a:pPr>
            <a:r>
              <a:rPr lang="pl-PL" dirty="0" smtClean="0"/>
              <a:t>możliwości przeciwnika,</a:t>
            </a:r>
          </a:p>
          <a:p>
            <a:pPr lvl="1">
              <a:spcAft>
                <a:spcPts val="100"/>
              </a:spcAft>
            </a:pPr>
            <a:r>
              <a:rPr lang="pl-PL" dirty="0" smtClean="0"/>
              <a:t>jego zamiary,</a:t>
            </a:r>
          </a:p>
          <a:p>
            <a:pPr lvl="1">
              <a:spcAft>
                <a:spcPts val="100"/>
              </a:spcAft>
            </a:pPr>
            <a:r>
              <a:rPr lang="pl-PL" dirty="0" smtClean="0"/>
              <a:t>prawdopodobny </a:t>
            </a:r>
            <a:r>
              <a:rPr lang="pl-PL" dirty="0"/>
              <a:t>główny kierunek </a:t>
            </a:r>
            <a:r>
              <a:rPr lang="pl-PL" dirty="0" smtClean="0"/>
              <a:t>natarcia,</a:t>
            </a:r>
          </a:p>
          <a:p>
            <a:pPr lvl="1">
              <a:spcAft>
                <a:spcPts val="100"/>
              </a:spcAft>
            </a:pPr>
            <a:r>
              <a:rPr lang="pl-PL" dirty="0" smtClean="0"/>
              <a:t>możliwe </a:t>
            </a:r>
            <a:r>
              <a:rPr lang="pl-PL" dirty="0"/>
              <a:t>drogi </a:t>
            </a:r>
            <a:r>
              <a:rPr lang="pl-PL" dirty="0" smtClean="0"/>
              <a:t>podejścia,</a:t>
            </a:r>
          </a:p>
          <a:p>
            <a:pPr lvl="1">
              <a:spcAft>
                <a:spcPts val="100"/>
              </a:spcAft>
            </a:pPr>
            <a:r>
              <a:rPr lang="pl-PL" dirty="0" smtClean="0"/>
              <a:t>sposób ataku,</a:t>
            </a:r>
          </a:p>
          <a:p>
            <a:pPr lvl="1">
              <a:spcAft>
                <a:spcPts val="100"/>
              </a:spcAft>
            </a:pPr>
            <a:r>
              <a:rPr lang="pl-PL" dirty="0" smtClean="0"/>
              <a:t>przemieszczanie </a:t>
            </a:r>
            <a:r>
              <a:rPr lang="pl-PL" dirty="0"/>
              <a:t>się jego sił w głębi. </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48</a:t>
            </a:fld>
            <a:endParaRPr lang="pl-PL"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928670"/>
          </a:xfrm>
        </p:spPr>
        <p:txBody>
          <a:bodyPr>
            <a:normAutofit/>
          </a:bodyPr>
          <a:lstStyle/>
          <a:p>
            <a:r>
              <a:rPr lang="pl-PL" dirty="0" smtClean="0"/>
              <a:t>Walka elektroniczna (WE)</a:t>
            </a:r>
            <a:endParaRPr lang="pl-PL" dirty="0"/>
          </a:p>
        </p:txBody>
      </p:sp>
      <p:sp>
        <p:nvSpPr>
          <p:cNvPr id="3" name="Symbol zastępczy zawartości 2"/>
          <p:cNvSpPr>
            <a:spLocks noGrp="1"/>
          </p:cNvSpPr>
          <p:nvPr>
            <p:ph idx="1"/>
          </p:nvPr>
        </p:nvSpPr>
        <p:spPr>
          <a:xfrm>
            <a:off x="0" y="857232"/>
            <a:ext cx="9144000" cy="6000768"/>
          </a:xfrm>
        </p:spPr>
        <p:txBody>
          <a:bodyPr>
            <a:normAutofit fontScale="85000" lnSpcReduction="10000"/>
          </a:bodyPr>
          <a:lstStyle/>
          <a:p>
            <a:r>
              <a:rPr lang="pl-PL" dirty="0" smtClean="0"/>
              <a:t>Walka </a:t>
            </a:r>
            <a:r>
              <a:rPr lang="pl-PL" dirty="0"/>
              <a:t>elektroniczna spełnia następujące funkcje w ramach obrony:</a:t>
            </a:r>
          </a:p>
          <a:p>
            <a:pPr lvl="1"/>
            <a:r>
              <a:rPr lang="pl-PL" dirty="0"/>
              <a:t>kontynuowanie </a:t>
            </a:r>
            <a:r>
              <a:rPr lang="pl-PL" b="1" dirty="0"/>
              <a:t>zbierania informacji o przeciwniku i uzupełnianie informatycznej bazy danych</a:t>
            </a:r>
            <a:r>
              <a:rPr lang="pl-PL" dirty="0"/>
              <a:t>. W związku z tym siły i środki walki elektronicznej koncentrować się będą na </a:t>
            </a:r>
            <a:r>
              <a:rPr lang="pl-PL" b="1" dirty="0"/>
              <a:t>dostarczaniu ważnej informacji o przeciwniku i jego</a:t>
            </a:r>
            <a:r>
              <a:rPr lang="pl-PL" dirty="0"/>
              <a:t>: zamiarach, ugrupowaniu, rozmieszczeniu i kierunkach podejścia (oddziałów wydzielonych, sił głównych, sił wsparcia, zabezpieczających i osłony, systemach przenoszenia broni masowego rażenia (BMR) oraz systemie obrony przeciwlotniczej),</a:t>
            </a:r>
          </a:p>
          <a:p>
            <a:pPr lvl="1"/>
            <a:r>
              <a:rPr lang="pl-PL" dirty="0"/>
              <a:t>gdy przeciwnik </a:t>
            </a:r>
            <a:r>
              <a:rPr lang="pl-PL" b="1" dirty="0"/>
              <a:t>podejdzie do głównych pozycji obrony, środki zakłócające będą skoncentrowane</a:t>
            </a:r>
            <a:r>
              <a:rPr lang="pl-PL" dirty="0"/>
              <a:t> na obezwładnianiu systemów kierowania ogniem, wykrywania i wskazywania celów, natomiast środki zbierające informacje koncentrują się na zapewnianiu rozpoznania i kierowaniu własnymi urządzeniami zakłócającymi,</a:t>
            </a:r>
          </a:p>
          <a:p>
            <a:pPr lvl="1"/>
            <a:r>
              <a:rPr lang="pl-PL" dirty="0"/>
              <a:t>środki walki elektronicznej </a:t>
            </a:r>
            <a:r>
              <a:rPr lang="pl-PL" b="1" dirty="0"/>
              <a:t>będą ukierunkowane</a:t>
            </a:r>
            <a:r>
              <a:rPr lang="pl-PL" dirty="0"/>
              <a:t> na lokalizację środków zakłócających przeciwnika, by mogły być one zniszczone;</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49</a:t>
            </a:fld>
            <a:endParaRPr lang="pl-P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1000108"/>
          </a:xfrm>
        </p:spPr>
        <p:txBody>
          <a:bodyPr>
            <a:normAutofit/>
          </a:bodyPr>
          <a:lstStyle/>
          <a:p>
            <a:r>
              <a:rPr lang="pl-PL" dirty="0" smtClean="0"/>
              <a:t>Marsz</a:t>
            </a:r>
            <a:endParaRPr lang="pl-PL" dirty="0"/>
          </a:p>
        </p:txBody>
      </p:sp>
      <p:sp>
        <p:nvSpPr>
          <p:cNvPr id="3" name="Symbol zastępczy zawartości 2"/>
          <p:cNvSpPr>
            <a:spLocks noGrp="1"/>
          </p:cNvSpPr>
          <p:nvPr>
            <p:ph idx="1"/>
          </p:nvPr>
        </p:nvSpPr>
        <p:spPr>
          <a:xfrm>
            <a:off x="457200" y="928670"/>
            <a:ext cx="8229600" cy="5197493"/>
          </a:xfrm>
        </p:spPr>
        <p:txBody>
          <a:bodyPr/>
          <a:lstStyle/>
          <a:p>
            <a:pPr lvl="0"/>
            <a:r>
              <a:rPr lang="pl-PL" b="1" dirty="0"/>
              <a:t>Marsz</a:t>
            </a:r>
            <a:r>
              <a:rPr lang="pl-PL" dirty="0"/>
              <a:t> to zorganizowane przemieszczanie wojsk na </a:t>
            </a:r>
            <a:r>
              <a:rPr lang="pl-PL" dirty="0" smtClean="0"/>
              <a:t>własnych </a:t>
            </a:r>
            <a:r>
              <a:rPr lang="pl-PL" dirty="0"/>
              <a:t>środkach transportu do wyznaczonego rejonu lub na rubież walki, z zachowaniem zdolności do wykonywania zadań bojowych. </a:t>
            </a:r>
          </a:p>
          <a:p>
            <a:pPr lvl="0"/>
            <a:r>
              <a:rPr lang="pl-PL" b="1" dirty="0"/>
              <a:t>Celem marszu </a:t>
            </a:r>
            <a:r>
              <a:rPr lang="pl-PL" dirty="0"/>
              <a:t>jest osiągniecie przez wojska nakazanego rejonu lub rubieży w odpowiednim czasie i pełnej gotowości do prowadzenia walki. </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5</a:t>
            </a:fld>
            <a:endParaRPr lang="pl-PL"/>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1000108"/>
          </a:xfrm>
        </p:spPr>
        <p:txBody>
          <a:bodyPr>
            <a:normAutofit/>
          </a:bodyPr>
          <a:lstStyle/>
          <a:p>
            <a:r>
              <a:rPr lang="pl-PL" dirty="0" smtClean="0"/>
              <a:t>Głębokość obrony</a:t>
            </a:r>
            <a:endParaRPr lang="pl-PL" dirty="0"/>
          </a:p>
        </p:txBody>
      </p:sp>
      <p:sp>
        <p:nvSpPr>
          <p:cNvPr id="3" name="Symbol zastępczy zawartości 2"/>
          <p:cNvSpPr>
            <a:spLocks noGrp="1"/>
          </p:cNvSpPr>
          <p:nvPr>
            <p:ph idx="1"/>
          </p:nvPr>
        </p:nvSpPr>
        <p:spPr>
          <a:xfrm>
            <a:off x="0" y="857232"/>
            <a:ext cx="9144000" cy="6000768"/>
          </a:xfrm>
        </p:spPr>
        <p:txBody>
          <a:bodyPr>
            <a:normAutofit fontScale="92500" lnSpcReduction="10000"/>
          </a:bodyPr>
          <a:lstStyle/>
          <a:p>
            <a:r>
              <a:rPr lang="pl-PL" dirty="0"/>
              <a:t>Jest ona </a:t>
            </a:r>
            <a:r>
              <a:rPr lang="pl-PL" b="1" dirty="0"/>
              <a:t>konieczna do zachowania swobody działania</a:t>
            </a:r>
            <a:r>
              <a:rPr lang="pl-PL" dirty="0"/>
              <a:t>, powinna dawać czas na reakcję i absorbować </a:t>
            </a:r>
            <a:r>
              <a:rPr lang="pl-PL" dirty="0" smtClean="0"/>
              <a:t>przeciwnika.</a:t>
            </a:r>
          </a:p>
          <a:p>
            <a:r>
              <a:rPr lang="pl-PL" dirty="0" smtClean="0"/>
              <a:t>Głębokość </a:t>
            </a:r>
            <a:r>
              <a:rPr lang="pl-PL" dirty="0"/>
              <a:t>obrony jest </a:t>
            </a:r>
            <a:r>
              <a:rPr lang="pl-PL" b="1" dirty="0"/>
              <a:t>osiągana przez wyznaczenie wystarczającej przestrzeni</a:t>
            </a:r>
            <a:r>
              <a:rPr lang="pl-PL" dirty="0"/>
              <a:t> do dezorganizowania, opóźniania podejścia, niszczenia potencjału, a w końcowym rezultacie zatrzymania natarcia przeciwnika i jego </a:t>
            </a:r>
            <a:r>
              <a:rPr lang="pl-PL" dirty="0" smtClean="0"/>
              <a:t>rozbicia.</a:t>
            </a:r>
          </a:p>
          <a:p>
            <a:r>
              <a:rPr lang="pl-PL" dirty="0" smtClean="0"/>
              <a:t>Powinna </a:t>
            </a:r>
            <a:r>
              <a:rPr lang="pl-PL" dirty="0"/>
              <a:t>zezwalać </a:t>
            </a:r>
            <a:r>
              <a:rPr lang="pl-PL" dirty="0" smtClean="0"/>
              <a:t>na:</a:t>
            </a:r>
          </a:p>
          <a:p>
            <a:pPr lvl="1"/>
            <a:r>
              <a:rPr lang="pl-PL" dirty="0" smtClean="0"/>
              <a:t>wykorzystanie </a:t>
            </a:r>
            <a:r>
              <a:rPr lang="pl-PL" dirty="0"/>
              <a:t>pozycji obronnych, zapór i ognia w całym obszarze (pasie, rejonie) </a:t>
            </a:r>
            <a:r>
              <a:rPr lang="pl-PL" dirty="0" smtClean="0"/>
              <a:t>obrony,</a:t>
            </a:r>
          </a:p>
          <a:p>
            <a:pPr lvl="1"/>
            <a:r>
              <a:rPr lang="pl-PL" dirty="0" smtClean="0"/>
              <a:t>wsparcie ogniowe,</a:t>
            </a:r>
          </a:p>
          <a:p>
            <a:pPr lvl="1"/>
            <a:r>
              <a:rPr lang="pl-PL" dirty="0" smtClean="0"/>
              <a:t>rozmieszczenie </a:t>
            </a:r>
            <a:r>
              <a:rPr lang="pl-PL" dirty="0"/>
              <a:t>i przegrupowanie odwodów, a także elementów (urządzeń) logistycznych</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50</a:t>
            </a:fld>
            <a:endParaRPr lang="pl-PL"/>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857232"/>
          </a:xfrm>
        </p:spPr>
        <p:txBody>
          <a:bodyPr/>
          <a:lstStyle/>
          <a:p>
            <a:r>
              <a:rPr lang="pl-PL" dirty="0" smtClean="0"/>
              <a:t>Wzajemne wsparcie</a:t>
            </a:r>
            <a:endParaRPr lang="pl-PL" dirty="0"/>
          </a:p>
        </p:txBody>
      </p:sp>
      <p:sp>
        <p:nvSpPr>
          <p:cNvPr id="3" name="Symbol zastępczy zawartości 2"/>
          <p:cNvSpPr>
            <a:spLocks noGrp="1"/>
          </p:cNvSpPr>
          <p:nvPr>
            <p:ph idx="1"/>
          </p:nvPr>
        </p:nvSpPr>
        <p:spPr>
          <a:xfrm>
            <a:off x="0" y="857232"/>
            <a:ext cx="9144000" cy="6000768"/>
          </a:xfrm>
        </p:spPr>
        <p:txBody>
          <a:bodyPr>
            <a:normAutofit fontScale="92500" lnSpcReduction="20000"/>
          </a:bodyPr>
          <a:lstStyle/>
          <a:p>
            <a:pPr>
              <a:spcAft>
                <a:spcPts val="300"/>
              </a:spcAft>
            </a:pPr>
            <a:r>
              <a:rPr lang="pl-PL" b="1" dirty="0"/>
              <a:t>Potęguje siłę </a:t>
            </a:r>
            <a:r>
              <a:rPr lang="pl-PL" dirty="0"/>
              <a:t>każdego ugrupowania </a:t>
            </a:r>
            <a:r>
              <a:rPr lang="pl-PL" dirty="0" smtClean="0"/>
              <a:t>obronnego.</a:t>
            </a:r>
          </a:p>
          <a:p>
            <a:pPr>
              <a:spcAft>
                <a:spcPts val="300"/>
              </a:spcAft>
            </a:pPr>
            <a:r>
              <a:rPr lang="pl-PL" dirty="0" smtClean="0"/>
              <a:t>Linie </a:t>
            </a:r>
            <a:r>
              <a:rPr lang="pl-PL" dirty="0"/>
              <a:t>rozgraniczenia, rejony i pozycje powinny być wybrane </a:t>
            </a:r>
            <a:r>
              <a:rPr lang="pl-PL" b="1" dirty="0"/>
              <a:t>zgodnie z koncepcją rozegrania walki</a:t>
            </a:r>
            <a:r>
              <a:rPr lang="pl-PL" dirty="0"/>
              <a:t>. Luki między pozycjami i otwarte skrzydła </a:t>
            </a:r>
            <a:r>
              <a:rPr lang="pl-PL" b="1" dirty="0"/>
              <a:t>przykrywane są ogniem w taki sposób, że przeciwnik nie może nacierać na jedną pozycję będąc poza strefą oddziaływania drugiej</a:t>
            </a:r>
            <a:r>
              <a:rPr lang="pl-PL" dirty="0"/>
              <a:t>. Wówczas nacierający musi podzielić ogień z obiektów zasadniczych redukując tym samym siłę uderzenia na głównym </a:t>
            </a:r>
            <a:r>
              <a:rPr lang="pl-PL" dirty="0" smtClean="0"/>
              <a:t>kierunku.</a:t>
            </a:r>
          </a:p>
          <a:p>
            <a:pPr>
              <a:spcAft>
                <a:spcPts val="300"/>
              </a:spcAft>
            </a:pPr>
            <a:r>
              <a:rPr lang="pl-PL" dirty="0" smtClean="0"/>
              <a:t>Stopień </a:t>
            </a:r>
            <a:r>
              <a:rPr lang="pl-PL" dirty="0"/>
              <a:t>wsparcia zależy od terenu, rodzaju posiadanych środków i zasięgu obserwacji (widoczności</a:t>
            </a:r>
            <a:r>
              <a:rPr lang="pl-PL" dirty="0" smtClean="0"/>
              <a:t>).</a:t>
            </a:r>
          </a:p>
          <a:p>
            <a:pPr>
              <a:spcAft>
                <a:spcPts val="300"/>
              </a:spcAft>
            </a:pPr>
            <a:r>
              <a:rPr lang="pl-PL" dirty="0" smtClean="0"/>
              <a:t>Idealnym </a:t>
            </a:r>
            <a:r>
              <a:rPr lang="pl-PL" dirty="0"/>
              <a:t>jest, gdy szerokość frontu, którą jednostki zobowiązane są bronić, jest uzależniona od ich możliwości zapewnienia wzajemnego wsparcia</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51</a:t>
            </a:fld>
            <a:endParaRPr lang="pl-PL"/>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928670"/>
          </a:xfrm>
        </p:spPr>
        <p:txBody>
          <a:bodyPr/>
          <a:lstStyle/>
          <a:p>
            <a:r>
              <a:rPr lang="pl-PL" dirty="0" smtClean="0"/>
              <a:t>Skupienie głównego wysiłku</a:t>
            </a:r>
            <a:endParaRPr lang="pl-PL" dirty="0"/>
          </a:p>
        </p:txBody>
      </p:sp>
      <p:sp>
        <p:nvSpPr>
          <p:cNvPr id="3" name="Symbol zastępczy zawartości 2"/>
          <p:cNvSpPr>
            <a:spLocks noGrp="1"/>
          </p:cNvSpPr>
          <p:nvPr>
            <p:ph idx="1"/>
          </p:nvPr>
        </p:nvSpPr>
        <p:spPr>
          <a:xfrm>
            <a:off x="0" y="1071546"/>
            <a:ext cx="9144000" cy="5786454"/>
          </a:xfrm>
        </p:spPr>
        <p:txBody>
          <a:bodyPr/>
          <a:lstStyle/>
          <a:p>
            <a:pPr>
              <a:spcAft>
                <a:spcPts val="600"/>
              </a:spcAft>
            </a:pPr>
            <a:r>
              <a:rPr lang="pl-PL" dirty="0"/>
              <a:t>Dowódca musi posiadać </a:t>
            </a:r>
            <a:r>
              <a:rPr lang="pl-PL" b="1" dirty="0"/>
              <a:t>swobodę działania</a:t>
            </a:r>
            <a:r>
              <a:rPr lang="pl-PL" dirty="0"/>
              <a:t>, mieć możliwość decydowania, kiedy i gdzie skoncentrować swoje wojska, by przeciwstawić się nacierającemu </a:t>
            </a:r>
            <a:r>
              <a:rPr lang="pl-PL" dirty="0" smtClean="0"/>
              <a:t>przeciwnikowi.</a:t>
            </a:r>
          </a:p>
          <a:p>
            <a:pPr>
              <a:spcAft>
                <a:spcPts val="600"/>
              </a:spcAft>
            </a:pPr>
            <a:r>
              <a:rPr lang="pl-PL" dirty="0" smtClean="0"/>
              <a:t>Będzie </a:t>
            </a:r>
            <a:r>
              <a:rPr lang="pl-PL" dirty="0"/>
              <a:t>to związane z </a:t>
            </a:r>
            <a:r>
              <a:rPr lang="pl-PL" b="1" dirty="0"/>
              <a:t>wcześniejszym rozpoznaniem </a:t>
            </a:r>
            <a:r>
              <a:rPr lang="pl-PL" dirty="0"/>
              <a:t>zamiarów i sił przeciwnika oraz zrealizowane w odpowiednim </a:t>
            </a:r>
            <a:r>
              <a:rPr lang="pl-PL" dirty="0" smtClean="0"/>
              <a:t>czasie.</a:t>
            </a:r>
          </a:p>
          <a:p>
            <a:pPr>
              <a:spcAft>
                <a:spcPts val="600"/>
              </a:spcAft>
            </a:pPr>
            <a:r>
              <a:rPr lang="pl-PL" dirty="0" smtClean="0"/>
              <a:t>Dowódca </a:t>
            </a:r>
            <a:r>
              <a:rPr lang="pl-PL" dirty="0"/>
              <a:t>koncentruje wysiłek przez </a:t>
            </a:r>
            <a:r>
              <a:rPr lang="pl-PL" b="1" dirty="0"/>
              <a:t>manewr i zmasowanie </a:t>
            </a:r>
            <a:r>
              <a:rPr lang="pl-PL" b="1" dirty="0" smtClean="0"/>
              <a:t>ognia</a:t>
            </a:r>
            <a:r>
              <a:rPr lang="pl-PL" dirty="0" smtClean="0"/>
              <a:t>.</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52</a:t>
            </a:fld>
            <a:endParaRPr lang="pl-PL"/>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857232"/>
          </a:xfrm>
        </p:spPr>
        <p:txBody>
          <a:bodyPr>
            <a:normAutofit/>
          </a:bodyPr>
          <a:lstStyle/>
          <a:p>
            <a:r>
              <a:rPr lang="pl-PL" dirty="0" smtClean="0"/>
              <a:t>Manewr</a:t>
            </a:r>
            <a:endParaRPr lang="pl-PL" dirty="0"/>
          </a:p>
        </p:txBody>
      </p:sp>
      <p:sp>
        <p:nvSpPr>
          <p:cNvPr id="3" name="Symbol zastępczy zawartości 2"/>
          <p:cNvSpPr>
            <a:spLocks noGrp="1"/>
          </p:cNvSpPr>
          <p:nvPr>
            <p:ph idx="1"/>
          </p:nvPr>
        </p:nvSpPr>
        <p:spPr>
          <a:xfrm>
            <a:off x="0" y="1142984"/>
            <a:ext cx="9144000" cy="4857784"/>
          </a:xfrm>
        </p:spPr>
        <p:txBody>
          <a:bodyPr/>
          <a:lstStyle/>
          <a:p>
            <a:pPr>
              <a:spcAft>
                <a:spcPts val="600"/>
              </a:spcAft>
            </a:pPr>
            <a:r>
              <a:rPr lang="pl-PL" dirty="0"/>
              <a:t>Jest jednym z czynników </a:t>
            </a:r>
            <a:r>
              <a:rPr lang="pl-PL" b="1" dirty="0"/>
              <a:t>decydujących o powodzeniu w obronie</a:t>
            </a:r>
            <a:r>
              <a:rPr lang="pl-PL" dirty="0"/>
              <a:t> na wszystkich </a:t>
            </a:r>
            <a:r>
              <a:rPr lang="pl-PL" dirty="0" smtClean="0"/>
              <a:t>szczeblach.</a:t>
            </a:r>
          </a:p>
          <a:p>
            <a:pPr>
              <a:spcAft>
                <a:spcPts val="600"/>
              </a:spcAft>
            </a:pPr>
            <a:r>
              <a:rPr lang="pl-PL" dirty="0" smtClean="0"/>
              <a:t>Przez </a:t>
            </a:r>
            <a:r>
              <a:rPr lang="pl-PL" b="1" dirty="0"/>
              <a:t>połączenie ruchu i ognia</a:t>
            </a:r>
            <a:r>
              <a:rPr lang="pl-PL" dirty="0"/>
              <a:t>, obrońcy mogą lepiej wykorzystać teren, by zadać straty przeciwnikowi i jednocześnie samemu ich </a:t>
            </a:r>
            <a:r>
              <a:rPr lang="pl-PL" dirty="0" smtClean="0"/>
              <a:t>uniknąć.</a:t>
            </a:r>
            <a:endParaRPr lang="pl-PL" i="1" dirty="0" smtClean="0"/>
          </a:p>
          <a:p>
            <a:pPr>
              <a:spcAft>
                <a:spcPts val="600"/>
              </a:spcAft>
            </a:pPr>
            <a:r>
              <a:rPr lang="pl-PL" dirty="0" smtClean="0"/>
              <a:t>Dzięki </a:t>
            </a:r>
            <a:r>
              <a:rPr lang="pl-PL" dirty="0"/>
              <a:t>manewrowi dowódca </a:t>
            </a:r>
            <a:r>
              <a:rPr lang="pl-PL" b="1" dirty="0"/>
              <a:t>skupia główny wysiłek</a:t>
            </a:r>
            <a:r>
              <a:rPr lang="pl-PL" dirty="0"/>
              <a:t>, umożliwiający mu przeciwstawienie się przewadze przeciwnika</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53</a:t>
            </a:fld>
            <a:endParaRPr lang="pl-PL"/>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785794"/>
          </a:xfrm>
        </p:spPr>
        <p:txBody>
          <a:bodyPr/>
          <a:lstStyle/>
          <a:p>
            <a:r>
              <a:rPr lang="pl-PL" dirty="0" smtClean="0"/>
              <a:t>Siła ognia</a:t>
            </a:r>
            <a:endParaRPr lang="pl-PL" dirty="0"/>
          </a:p>
        </p:txBody>
      </p:sp>
      <p:sp>
        <p:nvSpPr>
          <p:cNvPr id="3" name="Symbol zastępczy zawartości 2"/>
          <p:cNvSpPr>
            <a:spLocks noGrp="1"/>
          </p:cNvSpPr>
          <p:nvPr>
            <p:ph idx="1"/>
          </p:nvPr>
        </p:nvSpPr>
        <p:spPr>
          <a:xfrm>
            <a:off x="214282" y="785794"/>
            <a:ext cx="8715436" cy="5500726"/>
          </a:xfrm>
        </p:spPr>
        <p:txBody>
          <a:bodyPr/>
          <a:lstStyle/>
          <a:p>
            <a:r>
              <a:rPr lang="pl-PL" dirty="0"/>
              <a:t>Skuteczność obrony związana jest ze </a:t>
            </a:r>
            <a:r>
              <a:rPr lang="pl-PL" b="1" dirty="0"/>
              <a:t>szczegółowo zaplanowanym i prowadzonym ogniem wszystkich rodzajów środków ogniowych </a:t>
            </a:r>
            <a:r>
              <a:rPr lang="pl-PL" dirty="0"/>
              <a:t>powiązanych z zaporami </a:t>
            </a:r>
            <a:r>
              <a:rPr lang="pl-PL" dirty="0" smtClean="0"/>
              <a:t>inżynieryjnymi.</a:t>
            </a:r>
          </a:p>
          <a:p>
            <a:pPr>
              <a:spcBef>
                <a:spcPts val="1200"/>
              </a:spcBef>
            </a:pPr>
            <a:r>
              <a:rPr lang="pl-PL" dirty="0" smtClean="0"/>
              <a:t>Ogień </a:t>
            </a:r>
            <a:r>
              <a:rPr lang="pl-PL" dirty="0"/>
              <a:t>pododdziałów </a:t>
            </a:r>
            <a:r>
              <a:rPr lang="pl-PL" dirty="0" err="1"/>
              <a:t>ogólnowojskowych</a:t>
            </a:r>
            <a:r>
              <a:rPr lang="pl-PL" dirty="0"/>
              <a:t> i artylerii, wsparcie śmigłowców uzbrojonych (LWL) oraz lotnictwa taktycznego </a:t>
            </a:r>
            <a:r>
              <a:rPr lang="pl-PL" dirty="0" smtClean="0"/>
              <a:t>muszą </a:t>
            </a:r>
            <a:r>
              <a:rPr lang="pl-PL" b="1" dirty="0"/>
              <a:t>nawzajem uzupełniać się oraz być </a:t>
            </a:r>
            <a:r>
              <a:rPr lang="pl-PL" b="1" dirty="0" smtClean="0"/>
              <a:t>skoordynowane.</a:t>
            </a:r>
            <a:endParaRPr lang="pl-PL" b="1"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54</a:t>
            </a:fld>
            <a:endParaRPr lang="pl-PL"/>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785794"/>
          </a:xfrm>
        </p:spPr>
        <p:txBody>
          <a:bodyPr>
            <a:normAutofit/>
          </a:bodyPr>
          <a:lstStyle/>
          <a:p>
            <a:r>
              <a:rPr lang="pl-PL" dirty="0" smtClean="0"/>
              <a:t>Spójność obrony</a:t>
            </a:r>
            <a:endParaRPr lang="pl-PL" dirty="0"/>
          </a:p>
        </p:txBody>
      </p:sp>
      <p:sp>
        <p:nvSpPr>
          <p:cNvPr id="3" name="Symbol zastępczy zawartości 2"/>
          <p:cNvSpPr>
            <a:spLocks noGrp="1"/>
          </p:cNvSpPr>
          <p:nvPr>
            <p:ph idx="1"/>
          </p:nvPr>
        </p:nvSpPr>
        <p:spPr>
          <a:xfrm>
            <a:off x="0" y="857232"/>
            <a:ext cx="9144000" cy="6000768"/>
          </a:xfrm>
        </p:spPr>
        <p:txBody>
          <a:bodyPr>
            <a:normAutofit lnSpcReduction="10000"/>
          </a:bodyPr>
          <a:lstStyle/>
          <a:p>
            <a:r>
              <a:rPr lang="pl-PL" dirty="0"/>
              <a:t>Obrona musi uwzględniać jej </a:t>
            </a:r>
            <a:r>
              <a:rPr lang="pl-PL" b="1" dirty="0"/>
              <a:t>spójność i być koordynowana</a:t>
            </a:r>
            <a:r>
              <a:rPr lang="pl-PL" dirty="0"/>
              <a:t> podczas jej </a:t>
            </a:r>
            <a:r>
              <a:rPr lang="pl-PL" dirty="0" smtClean="0"/>
              <a:t>prowadzenia.</a:t>
            </a:r>
          </a:p>
          <a:p>
            <a:r>
              <a:rPr lang="pl-PL" dirty="0" smtClean="0"/>
              <a:t>Niepowodzenie </a:t>
            </a:r>
            <a:r>
              <a:rPr lang="pl-PL" dirty="0"/>
              <a:t>obrony często wiąże się </a:t>
            </a:r>
            <a:r>
              <a:rPr lang="pl-PL" b="1" dirty="0"/>
              <a:t>z utratą zdolności koordynacji i </a:t>
            </a:r>
            <a:r>
              <a:rPr lang="pl-PL" b="1" dirty="0" smtClean="0"/>
              <a:t>współdziałania</a:t>
            </a:r>
            <a:r>
              <a:rPr lang="pl-PL" dirty="0" smtClean="0"/>
              <a:t>.</a:t>
            </a:r>
          </a:p>
          <a:p>
            <a:r>
              <a:rPr lang="pl-PL" dirty="0" smtClean="0"/>
              <a:t>Przeciwnik </a:t>
            </a:r>
            <a:r>
              <a:rPr lang="pl-PL" dirty="0"/>
              <a:t>często szuka miejsca do natarcia </a:t>
            </a:r>
            <a:r>
              <a:rPr lang="pl-PL" b="1" dirty="0"/>
              <a:t>wzdłuż linii rozgraniczenia</a:t>
            </a:r>
            <a:r>
              <a:rPr lang="pl-PL" dirty="0"/>
              <a:t>. Dlatego, ważna jest spójność obrony wzdłuż tych linii, szczególnie tam gdzie łączą one wojska sojuszu (koalicji</a:t>
            </a:r>
            <a:r>
              <a:rPr lang="pl-PL" dirty="0" smtClean="0"/>
              <a:t>).</a:t>
            </a:r>
          </a:p>
          <a:p>
            <a:r>
              <a:rPr lang="pl-PL" dirty="0" smtClean="0"/>
              <a:t>Przydział </a:t>
            </a:r>
            <a:r>
              <a:rPr lang="pl-PL" dirty="0"/>
              <a:t>zadań odwodom powinien zawierać treści, w których zawarte jest utrzymanie lub odzyskanie zdolności koordynacji i współdziałania wzdłuż linii rozgraniczenia</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55</a:t>
            </a:fld>
            <a:endParaRPr lang="pl-PL"/>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42918"/>
            <a:ext cx="8229600" cy="5483245"/>
          </a:xfrm>
        </p:spPr>
        <p:txBody>
          <a:bodyPr>
            <a:normAutofit fontScale="92500"/>
          </a:bodyPr>
          <a:lstStyle/>
          <a:p>
            <a:r>
              <a:rPr lang="pl-PL" dirty="0"/>
              <a:t>Pełna koordynacja i współdziałanie mogą być osiągnięte przez:</a:t>
            </a:r>
          </a:p>
          <a:p>
            <a:pPr lvl="1"/>
            <a:r>
              <a:rPr lang="pl-PL" dirty="0"/>
              <a:t>zrozumienie zamiaru działania wyższego przełożonego,</a:t>
            </a:r>
          </a:p>
          <a:p>
            <a:pPr lvl="1"/>
            <a:r>
              <a:rPr lang="pl-PL" dirty="0"/>
              <a:t>zrozumienie koncepcji działań sąsiadów,</a:t>
            </a:r>
          </a:p>
          <a:p>
            <a:pPr lvl="1"/>
            <a:r>
              <a:rPr lang="pl-PL" dirty="0"/>
              <a:t>wybór graniczących rejonów, tak by nie stwarzało to problemów w zakresie koordynacji i współdziałania,</a:t>
            </a:r>
          </a:p>
          <a:p>
            <a:pPr lvl="1"/>
            <a:r>
              <a:rPr lang="pl-PL" dirty="0"/>
              <a:t>wybór punktów koordynacyjnych po obu stronach linii rozgraniczenia,</a:t>
            </a:r>
          </a:p>
          <a:p>
            <a:pPr lvl="1"/>
            <a:r>
              <a:rPr lang="pl-PL" dirty="0"/>
              <a:t>wymiana informacji,</a:t>
            </a:r>
          </a:p>
          <a:p>
            <a:pPr lvl="1"/>
            <a:r>
              <a:rPr lang="pl-PL" dirty="0"/>
              <a:t>wymiana zespołów łącznikowych,</a:t>
            </a:r>
          </a:p>
          <a:p>
            <a:pPr lvl="1"/>
            <a:r>
              <a:rPr lang="pl-PL" dirty="0"/>
              <a:t>planowanie wzajemnego wsparcia</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56</a:t>
            </a:fld>
            <a:endParaRPr lang="pl-PL"/>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857232"/>
          </a:xfrm>
        </p:spPr>
        <p:txBody>
          <a:bodyPr/>
          <a:lstStyle/>
          <a:p>
            <a:r>
              <a:rPr lang="pl-PL" dirty="0" smtClean="0"/>
              <a:t>Działania zaczepne (kontratak)</a:t>
            </a:r>
            <a:endParaRPr lang="pl-PL" dirty="0"/>
          </a:p>
        </p:txBody>
      </p:sp>
      <p:sp>
        <p:nvSpPr>
          <p:cNvPr id="3" name="Symbol zastępczy zawartości 2"/>
          <p:cNvSpPr>
            <a:spLocks noGrp="1"/>
          </p:cNvSpPr>
          <p:nvPr>
            <p:ph idx="1"/>
          </p:nvPr>
        </p:nvSpPr>
        <p:spPr>
          <a:xfrm>
            <a:off x="0" y="857232"/>
            <a:ext cx="9144000" cy="5500726"/>
          </a:xfrm>
        </p:spPr>
        <p:txBody>
          <a:bodyPr>
            <a:normAutofit/>
          </a:bodyPr>
          <a:lstStyle/>
          <a:p>
            <a:r>
              <a:rPr lang="pl-PL" dirty="0"/>
              <a:t>W obronie, </a:t>
            </a:r>
            <a:r>
              <a:rPr lang="pl-PL" b="1" dirty="0"/>
              <a:t>nie wolno pozostawać biernym </a:t>
            </a:r>
            <a:r>
              <a:rPr lang="pl-PL" dirty="0"/>
              <a:t>i czekać na działanie </a:t>
            </a:r>
            <a:r>
              <a:rPr lang="pl-PL" dirty="0" smtClean="0"/>
              <a:t>przeciwnika</a:t>
            </a:r>
            <a:r>
              <a:rPr lang="pl-PL" i="1" dirty="0" smtClean="0"/>
              <a:t>.</a:t>
            </a:r>
          </a:p>
          <a:p>
            <a:r>
              <a:rPr lang="pl-PL" dirty="0" smtClean="0"/>
              <a:t>Dowódcy </a:t>
            </a:r>
            <a:r>
              <a:rPr lang="pl-PL" dirty="0"/>
              <a:t>każdego szczebla </a:t>
            </a:r>
            <a:r>
              <a:rPr lang="pl-PL" b="1" dirty="0"/>
              <a:t>muszą szukać, bądź stwarzać okazje </a:t>
            </a:r>
            <a:r>
              <a:rPr lang="pl-PL" dirty="0"/>
              <a:t>do zaskoczenia przeciwnika i zmuszenia go do zmiany </a:t>
            </a:r>
            <a:r>
              <a:rPr lang="pl-PL" dirty="0" smtClean="0"/>
              <a:t>planów.</a:t>
            </a:r>
          </a:p>
          <a:p>
            <a:r>
              <a:rPr lang="pl-PL" dirty="0" smtClean="0"/>
              <a:t>Wojska </a:t>
            </a:r>
            <a:r>
              <a:rPr lang="pl-PL" dirty="0"/>
              <a:t>przeciwnika powinny być atakowane i niszczone lub rozpraszane nie tylko w momencie bezpośredniego kontaktu, ale również na całej głębokości działań, broniący się powinien dążyć do pozbawienia atakującego inicjatywy</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57</a:t>
            </a:fld>
            <a:endParaRPr lang="pl-PL"/>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1000108"/>
          </a:xfrm>
        </p:spPr>
        <p:txBody>
          <a:bodyPr>
            <a:normAutofit/>
          </a:bodyPr>
          <a:lstStyle/>
          <a:p>
            <a:r>
              <a:rPr lang="pl-PL" dirty="0" smtClean="0"/>
              <a:t>Odwody</a:t>
            </a:r>
            <a:endParaRPr lang="pl-PL" dirty="0"/>
          </a:p>
        </p:txBody>
      </p:sp>
      <p:sp>
        <p:nvSpPr>
          <p:cNvPr id="3" name="Symbol zastępczy zawartości 2"/>
          <p:cNvSpPr>
            <a:spLocks noGrp="1"/>
          </p:cNvSpPr>
          <p:nvPr>
            <p:ph idx="1"/>
          </p:nvPr>
        </p:nvSpPr>
        <p:spPr>
          <a:xfrm>
            <a:off x="0" y="785794"/>
            <a:ext cx="9144000" cy="5857916"/>
          </a:xfrm>
        </p:spPr>
        <p:txBody>
          <a:bodyPr>
            <a:normAutofit fontScale="85000" lnSpcReduction="10000"/>
          </a:bodyPr>
          <a:lstStyle/>
          <a:p>
            <a:r>
              <a:rPr lang="pl-PL" dirty="0"/>
              <a:t>Dowódca powinien mieć </a:t>
            </a:r>
            <a:r>
              <a:rPr lang="pl-PL" b="1" dirty="0"/>
              <a:t>swobodę działania</a:t>
            </a:r>
            <a:r>
              <a:rPr lang="pl-PL" dirty="0"/>
              <a:t>, zarówno w stosunku do oczekiwanego jak i niespodziewanego przebiegu walki</a:t>
            </a:r>
            <a:r>
              <a:rPr lang="pl-PL" dirty="0" smtClean="0"/>
              <a:t>.</a:t>
            </a:r>
          </a:p>
          <a:p>
            <a:r>
              <a:rPr lang="pl-PL" dirty="0" smtClean="0"/>
              <a:t>Odwody </a:t>
            </a:r>
            <a:r>
              <a:rPr lang="pl-PL" b="1" dirty="0"/>
              <a:t>zapewniają</a:t>
            </a:r>
            <a:r>
              <a:rPr lang="pl-PL" dirty="0"/>
              <a:t> obrońcy </a:t>
            </a:r>
            <a:r>
              <a:rPr lang="pl-PL" b="1" dirty="0"/>
              <a:t>elastyczność i </a:t>
            </a:r>
            <a:r>
              <a:rPr lang="pl-PL" b="1" dirty="0" smtClean="0"/>
              <a:t>równowagę</a:t>
            </a:r>
            <a:r>
              <a:rPr lang="pl-PL" i="1" dirty="0" smtClean="0"/>
              <a:t>.</a:t>
            </a:r>
          </a:p>
          <a:p>
            <a:r>
              <a:rPr lang="pl-PL" dirty="0" smtClean="0"/>
              <a:t>Głównymi </a:t>
            </a:r>
            <a:r>
              <a:rPr lang="pl-PL" dirty="0"/>
              <a:t>zadaniami odwodów </a:t>
            </a:r>
            <a:r>
              <a:rPr lang="pl-PL" dirty="0" smtClean="0"/>
              <a:t>jest:</a:t>
            </a:r>
          </a:p>
          <a:p>
            <a:pPr lvl="1"/>
            <a:r>
              <a:rPr lang="pl-PL" dirty="0" smtClean="0"/>
              <a:t>wspieranie,</a:t>
            </a:r>
          </a:p>
          <a:p>
            <a:pPr lvl="1"/>
            <a:r>
              <a:rPr lang="pl-PL" dirty="0" smtClean="0"/>
              <a:t>blokowanie,</a:t>
            </a:r>
          </a:p>
          <a:p>
            <a:pPr lvl="1"/>
            <a:r>
              <a:rPr lang="pl-PL" dirty="0" smtClean="0"/>
              <a:t>kontratak,</a:t>
            </a:r>
          </a:p>
          <a:p>
            <a:pPr lvl="1"/>
            <a:r>
              <a:rPr lang="pl-PL" dirty="0" smtClean="0"/>
              <a:t>zastępowanie </a:t>
            </a:r>
            <a:r>
              <a:rPr lang="pl-PL" dirty="0"/>
              <a:t>innych elementów </a:t>
            </a:r>
            <a:r>
              <a:rPr lang="pl-PL" dirty="0" smtClean="0"/>
              <a:t>ugrupowania,</a:t>
            </a:r>
          </a:p>
          <a:p>
            <a:pPr lvl="1"/>
            <a:r>
              <a:rPr lang="pl-PL" dirty="0" smtClean="0"/>
              <a:t>ochrona </a:t>
            </a:r>
            <a:r>
              <a:rPr lang="pl-PL" dirty="0"/>
              <a:t>skrzydeł i </a:t>
            </a:r>
            <a:r>
              <a:rPr lang="pl-PL" dirty="0" smtClean="0"/>
              <a:t>tyłów.</a:t>
            </a:r>
          </a:p>
          <a:p>
            <a:r>
              <a:rPr lang="pl-PL" dirty="0" smtClean="0"/>
              <a:t>Właściwe </a:t>
            </a:r>
            <a:r>
              <a:rPr lang="pl-PL" dirty="0"/>
              <a:t>rozmieszczenie odwodów oraz sposób ich użycia jest istotną decyzją, jaką broniący się musi </a:t>
            </a:r>
            <a:r>
              <a:rPr lang="pl-PL" dirty="0" smtClean="0"/>
              <a:t>podjąć.</a:t>
            </a:r>
          </a:p>
          <a:p>
            <a:r>
              <a:rPr lang="pl-PL" dirty="0" smtClean="0"/>
              <a:t>W </a:t>
            </a:r>
            <a:r>
              <a:rPr lang="pl-PL" dirty="0"/>
              <a:t>przypadku użycia odwodów należy natychmiast przystąpić do ich odtworzenia lub utworzenia nowych</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58</a:t>
            </a:fld>
            <a:endParaRPr lang="pl-PL"/>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857232"/>
          </a:xfrm>
        </p:spPr>
        <p:txBody>
          <a:bodyPr>
            <a:normAutofit/>
          </a:bodyPr>
          <a:lstStyle/>
          <a:p>
            <a:r>
              <a:rPr lang="pl-PL" dirty="0" smtClean="0"/>
              <a:t>Dezinformacja</a:t>
            </a:r>
            <a:endParaRPr lang="pl-PL" dirty="0"/>
          </a:p>
        </p:txBody>
      </p:sp>
      <p:sp>
        <p:nvSpPr>
          <p:cNvPr id="3" name="Symbol zastępczy zawartości 2"/>
          <p:cNvSpPr>
            <a:spLocks noGrp="1"/>
          </p:cNvSpPr>
          <p:nvPr>
            <p:ph idx="1"/>
          </p:nvPr>
        </p:nvSpPr>
        <p:spPr>
          <a:xfrm>
            <a:off x="0" y="785794"/>
            <a:ext cx="9144000" cy="5643602"/>
          </a:xfrm>
        </p:spPr>
        <p:txBody>
          <a:bodyPr/>
          <a:lstStyle/>
          <a:p>
            <a:r>
              <a:rPr lang="pl-PL" dirty="0"/>
              <a:t>To stwarzanie </a:t>
            </a:r>
            <a:r>
              <a:rPr lang="pl-PL" b="1" dirty="0"/>
              <a:t>fałszywego obrazu sytuacji taktycznej nacierającemu</a:t>
            </a:r>
            <a:r>
              <a:rPr lang="pl-PL" dirty="0"/>
              <a:t>, przez co skłania się go do błędnego wyboru głównego kierunku natarcia i rozmieszczenia sił i środków w niewłaściwym </a:t>
            </a:r>
            <a:r>
              <a:rPr lang="pl-PL" dirty="0" smtClean="0"/>
              <a:t>miejscu.</a:t>
            </a:r>
          </a:p>
          <a:p>
            <a:r>
              <a:rPr lang="pl-PL" dirty="0" smtClean="0"/>
              <a:t>Wprowadzenie </a:t>
            </a:r>
            <a:r>
              <a:rPr lang="pl-PL" dirty="0"/>
              <a:t>w błąd, co do kierunku i czasu kontrataku powoduje, że </a:t>
            </a:r>
            <a:r>
              <a:rPr lang="pl-PL" b="1" dirty="0"/>
              <a:t>przeciwnik rozmieszcza swoje odwody daleko od miejsc</a:t>
            </a:r>
            <a:r>
              <a:rPr lang="pl-PL" dirty="0"/>
              <a:t>, pozwalających na skuteczną reakcję.</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59</a:t>
            </a:fld>
            <a:endParaRPr lang="pl-P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1000108"/>
          </a:xfrm>
        </p:spPr>
        <p:txBody>
          <a:bodyPr/>
          <a:lstStyle/>
          <a:p>
            <a:r>
              <a:rPr lang="pl-PL" dirty="0" smtClean="0"/>
              <a:t>Rodzaje marszu</a:t>
            </a:r>
            <a:endParaRPr lang="pl-PL" dirty="0"/>
          </a:p>
        </p:txBody>
      </p:sp>
      <p:sp>
        <p:nvSpPr>
          <p:cNvPr id="3" name="Symbol zastępczy zawartości 2"/>
          <p:cNvSpPr>
            <a:spLocks noGrp="1"/>
          </p:cNvSpPr>
          <p:nvPr>
            <p:ph idx="1"/>
          </p:nvPr>
        </p:nvSpPr>
        <p:spPr>
          <a:xfrm>
            <a:off x="0" y="1285860"/>
            <a:ext cx="9144000" cy="5572140"/>
          </a:xfrm>
        </p:spPr>
        <p:txBody>
          <a:bodyPr>
            <a:normAutofit fontScale="77500" lnSpcReduction="20000"/>
          </a:bodyPr>
          <a:lstStyle/>
          <a:p>
            <a:pPr lvl="0"/>
            <a:r>
              <a:rPr lang="pl-PL" dirty="0"/>
              <a:t>W zależności od kierunku przemieszczania, w stosunku do </a:t>
            </a:r>
            <a:r>
              <a:rPr lang="pl-PL" dirty="0" smtClean="0"/>
              <a:t>rubieży </a:t>
            </a:r>
            <a:r>
              <a:rPr lang="pl-PL" dirty="0"/>
              <a:t>styczności z przeciwnikiem, marsze dzielimy na:</a:t>
            </a:r>
          </a:p>
          <a:p>
            <a:pPr lvl="1"/>
            <a:r>
              <a:rPr lang="pl-PL" dirty="0" err="1"/>
              <a:t>dofrontowe</a:t>
            </a:r>
            <a:r>
              <a:rPr lang="pl-PL" dirty="0"/>
              <a:t> (czołowe) - wykonywane w kierunku linii styczności;</a:t>
            </a:r>
          </a:p>
          <a:p>
            <a:pPr lvl="1"/>
            <a:r>
              <a:rPr lang="pl-PL" dirty="0"/>
              <a:t>rokadowe (boczne) - wykonywane wzdłuż linii styczności;</a:t>
            </a:r>
          </a:p>
          <a:p>
            <a:pPr lvl="1"/>
            <a:r>
              <a:rPr lang="pl-PL" dirty="0" err="1"/>
              <a:t>odfrontowe</a:t>
            </a:r>
            <a:r>
              <a:rPr lang="pl-PL" dirty="0"/>
              <a:t> - wykonywane w kierunku przeciwnym do linii styczności.</a:t>
            </a:r>
          </a:p>
          <a:p>
            <a:pPr lvl="0"/>
            <a:r>
              <a:rPr lang="pl-PL" dirty="0"/>
              <a:t>Uwzględniając środki transportu wykorzystane </a:t>
            </a:r>
            <a:r>
              <a:rPr lang="pl-PL" dirty="0" smtClean="0"/>
              <a:t>podczas </a:t>
            </a:r>
            <a:r>
              <a:rPr lang="pl-PL" dirty="0"/>
              <a:t>marszu, dzieli się go na:</a:t>
            </a:r>
          </a:p>
          <a:p>
            <a:pPr lvl="1"/>
            <a:r>
              <a:rPr lang="pl-PL" dirty="0"/>
              <a:t>piesze;</a:t>
            </a:r>
          </a:p>
          <a:p>
            <a:pPr lvl="1"/>
            <a:r>
              <a:rPr lang="pl-PL" dirty="0"/>
              <a:t>na środkach transportu (kołowe, gąsienicowe, mie­szane);</a:t>
            </a:r>
          </a:p>
          <a:p>
            <a:pPr lvl="1"/>
            <a:r>
              <a:rPr lang="pl-PL" dirty="0"/>
              <a:t>kombinowane (piesze i na środkach transportu). </a:t>
            </a:r>
          </a:p>
          <a:p>
            <a:pPr lvl="0"/>
            <a:r>
              <a:rPr lang="pl-PL" dirty="0"/>
              <a:t>Z uwagi na czas wykonywania możemy wyodrębnić marsze:</a:t>
            </a:r>
          </a:p>
          <a:p>
            <a:pPr lvl="1"/>
            <a:r>
              <a:rPr lang="pl-PL" dirty="0"/>
              <a:t>w czasie pokoju;</a:t>
            </a:r>
          </a:p>
          <a:p>
            <a:pPr lvl="1"/>
            <a:r>
              <a:rPr lang="pl-PL" dirty="0"/>
              <a:t>w okresie zagrożenia wojennego;</a:t>
            </a:r>
          </a:p>
          <a:p>
            <a:pPr lvl="1"/>
            <a:r>
              <a:rPr lang="pl-PL" dirty="0"/>
              <a:t>w początkowym okresie wojny (konfliktu);</a:t>
            </a:r>
          </a:p>
          <a:p>
            <a:pPr lvl="1"/>
            <a:r>
              <a:rPr lang="pl-PL" dirty="0"/>
              <a:t>w toku trwania działań wojennych.</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6</a:t>
            </a:fld>
            <a:endParaRPr lang="pl-PL"/>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1643050"/>
          </a:xfrm>
        </p:spPr>
        <p:txBody>
          <a:bodyPr>
            <a:normAutofit/>
          </a:bodyPr>
          <a:lstStyle/>
          <a:p>
            <a:r>
              <a:rPr lang="pl-PL" dirty="0" smtClean="0"/>
              <a:t>Zadania podczas prowadzenia obrony</a:t>
            </a:r>
            <a:endParaRPr lang="pl-PL" dirty="0"/>
          </a:p>
        </p:txBody>
      </p:sp>
      <p:sp>
        <p:nvSpPr>
          <p:cNvPr id="3" name="Symbol zastępczy zawartości 2"/>
          <p:cNvSpPr>
            <a:spLocks noGrp="1"/>
          </p:cNvSpPr>
          <p:nvPr>
            <p:ph idx="1"/>
          </p:nvPr>
        </p:nvSpPr>
        <p:spPr>
          <a:xfrm>
            <a:off x="0" y="1571612"/>
            <a:ext cx="9144000" cy="5286388"/>
          </a:xfrm>
        </p:spPr>
        <p:txBody>
          <a:bodyPr>
            <a:normAutofit lnSpcReduction="10000"/>
          </a:bodyPr>
          <a:lstStyle/>
          <a:p>
            <a:r>
              <a:rPr lang="pl-PL" dirty="0"/>
              <a:t>Koncepcja obrony, będzie zależna od składu i rodzajów posiadanych </a:t>
            </a:r>
            <a:r>
              <a:rPr lang="pl-PL" dirty="0" smtClean="0"/>
              <a:t>wojsk.</a:t>
            </a:r>
          </a:p>
          <a:p>
            <a:r>
              <a:rPr lang="pl-PL" dirty="0" smtClean="0"/>
              <a:t>By </a:t>
            </a:r>
            <a:r>
              <a:rPr lang="pl-PL" dirty="0"/>
              <a:t>jak najlepiej wykorzystać posiadane siły i środki, dowódca powinien rozważyć następujące </a:t>
            </a:r>
            <a:r>
              <a:rPr lang="pl-PL" dirty="0" smtClean="0"/>
              <a:t>elementy:</a:t>
            </a:r>
          </a:p>
          <a:p>
            <a:pPr lvl="1"/>
            <a:r>
              <a:rPr lang="pl-PL" dirty="0" smtClean="0"/>
              <a:t>Użycie wojsk pancernych i zmechanizowanych - </a:t>
            </a:r>
            <a:r>
              <a:rPr lang="pl-PL" dirty="0"/>
              <a:t>umożliwiają prowadzenie obrony z większą elastycznością, dzięki wykorzystaniu ich walorów, w tym </a:t>
            </a:r>
            <a:r>
              <a:rPr lang="pl-PL" dirty="0" smtClean="0"/>
              <a:t>manewrowości;</a:t>
            </a:r>
          </a:p>
          <a:p>
            <a:pPr lvl="1"/>
            <a:r>
              <a:rPr lang="pl-PL" dirty="0" smtClean="0"/>
              <a:t>Użycie wojsk zmotoryzowanych - </a:t>
            </a:r>
            <a:r>
              <a:rPr lang="pl-PL" dirty="0"/>
              <a:t>są w stanie prowadzić obronę jedynie z przygotowanych pozycji, dlatego będą wykorzystywane przede wszystkim </a:t>
            </a:r>
            <a:br>
              <a:rPr lang="pl-PL" dirty="0"/>
            </a:br>
            <a:r>
              <a:rPr lang="pl-PL" dirty="0"/>
              <a:t>w  pozycyjnej formie działań</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60</a:t>
            </a:fld>
            <a:endParaRPr lang="pl-PL"/>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285728"/>
            <a:ext cx="9144000" cy="6143668"/>
          </a:xfrm>
        </p:spPr>
        <p:txBody>
          <a:bodyPr>
            <a:normAutofit/>
          </a:bodyPr>
          <a:lstStyle/>
          <a:p>
            <a:r>
              <a:rPr lang="pl-PL" dirty="0"/>
              <a:t>W zależności od powierzonej roli i miejsca w ugrupowaniu </a:t>
            </a:r>
            <a:r>
              <a:rPr lang="pl-PL" dirty="0" smtClean="0"/>
              <a:t>operacyjnym </a:t>
            </a:r>
            <a:r>
              <a:rPr lang="pl-PL" b="1" dirty="0"/>
              <a:t>związek taktyczny pierwszego rzutu</a:t>
            </a:r>
            <a:r>
              <a:rPr lang="pl-PL" dirty="0"/>
              <a:t> może prowadzić </a:t>
            </a:r>
            <a:r>
              <a:rPr lang="pl-PL" dirty="0" smtClean="0"/>
              <a:t>działania:</a:t>
            </a:r>
          </a:p>
          <a:p>
            <a:pPr lvl="1"/>
            <a:r>
              <a:rPr lang="pl-PL" dirty="0"/>
              <a:t>opóźnianie podejścia przeciwnika do głównego pasa obrony;</a:t>
            </a:r>
          </a:p>
          <a:p>
            <a:pPr lvl="1"/>
            <a:r>
              <a:rPr lang="pl-PL" dirty="0"/>
              <a:t>opóźnianie natarcia przeciwnika;</a:t>
            </a:r>
          </a:p>
          <a:p>
            <a:pPr lvl="1"/>
            <a:r>
              <a:rPr lang="pl-PL" dirty="0"/>
              <a:t>zatrzymanie natarcia przeciwnika i utrzymanie zajmowanego pasa obrony;</a:t>
            </a:r>
          </a:p>
          <a:p>
            <a:pPr lvl="1"/>
            <a:r>
              <a:rPr lang="pl-PL" dirty="0"/>
              <a:t>stworzenie (zapewnienie) warunków do wykonania zwrotu zaczepnego;</a:t>
            </a:r>
          </a:p>
          <a:p>
            <a:pPr lvl="1"/>
            <a:r>
              <a:rPr lang="pl-PL" dirty="0"/>
              <a:t>osłona wprowadzenia do walki odwodów operacyjnych;</a:t>
            </a:r>
          </a:p>
          <a:p>
            <a:pPr lvl="1"/>
            <a:r>
              <a:rPr lang="pl-PL" dirty="0"/>
              <a:t>osłona mniej zagrożonych kierunków.</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61</a:t>
            </a:fld>
            <a:endParaRPr lang="pl-PL"/>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285728"/>
            <a:ext cx="9144000" cy="6572272"/>
          </a:xfrm>
        </p:spPr>
        <p:txBody>
          <a:bodyPr>
            <a:normAutofit fontScale="85000" lnSpcReduction="20000"/>
          </a:bodyPr>
          <a:lstStyle/>
          <a:p>
            <a:pPr>
              <a:spcAft>
                <a:spcPts val="1200"/>
              </a:spcAft>
            </a:pPr>
            <a:r>
              <a:rPr lang="pl-PL" dirty="0"/>
              <a:t>W zależności od powierzonej roli i miejsca w ugrupowaniu </a:t>
            </a:r>
            <a:r>
              <a:rPr lang="pl-PL" dirty="0" smtClean="0"/>
              <a:t>operacyjnym związek </a:t>
            </a:r>
            <a:r>
              <a:rPr lang="pl-PL" dirty="0"/>
              <a:t>taktyczny jako odwód może prowadzić działania:</a:t>
            </a:r>
          </a:p>
          <a:p>
            <a:pPr lvl="1">
              <a:spcAft>
                <a:spcPts val="600"/>
              </a:spcAft>
            </a:pPr>
            <a:r>
              <a:rPr lang="pl-PL" dirty="0"/>
              <a:t>utrzymanie rubieży obronnych w głębi, dla pogłębienia obrony</a:t>
            </a:r>
            <a:br>
              <a:rPr lang="pl-PL" dirty="0"/>
            </a:br>
            <a:r>
              <a:rPr lang="pl-PL" dirty="0"/>
              <a:t> i zabezpieczenia wejścia do walki sił przełożonego;</a:t>
            </a:r>
          </a:p>
          <a:p>
            <a:pPr lvl="1">
              <a:spcAft>
                <a:spcPts val="600"/>
              </a:spcAft>
            </a:pPr>
            <a:r>
              <a:rPr lang="pl-PL" dirty="0"/>
              <a:t>wzmocnienia lub zamiany sił, które w dotychczasowych działaniach utraciły zdolność bojową;</a:t>
            </a:r>
          </a:p>
          <a:p>
            <a:pPr lvl="1">
              <a:spcAft>
                <a:spcPts val="600"/>
              </a:spcAft>
            </a:pPr>
            <a:r>
              <a:rPr lang="pl-PL" dirty="0"/>
              <a:t>wykonywania zwrotów zaczepnych;</a:t>
            </a:r>
          </a:p>
          <a:p>
            <a:pPr lvl="1">
              <a:spcAft>
                <a:spcPts val="600"/>
              </a:spcAft>
            </a:pPr>
            <a:r>
              <a:rPr lang="pl-PL" dirty="0"/>
              <a:t>blokowanie lub likwidowanie luki w ugrupowaniu wojsk własnych;</a:t>
            </a:r>
          </a:p>
          <a:p>
            <a:pPr lvl="1">
              <a:spcAft>
                <a:spcPts val="600"/>
              </a:spcAft>
            </a:pPr>
            <a:r>
              <a:rPr lang="pl-PL" dirty="0"/>
              <a:t>likwidacja sił przeciwnika, które znalazły się na tyłach ugrupowania obronnego;</a:t>
            </a:r>
          </a:p>
          <a:p>
            <a:pPr lvl="1">
              <a:spcAft>
                <a:spcPts val="600"/>
              </a:spcAft>
            </a:pPr>
            <a:r>
              <a:rPr lang="pl-PL" dirty="0"/>
              <a:t>działania przeciwko zgrupowaniom użytych w wymiarze powietrzno – lądowym (powietrznym);</a:t>
            </a:r>
          </a:p>
          <a:p>
            <a:pPr lvl="1">
              <a:spcAft>
                <a:spcPts val="600"/>
              </a:spcAft>
            </a:pPr>
            <a:r>
              <a:rPr lang="pl-PL" dirty="0"/>
              <a:t>utrzymania swobody działania;</a:t>
            </a:r>
          </a:p>
          <a:p>
            <a:pPr lvl="1">
              <a:spcAft>
                <a:spcPts val="600"/>
              </a:spcAft>
            </a:pPr>
            <a:r>
              <a:rPr lang="pl-PL" dirty="0"/>
              <a:t>manewru na zagrożone kierunki;</a:t>
            </a:r>
          </a:p>
          <a:p>
            <a:pPr lvl="1">
              <a:spcAft>
                <a:spcPts val="600"/>
              </a:spcAft>
            </a:pPr>
            <a:r>
              <a:rPr lang="pl-PL" dirty="0"/>
              <a:t>osłony skrzydeł.</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62</a:t>
            </a:fld>
            <a:endParaRPr lang="pl-PL"/>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1143000"/>
          </a:xfrm>
        </p:spPr>
        <p:txBody>
          <a:bodyPr>
            <a:normAutofit/>
          </a:bodyPr>
          <a:lstStyle/>
          <a:p>
            <a:r>
              <a:rPr lang="pl-PL" dirty="0" smtClean="0"/>
              <a:t>Zajęcia 3. </a:t>
            </a:r>
            <a:r>
              <a:rPr lang="pl-PL" b="1" dirty="0"/>
              <a:t>Działanie w </a:t>
            </a:r>
            <a:r>
              <a:rPr lang="pl-PL" b="1" dirty="0" smtClean="0"/>
              <a:t>natarciu</a:t>
            </a:r>
            <a:endParaRPr lang="pl-PL" dirty="0"/>
          </a:p>
        </p:txBody>
      </p:sp>
      <p:sp>
        <p:nvSpPr>
          <p:cNvPr id="3" name="Symbol zastępczy zawartości 2"/>
          <p:cNvSpPr>
            <a:spLocks noGrp="1"/>
          </p:cNvSpPr>
          <p:nvPr>
            <p:ph idx="1"/>
          </p:nvPr>
        </p:nvSpPr>
        <p:spPr>
          <a:xfrm>
            <a:off x="0" y="1285860"/>
            <a:ext cx="9144000" cy="5286412"/>
          </a:xfrm>
        </p:spPr>
        <p:txBody>
          <a:bodyPr>
            <a:normAutofit/>
          </a:bodyPr>
          <a:lstStyle/>
          <a:p>
            <a:pPr lvl="0">
              <a:spcAft>
                <a:spcPts val="600"/>
              </a:spcAft>
            </a:pPr>
            <a:r>
              <a:rPr lang="pl-PL" b="1" dirty="0" smtClean="0"/>
              <a:t>Zagadnienia:</a:t>
            </a:r>
          </a:p>
          <a:p>
            <a:pPr lvl="1">
              <a:spcAft>
                <a:spcPts val="600"/>
              </a:spcAft>
            </a:pPr>
            <a:r>
              <a:rPr lang="pl-PL" dirty="0" smtClean="0"/>
              <a:t>Co </a:t>
            </a:r>
            <a:r>
              <a:rPr lang="pl-PL" dirty="0"/>
              <a:t>to jest </a:t>
            </a:r>
            <a:r>
              <a:rPr lang="pl-PL" dirty="0" smtClean="0"/>
              <a:t>natarcie,</a:t>
            </a:r>
          </a:p>
          <a:p>
            <a:pPr lvl="1">
              <a:spcAft>
                <a:spcPts val="600"/>
              </a:spcAft>
            </a:pPr>
            <a:r>
              <a:rPr lang="pl-PL" dirty="0" smtClean="0"/>
              <a:t>istota natarcia,</a:t>
            </a:r>
          </a:p>
          <a:p>
            <a:pPr lvl="1">
              <a:spcAft>
                <a:spcPts val="600"/>
              </a:spcAft>
            </a:pPr>
            <a:r>
              <a:rPr lang="pl-PL" dirty="0" smtClean="0"/>
              <a:t>cele szczegółowe,</a:t>
            </a:r>
          </a:p>
          <a:p>
            <a:pPr lvl="1">
              <a:spcAft>
                <a:spcPts val="600"/>
              </a:spcAft>
            </a:pPr>
            <a:r>
              <a:rPr lang="pl-PL" dirty="0" smtClean="0"/>
              <a:t>rodzaje natarcia,</a:t>
            </a:r>
          </a:p>
          <a:p>
            <a:pPr lvl="1">
              <a:spcAft>
                <a:spcPts val="600"/>
              </a:spcAft>
            </a:pPr>
            <a:r>
              <a:rPr lang="pl-PL" dirty="0" smtClean="0"/>
              <a:t>zadania natarcia,</a:t>
            </a:r>
          </a:p>
          <a:p>
            <a:pPr lvl="1">
              <a:spcAft>
                <a:spcPts val="600"/>
              </a:spcAft>
            </a:pPr>
            <a:r>
              <a:rPr lang="pl-PL" dirty="0" smtClean="0"/>
              <a:t>co </a:t>
            </a:r>
            <a:r>
              <a:rPr lang="pl-PL" dirty="0"/>
              <a:t>to jest </a:t>
            </a:r>
            <a:r>
              <a:rPr lang="pl-PL" dirty="0" smtClean="0"/>
              <a:t>natarcie i </a:t>
            </a:r>
            <a:r>
              <a:rPr lang="pl-PL" dirty="0"/>
              <a:t>jak się </a:t>
            </a:r>
            <a:r>
              <a:rPr lang="pl-PL" dirty="0" smtClean="0"/>
              <a:t>je organizuje,</a:t>
            </a:r>
          </a:p>
          <a:p>
            <a:pPr lvl="1">
              <a:spcAft>
                <a:spcPts val="600"/>
              </a:spcAft>
            </a:pPr>
            <a:r>
              <a:rPr lang="pl-PL" dirty="0" smtClean="0"/>
              <a:t>zasady </a:t>
            </a:r>
            <a:r>
              <a:rPr lang="pl-PL" dirty="0"/>
              <a:t>prowadzenia </a:t>
            </a:r>
            <a:r>
              <a:rPr lang="pl-PL" dirty="0" smtClean="0"/>
              <a:t>natarcia.</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63</a:t>
            </a:fld>
            <a:endParaRPr lang="pl-PL"/>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14282" y="357166"/>
            <a:ext cx="8472518" cy="6072230"/>
          </a:xfrm>
        </p:spPr>
        <p:txBody>
          <a:bodyPr>
            <a:normAutofit fontScale="92500" lnSpcReduction="20000"/>
          </a:bodyPr>
          <a:lstStyle/>
          <a:p>
            <a:pPr lvl="0">
              <a:spcAft>
                <a:spcPts val="600"/>
              </a:spcAft>
            </a:pPr>
            <a:r>
              <a:rPr lang="pl-PL" dirty="0" smtClean="0"/>
              <a:t>Natarcie jest </a:t>
            </a:r>
            <a:r>
              <a:rPr lang="pl-PL" b="1" dirty="0" smtClean="0"/>
              <a:t>działaniem podstawowym, rozstrzygającym rodzajem działań bojowych</a:t>
            </a:r>
            <a:r>
              <a:rPr lang="pl-PL" dirty="0" smtClean="0"/>
              <a:t> (walki) polegającym na rażeniu przeciwnika, wykonaniu uderzenia, rozbicia jego wojsk i opanowaniu zajmowanego przez niego terenu.</a:t>
            </a:r>
          </a:p>
          <a:p>
            <a:pPr lvl="0">
              <a:spcAft>
                <a:spcPts val="600"/>
              </a:spcAft>
            </a:pPr>
            <a:r>
              <a:rPr lang="pl-PL" dirty="0" smtClean="0"/>
              <a:t>Prowadzone jest w formie </a:t>
            </a:r>
            <a:r>
              <a:rPr lang="pl-PL" b="1" dirty="0" smtClean="0"/>
              <a:t>zwrotów zaczepnych w celu rozbicia wojsk przeciwnika i odzyskania zajmowanego przez niego terenu</a:t>
            </a:r>
            <a:r>
              <a:rPr lang="pl-PL" dirty="0" smtClean="0"/>
              <a:t> (ważnych rejonów, rubieży i obiektów).</a:t>
            </a:r>
          </a:p>
          <a:p>
            <a:pPr lvl="0">
              <a:spcAft>
                <a:spcPts val="600"/>
              </a:spcAft>
            </a:pPr>
            <a:r>
              <a:rPr lang="pl-PL" dirty="0" smtClean="0"/>
              <a:t>Cel ten osiąga się przez:</a:t>
            </a:r>
          </a:p>
          <a:p>
            <a:pPr lvl="1"/>
            <a:r>
              <a:rPr lang="pl-PL" dirty="0" smtClean="0"/>
              <a:t>rażenie przeciwnika,</a:t>
            </a:r>
          </a:p>
          <a:p>
            <a:pPr lvl="1"/>
            <a:r>
              <a:rPr lang="pl-PL" dirty="0" smtClean="0"/>
              <a:t>wykonanie zdecydowanego uderzenia sięgającego w głąb jego ugrupowania,</a:t>
            </a:r>
          </a:p>
          <a:p>
            <a:pPr lvl="1"/>
            <a:r>
              <a:rPr lang="pl-PL" dirty="0" smtClean="0"/>
              <a:t>rozbicie wojsk i zajęcie ważnych obiektów i rejonów (rubieży).</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64</a:t>
            </a:fld>
            <a:endParaRPr lang="pl-PL"/>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14282" y="500042"/>
            <a:ext cx="8472518" cy="5857916"/>
          </a:xfrm>
        </p:spPr>
        <p:txBody>
          <a:bodyPr>
            <a:normAutofit/>
          </a:bodyPr>
          <a:lstStyle/>
          <a:p>
            <a:pPr lvl="0"/>
            <a:r>
              <a:rPr lang="pl-PL" dirty="0"/>
              <a:t>Natarcie polega na manewrze, </a:t>
            </a:r>
            <a:r>
              <a:rPr lang="pl-PL" b="1" dirty="0"/>
              <a:t>nieustannym stosowaniu uderzeń skrzydłowych i obejść</a:t>
            </a:r>
            <a:r>
              <a:rPr lang="pl-PL" dirty="0"/>
              <a:t>, a także ruchu zgrupowań taktycznych do przodu, do rubieży (obiektu), która jest celem działań </a:t>
            </a:r>
            <a:r>
              <a:rPr lang="pl-PL" dirty="0" smtClean="0"/>
              <a:t>zaczepnych.</a:t>
            </a:r>
          </a:p>
          <a:p>
            <a:pPr lvl="0"/>
            <a:r>
              <a:rPr lang="pl-PL" dirty="0" smtClean="0"/>
              <a:t>Ruch </a:t>
            </a:r>
            <a:r>
              <a:rPr lang="pl-PL" dirty="0"/>
              <a:t>ten wyzwalany jest </a:t>
            </a:r>
            <a:r>
              <a:rPr lang="pl-PL" b="1" dirty="0"/>
              <a:t>rażeniem przeciwnika różnymi środkami i sposobami</a:t>
            </a:r>
            <a:r>
              <a:rPr lang="pl-PL" dirty="0"/>
              <a:t>, przede wszystkim uderzeniami ogniowymi i walki elektronicznej, a także działaniem desantów powietrznych i grup (pododdziałów) </a:t>
            </a:r>
            <a:r>
              <a:rPr lang="pl-PL" dirty="0" smtClean="0"/>
              <a:t>desantowo-szturmowych</a:t>
            </a:r>
            <a:r>
              <a:rPr lang="pl-PL" dirty="0"/>
              <a:t>.</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65</a:t>
            </a:fld>
            <a:endParaRPr lang="pl-PL"/>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357166"/>
            <a:ext cx="8686800" cy="6000792"/>
          </a:xfrm>
        </p:spPr>
        <p:txBody>
          <a:bodyPr>
            <a:normAutofit/>
          </a:bodyPr>
          <a:lstStyle/>
          <a:p>
            <a:pPr lvl="0"/>
            <a:r>
              <a:rPr lang="pl-PL" dirty="0"/>
              <a:t>Na szczeblach taktycznych wojska mogą nacierać w </a:t>
            </a:r>
            <a:r>
              <a:rPr lang="pl-PL" dirty="0" smtClean="0"/>
              <a:t>ramach:</a:t>
            </a:r>
          </a:p>
          <a:p>
            <a:pPr lvl="1"/>
            <a:r>
              <a:rPr lang="pl-PL" dirty="0" smtClean="0"/>
              <a:t>kontrataku,</a:t>
            </a:r>
          </a:p>
          <a:p>
            <a:pPr lvl="1"/>
            <a:r>
              <a:rPr lang="pl-PL" dirty="0" smtClean="0"/>
              <a:t>przeciwuderzenia </a:t>
            </a:r>
          </a:p>
          <a:p>
            <a:pPr lvl="1"/>
            <a:r>
              <a:rPr lang="pl-PL" dirty="0" smtClean="0"/>
              <a:t>lub przeciwnatarcia.</a:t>
            </a:r>
          </a:p>
          <a:p>
            <a:pPr lvl="0"/>
            <a:r>
              <a:rPr lang="pl-PL" dirty="0" smtClean="0"/>
              <a:t>Oddział </a:t>
            </a:r>
            <a:r>
              <a:rPr lang="pl-PL" dirty="0"/>
              <a:t>naciera wykonując kontratak i bierze udział w przeciwuderzeniu lub </a:t>
            </a:r>
            <a:r>
              <a:rPr lang="pl-PL" dirty="0" smtClean="0"/>
              <a:t>przeciwnatarciu.</a:t>
            </a:r>
          </a:p>
          <a:p>
            <a:pPr lvl="0"/>
            <a:r>
              <a:rPr lang="pl-PL" dirty="0" smtClean="0"/>
              <a:t>Związek </a:t>
            </a:r>
            <a:r>
              <a:rPr lang="pl-PL" dirty="0"/>
              <a:t>taktyczny naciera wykonując przeciwuderzenie w skali związku </a:t>
            </a:r>
            <a:r>
              <a:rPr lang="pl-PL" dirty="0" smtClean="0"/>
              <a:t>operacyjnego</a:t>
            </a:r>
          </a:p>
          <a:p>
            <a:pPr lvl="0"/>
            <a:r>
              <a:rPr lang="pl-PL" dirty="0"/>
              <a:t>I</a:t>
            </a:r>
            <a:r>
              <a:rPr lang="pl-PL" dirty="0" smtClean="0"/>
              <a:t> </a:t>
            </a:r>
            <a:r>
              <a:rPr lang="pl-PL" dirty="0"/>
              <a:t>bierze udział w przeciwuderzeniu strategicznym lub w przeciwnatarciu.</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66</a:t>
            </a:fld>
            <a:endParaRPr lang="pl-PL"/>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285728"/>
            <a:ext cx="8686800" cy="6143668"/>
          </a:xfrm>
        </p:spPr>
        <p:txBody>
          <a:bodyPr/>
          <a:lstStyle/>
          <a:p>
            <a:pPr>
              <a:spcAft>
                <a:spcPts val="1200"/>
              </a:spcAft>
            </a:pPr>
            <a:r>
              <a:rPr lang="pl-PL" dirty="0"/>
              <a:t>W działaniach zaczepnych preferowane są dynamiczne uderzenia, które pozwalają prowadzić natarcie w szybkim tempie, przenosząc działania w głąb obrony </a:t>
            </a:r>
            <a:r>
              <a:rPr lang="pl-PL" dirty="0" smtClean="0"/>
              <a:t>przeciwnika.</a:t>
            </a:r>
          </a:p>
          <a:p>
            <a:pPr>
              <a:spcAft>
                <a:spcPts val="1200"/>
              </a:spcAft>
            </a:pPr>
            <a:r>
              <a:rPr lang="pl-PL" dirty="0" smtClean="0"/>
              <a:t>Zamierzone </a:t>
            </a:r>
            <a:r>
              <a:rPr lang="pl-PL" dirty="0"/>
              <a:t>cele osiąga się stosując manewry oskrzydlenia i </a:t>
            </a:r>
            <a:r>
              <a:rPr lang="pl-PL" dirty="0" smtClean="0"/>
              <a:t>obejścia.</a:t>
            </a:r>
          </a:p>
          <a:p>
            <a:pPr>
              <a:spcAft>
                <a:spcPts val="1200"/>
              </a:spcAft>
            </a:pPr>
            <a:r>
              <a:rPr lang="pl-PL" dirty="0" smtClean="0"/>
              <a:t>Z </a:t>
            </a:r>
            <a:r>
              <a:rPr lang="pl-PL" dirty="0"/>
              <a:t>kolei działaniami rozcinającymi na wybranych kierunkach stwarza się warunki do rozbijania zgrupowań przeciwnika </a:t>
            </a:r>
            <a:r>
              <a:rPr lang="pl-PL" dirty="0" smtClean="0"/>
              <a:t>częściami.</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67</a:t>
            </a:fld>
            <a:endParaRPr lang="pl-PL"/>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Cele szczegółowe</a:t>
            </a:r>
            <a:endParaRPr lang="pl-PL" dirty="0"/>
          </a:p>
        </p:txBody>
      </p:sp>
      <p:sp>
        <p:nvSpPr>
          <p:cNvPr id="3" name="Symbol zastępczy zawartości 2"/>
          <p:cNvSpPr>
            <a:spLocks noGrp="1"/>
          </p:cNvSpPr>
          <p:nvPr>
            <p:ph idx="1"/>
          </p:nvPr>
        </p:nvSpPr>
        <p:spPr>
          <a:xfrm>
            <a:off x="0" y="1428736"/>
            <a:ext cx="8929718" cy="5000660"/>
          </a:xfrm>
        </p:spPr>
        <p:txBody>
          <a:bodyPr>
            <a:normAutofit fontScale="92500" lnSpcReduction="10000"/>
          </a:bodyPr>
          <a:lstStyle/>
          <a:p>
            <a:pPr lvl="0"/>
            <a:r>
              <a:rPr lang="pl-PL" dirty="0"/>
              <a:t>Cele szczegółowe w natarciu:</a:t>
            </a:r>
          </a:p>
          <a:p>
            <a:pPr lvl="1"/>
            <a:r>
              <a:rPr lang="pl-PL" dirty="0"/>
              <a:t>Zajęcie terenu;</a:t>
            </a:r>
          </a:p>
          <a:p>
            <a:pPr lvl="1"/>
            <a:r>
              <a:rPr lang="pl-PL" dirty="0"/>
              <a:t>Zdobycie informacji;</a:t>
            </a:r>
          </a:p>
          <a:p>
            <a:pPr lvl="1"/>
            <a:r>
              <a:rPr lang="pl-PL" dirty="0"/>
              <a:t>Przejęcie inicjatywy;</a:t>
            </a:r>
          </a:p>
          <a:p>
            <a:pPr lvl="1"/>
            <a:r>
              <a:rPr lang="pl-PL" dirty="0"/>
              <a:t>Pozbawienie przeciwnika sił i środków;</a:t>
            </a:r>
          </a:p>
          <a:p>
            <a:pPr lvl="1"/>
            <a:r>
              <a:rPr lang="pl-PL" dirty="0"/>
              <a:t>Wprowadzenie przeciwnika w błąd i odwrócenie uwagi od własnego punktu ciężkości;</a:t>
            </a:r>
          </a:p>
          <a:p>
            <a:pPr lvl="1"/>
            <a:r>
              <a:rPr lang="pl-PL" dirty="0"/>
              <a:t>Uniemożliwianie przejęcia inicjatywy przeciwnikowi;</a:t>
            </a:r>
          </a:p>
          <a:p>
            <a:pPr lvl="1"/>
            <a:r>
              <a:rPr lang="pl-PL" dirty="0"/>
              <a:t>Rozbijanie zgrupowań uderzeniowych przeciwnika;</a:t>
            </a:r>
          </a:p>
          <a:p>
            <a:pPr lvl="1"/>
            <a:r>
              <a:rPr lang="pl-PL" dirty="0"/>
              <a:t>Związanie przeciwnika walką, aby zapobiec przegrupowaniu lub zmianie położenia jego wojsk.</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68</a:t>
            </a:fld>
            <a:endParaRPr lang="pl-PL"/>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Rodzaje natarcia</a:t>
            </a:r>
            <a:endParaRPr lang="pl-PL" dirty="0"/>
          </a:p>
        </p:txBody>
      </p:sp>
      <p:sp>
        <p:nvSpPr>
          <p:cNvPr id="3" name="Symbol zastępczy zawartości 2"/>
          <p:cNvSpPr>
            <a:spLocks noGrp="1"/>
          </p:cNvSpPr>
          <p:nvPr>
            <p:ph idx="1"/>
          </p:nvPr>
        </p:nvSpPr>
        <p:spPr/>
        <p:txBody>
          <a:bodyPr/>
          <a:lstStyle/>
          <a:p>
            <a:r>
              <a:rPr lang="pl-PL" dirty="0"/>
              <a:t>Wyróżnia się następujące rodzaje </a:t>
            </a:r>
            <a:r>
              <a:rPr lang="pl-PL" dirty="0" smtClean="0"/>
              <a:t>natarcia:</a:t>
            </a:r>
          </a:p>
          <a:p>
            <a:pPr lvl="1"/>
            <a:r>
              <a:rPr lang="pl-PL" dirty="0" smtClean="0"/>
              <a:t>rozpoznanie walką,</a:t>
            </a:r>
          </a:p>
          <a:p>
            <a:pPr lvl="1"/>
            <a:r>
              <a:rPr lang="pl-PL" dirty="0" smtClean="0"/>
              <a:t>rajd,</a:t>
            </a:r>
          </a:p>
          <a:p>
            <a:pPr lvl="1"/>
            <a:r>
              <a:rPr lang="pl-PL" dirty="0" smtClean="0"/>
              <a:t>kontratak,</a:t>
            </a:r>
          </a:p>
          <a:p>
            <a:pPr lvl="1"/>
            <a:r>
              <a:rPr lang="pl-PL" dirty="0" smtClean="0"/>
              <a:t>atak wyprzedzający,</a:t>
            </a:r>
          </a:p>
          <a:p>
            <a:pPr lvl="1"/>
            <a:r>
              <a:rPr lang="pl-PL" dirty="0" smtClean="0"/>
              <a:t>natarcie szybkie,</a:t>
            </a:r>
          </a:p>
          <a:p>
            <a:pPr lvl="1"/>
            <a:r>
              <a:rPr lang="pl-PL" dirty="0" smtClean="0"/>
              <a:t>natarcie planowe.</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69</a:t>
            </a:fld>
            <a:endParaRPr lang="pl-P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428604"/>
            <a:ext cx="9144000" cy="6215106"/>
          </a:xfrm>
        </p:spPr>
        <p:txBody>
          <a:bodyPr>
            <a:normAutofit lnSpcReduction="10000"/>
          </a:bodyPr>
          <a:lstStyle/>
          <a:p>
            <a:pPr lvl="0"/>
            <a:r>
              <a:rPr lang="pl-PL" dirty="0"/>
              <a:t>Możliwości osiągnięcia celu marszu oraz jego wykonywanie podczas działań wojennych odbywa się w złożonych warunkach. Środki i systemy rozpoznania oraz rażenia, a także przewidywany charakter ogniowo-elektroniczny i powietrzno-lądowych działań oznacza oddziaływanie na dużą głębokość i wykonywanie bardzo precyzyjnych uderzeń, zarówno na maszerujące wojska, jak również newralgiczne elementy systemu komunikacyjnego. </a:t>
            </a:r>
          </a:p>
          <a:p>
            <a:pPr lvl="0"/>
            <a:r>
              <a:rPr lang="pl-PL" dirty="0"/>
              <a:t>Marsz powinien być wykonywany w sposób rozśrodkowany, skrycie i szybko, z zasady w nocy lub w innych warunkach ograniczonej widoczności. </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7</a:t>
            </a:fld>
            <a:endParaRPr lang="pl-PL"/>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785794"/>
          </a:xfrm>
        </p:spPr>
        <p:txBody>
          <a:bodyPr>
            <a:normAutofit/>
          </a:bodyPr>
          <a:lstStyle/>
          <a:p>
            <a:r>
              <a:rPr lang="pl-PL" dirty="0"/>
              <a:t>Rozpoznanie walką</a:t>
            </a:r>
          </a:p>
        </p:txBody>
      </p:sp>
      <p:sp>
        <p:nvSpPr>
          <p:cNvPr id="3" name="Symbol zastępczy zawartości 2"/>
          <p:cNvSpPr>
            <a:spLocks noGrp="1"/>
          </p:cNvSpPr>
          <p:nvPr>
            <p:ph idx="1"/>
          </p:nvPr>
        </p:nvSpPr>
        <p:spPr>
          <a:xfrm>
            <a:off x="0" y="857232"/>
            <a:ext cx="9144000" cy="5786478"/>
          </a:xfrm>
        </p:spPr>
        <p:txBody>
          <a:bodyPr>
            <a:normAutofit fontScale="92500"/>
          </a:bodyPr>
          <a:lstStyle/>
          <a:p>
            <a:pPr>
              <a:spcAft>
                <a:spcPts val="600"/>
              </a:spcAft>
            </a:pPr>
            <a:r>
              <a:rPr lang="pl-PL" dirty="0"/>
              <a:t>Celem rozpoznania walką jest zmuszenie przeciwnika do ujawnienia ugrupowania i potencjału bojowego, zamiarów jego wojsk, zmuszając go do reagowania na prowadzone </a:t>
            </a:r>
            <a:r>
              <a:rPr lang="pl-PL" dirty="0" smtClean="0"/>
              <a:t>natarcie.</a:t>
            </a:r>
          </a:p>
          <a:p>
            <a:pPr>
              <a:spcAft>
                <a:spcPts val="600"/>
              </a:spcAft>
            </a:pPr>
            <a:r>
              <a:rPr lang="pl-PL" dirty="0" smtClean="0"/>
              <a:t>Ten </a:t>
            </a:r>
            <a:r>
              <a:rPr lang="pl-PL" dirty="0"/>
              <a:t>rodzaj natarcia powinien zmusić przeciwnika do reakcji i odkrycia swego ugrupowania i </a:t>
            </a:r>
            <a:r>
              <a:rPr lang="pl-PL" dirty="0" smtClean="0"/>
              <a:t>zamiarów.</a:t>
            </a:r>
          </a:p>
          <a:p>
            <a:pPr>
              <a:spcAft>
                <a:spcPts val="600"/>
              </a:spcAft>
            </a:pPr>
            <a:r>
              <a:rPr lang="pl-PL" dirty="0" smtClean="0"/>
              <a:t>Po </a:t>
            </a:r>
            <a:r>
              <a:rPr lang="pl-PL" dirty="0"/>
              <a:t>wykonanym zadaniu, siły prowadzące rozpoznanie walką mogą blokować przeciwnika, atakować lub wycofać się zgodnie z otrzymanym zadaniem, dowódcy mogą prowadzić rozpoznanie walką samodzielnie lub na rozkaz wyższych przełożonych.</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70</a:t>
            </a:fld>
            <a:endParaRPr lang="pl-PL"/>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857232"/>
          </a:xfrm>
        </p:spPr>
        <p:txBody>
          <a:bodyPr/>
          <a:lstStyle/>
          <a:p>
            <a:r>
              <a:rPr lang="pl-PL" dirty="0" smtClean="0"/>
              <a:t>Rajd</a:t>
            </a:r>
            <a:endParaRPr lang="pl-PL" dirty="0"/>
          </a:p>
        </p:txBody>
      </p:sp>
      <p:sp>
        <p:nvSpPr>
          <p:cNvPr id="3" name="Symbol zastępczy zawartości 2"/>
          <p:cNvSpPr>
            <a:spLocks noGrp="1"/>
          </p:cNvSpPr>
          <p:nvPr>
            <p:ph idx="1"/>
          </p:nvPr>
        </p:nvSpPr>
        <p:spPr>
          <a:xfrm>
            <a:off x="0" y="928670"/>
            <a:ext cx="9144000" cy="5572164"/>
          </a:xfrm>
        </p:spPr>
        <p:txBody>
          <a:bodyPr>
            <a:normAutofit fontScale="85000" lnSpcReduction="20000"/>
          </a:bodyPr>
          <a:lstStyle/>
          <a:p>
            <a:pPr lvl="0"/>
            <a:r>
              <a:rPr lang="pl-PL" dirty="0" smtClean="0"/>
              <a:t>Celem </a:t>
            </a:r>
            <a:r>
              <a:rPr lang="pl-PL" dirty="0"/>
              <a:t>rajdu jest </a:t>
            </a:r>
            <a:r>
              <a:rPr lang="pl-PL" b="1" dirty="0"/>
              <a:t>zniszczenie lub przechwycenie ważnego obiektu </a:t>
            </a:r>
            <a:r>
              <a:rPr lang="pl-PL" b="1" dirty="0" smtClean="0"/>
              <a:t>przeciwnika.</a:t>
            </a:r>
          </a:p>
          <a:p>
            <a:pPr lvl="0"/>
            <a:r>
              <a:rPr lang="pl-PL" dirty="0" smtClean="0"/>
              <a:t>Cel </a:t>
            </a:r>
            <a:r>
              <a:rPr lang="pl-PL" dirty="0"/>
              <a:t>ten osiąga się przez szczegółowe rozpoznanie, szybkie przeniknięcie na teren zajęty przez przeciwnika i kończy się planowym </a:t>
            </a:r>
            <a:r>
              <a:rPr lang="pl-PL" dirty="0" smtClean="0"/>
              <a:t>wycofaniem.</a:t>
            </a:r>
          </a:p>
          <a:p>
            <a:pPr lvl="0"/>
            <a:r>
              <a:rPr lang="pl-PL" dirty="0" smtClean="0"/>
              <a:t>Na </a:t>
            </a:r>
            <a:r>
              <a:rPr lang="pl-PL" dirty="0"/>
              <a:t>ogół rajd, z uwagi na czas wykonywanego zadania, wymusza zabranie ograniczonej ilości zapasów, a obsługa sprzętu sprowadza się tylko do wykonywania niezbędnych napraw przez </a:t>
            </a:r>
            <a:r>
              <a:rPr lang="pl-PL" dirty="0" smtClean="0"/>
              <a:t>załogi.</a:t>
            </a:r>
          </a:p>
          <a:p>
            <a:pPr lvl="0"/>
            <a:r>
              <a:rPr lang="pl-PL" dirty="0" smtClean="0"/>
              <a:t>Nadają </a:t>
            </a:r>
            <a:r>
              <a:rPr lang="pl-PL" dirty="0"/>
              <a:t>się do tego typu działań wojska </a:t>
            </a:r>
            <a:r>
              <a:rPr lang="pl-PL" dirty="0" err="1"/>
              <a:t>aeromobilne</a:t>
            </a:r>
            <a:r>
              <a:rPr lang="pl-PL" dirty="0"/>
              <a:t> wspierane przez </a:t>
            </a:r>
            <a:r>
              <a:rPr lang="pl-PL" dirty="0" smtClean="0"/>
              <a:t>śmigłowce.</a:t>
            </a:r>
          </a:p>
          <a:p>
            <a:pPr lvl="0"/>
            <a:r>
              <a:rPr lang="pl-PL" dirty="0" smtClean="0"/>
              <a:t>Dla </a:t>
            </a:r>
            <a:r>
              <a:rPr lang="pl-PL" dirty="0"/>
              <a:t>pododdziałów prowadzących rajdy konieczne jest zapewnienie możliwości wsparcia ogniowego, pozwalającego ograniczyć reakcję przeciwnika oraz osiągnięcie wysokiego tempa działań.</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71</a:t>
            </a:fld>
            <a:endParaRPr lang="pl-PL"/>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928670"/>
          </a:xfrm>
        </p:spPr>
        <p:txBody>
          <a:bodyPr/>
          <a:lstStyle/>
          <a:p>
            <a:r>
              <a:rPr lang="pl-PL" dirty="0" smtClean="0"/>
              <a:t>Kontratak</a:t>
            </a:r>
            <a:endParaRPr lang="pl-PL" dirty="0"/>
          </a:p>
        </p:txBody>
      </p:sp>
      <p:sp>
        <p:nvSpPr>
          <p:cNvPr id="3" name="Symbol zastępczy zawartości 2"/>
          <p:cNvSpPr>
            <a:spLocks noGrp="1"/>
          </p:cNvSpPr>
          <p:nvPr>
            <p:ph idx="1"/>
          </p:nvPr>
        </p:nvSpPr>
        <p:spPr>
          <a:xfrm>
            <a:off x="0" y="928670"/>
            <a:ext cx="9144000" cy="5429288"/>
          </a:xfrm>
        </p:spPr>
        <p:txBody>
          <a:bodyPr/>
          <a:lstStyle/>
          <a:p>
            <a:r>
              <a:rPr lang="pl-PL" dirty="0"/>
              <a:t>Kontratak jest zwrotem </a:t>
            </a:r>
            <a:r>
              <a:rPr lang="pl-PL" dirty="0" smtClean="0"/>
              <a:t>zaczepnym, wykonywanym </a:t>
            </a:r>
            <a:r>
              <a:rPr lang="pl-PL" dirty="0"/>
              <a:t>całością lub częścią sił będących w </a:t>
            </a:r>
            <a:r>
              <a:rPr lang="pl-PL" dirty="0" smtClean="0"/>
              <a:t>obronie.</a:t>
            </a:r>
          </a:p>
          <a:p>
            <a:r>
              <a:rPr lang="pl-PL" dirty="0" smtClean="0"/>
              <a:t>Prowadzi </a:t>
            </a:r>
            <a:r>
              <a:rPr lang="pl-PL" dirty="0"/>
              <a:t>się go w celu odzyskania utraconego terenu, odcięcia przeciwnika lub zniszczenia jego wysuniętych </a:t>
            </a:r>
            <a:r>
              <a:rPr lang="pl-PL" dirty="0" smtClean="0"/>
              <a:t>oddziałów.</a:t>
            </a:r>
          </a:p>
          <a:p>
            <a:r>
              <a:rPr lang="pl-PL" dirty="0" smtClean="0"/>
              <a:t>Jest </a:t>
            </a:r>
            <a:r>
              <a:rPr lang="pl-PL" dirty="0"/>
              <a:t>działaniem prowadzanym przez odwód lub inne elementy ugrupowania obronnego, które dają obrońcy możliwość wykorzystania własnego potencjału bojowego</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72</a:t>
            </a:fld>
            <a:endParaRPr lang="pl-PL"/>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0"/>
            <a:ext cx="8229600" cy="928670"/>
          </a:xfrm>
        </p:spPr>
        <p:txBody>
          <a:bodyPr/>
          <a:lstStyle/>
          <a:p>
            <a:r>
              <a:rPr lang="pl-PL" dirty="0" smtClean="0"/>
              <a:t>Atak wyprzedzający</a:t>
            </a:r>
            <a:endParaRPr lang="pl-PL" dirty="0"/>
          </a:p>
        </p:txBody>
      </p:sp>
      <p:sp>
        <p:nvSpPr>
          <p:cNvPr id="3" name="Symbol zastępczy zawartości 2"/>
          <p:cNvSpPr>
            <a:spLocks noGrp="1"/>
          </p:cNvSpPr>
          <p:nvPr>
            <p:ph idx="1"/>
          </p:nvPr>
        </p:nvSpPr>
        <p:spPr>
          <a:xfrm>
            <a:off x="0" y="1000108"/>
            <a:ext cx="9144000" cy="5500726"/>
          </a:xfrm>
        </p:spPr>
        <p:txBody>
          <a:bodyPr>
            <a:normAutofit lnSpcReduction="10000"/>
          </a:bodyPr>
          <a:lstStyle/>
          <a:p>
            <a:r>
              <a:rPr lang="pl-PL" dirty="0"/>
              <a:t>Atak wyprzedzający jest rodzajem natarcia wykorzystywanym do dezorganizacji działań przeciwnika, podczas, gdy jest on w trakcie ześrodkowywania lub przegrupowywania do </a:t>
            </a:r>
            <a:r>
              <a:rPr lang="pl-PL" dirty="0" smtClean="0"/>
              <a:t>ataku.</a:t>
            </a:r>
          </a:p>
          <a:p>
            <a:r>
              <a:rPr lang="pl-PL" dirty="0" smtClean="0"/>
              <a:t>Celem </a:t>
            </a:r>
            <a:r>
              <a:rPr lang="pl-PL" dirty="0"/>
              <a:t>ataku wyprzedzającego jest osłabienie potencjału bojowego </a:t>
            </a:r>
            <a:r>
              <a:rPr lang="pl-PL" dirty="0" smtClean="0"/>
              <a:t>przeciwnika przygotowującego </a:t>
            </a:r>
            <a:r>
              <a:rPr lang="pl-PL" dirty="0"/>
              <a:t>się do </a:t>
            </a:r>
            <a:r>
              <a:rPr lang="pl-PL" dirty="0" smtClean="0"/>
              <a:t>natarcia.</a:t>
            </a:r>
          </a:p>
          <a:p>
            <a:r>
              <a:rPr lang="pl-PL" dirty="0" smtClean="0"/>
              <a:t>Jest </a:t>
            </a:r>
            <a:r>
              <a:rPr lang="pl-PL" dirty="0"/>
              <a:t>on skuteczny, wtedy, gdy przeciwnik nie jest przygotowany, w sytuacji, gdy przemieszcza się lub przegrupowuje przed przekroczeniem swojej linii rozwinięcia.</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73</a:t>
            </a:fld>
            <a:endParaRPr lang="pl-PL"/>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0"/>
            <a:ext cx="8229600" cy="857232"/>
          </a:xfrm>
        </p:spPr>
        <p:txBody>
          <a:bodyPr/>
          <a:lstStyle/>
          <a:p>
            <a:r>
              <a:rPr lang="pl-PL" dirty="0" smtClean="0"/>
              <a:t>Natarcie szybkie</a:t>
            </a:r>
            <a:endParaRPr lang="pl-PL" dirty="0"/>
          </a:p>
        </p:txBody>
      </p:sp>
      <p:sp>
        <p:nvSpPr>
          <p:cNvPr id="3" name="Symbol zastępczy zawartości 2"/>
          <p:cNvSpPr>
            <a:spLocks noGrp="1"/>
          </p:cNvSpPr>
          <p:nvPr>
            <p:ph idx="1"/>
          </p:nvPr>
        </p:nvSpPr>
        <p:spPr>
          <a:xfrm>
            <a:off x="0" y="857232"/>
            <a:ext cx="9144000" cy="5715040"/>
          </a:xfrm>
        </p:spPr>
        <p:txBody>
          <a:bodyPr>
            <a:normAutofit fontScale="85000" lnSpcReduction="20000"/>
          </a:bodyPr>
          <a:lstStyle/>
          <a:p>
            <a:pPr lvl="0"/>
            <a:r>
              <a:rPr lang="pl-PL" dirty="0"/>
              <a:t>Natarcie szybkie prowadzi się w celu wykorzystania sprzyjającej sytuacji, </a:t>
            </a:r>
            <a:r>
              <a:rPr lang="pl-PL" dirty="0" smtClean="0"/>
              <a:t>a </a:t>
            </a:r>
            <a:r>
              <a:rPr lang="pl-PL" dirty="0"/>
              <a:t>czas przygotowań jest ograniczony ze względu na potrzebę szybkiego działania, utrzymania tempa działań lub zachowania </a:t>
            </a:r>
            <a:r>
              <a:rPr lang="pl-PL" dirty="0" smtClean="0"/>
              <a:t>inicjatywy.</a:t>
            </a:r>
          </a:p>
          <a:p>
            <a:pPr lvl="0"/>
            <a:r>
              <a:rPr lang="pl-PL" dirty="0" smtClean="0"/>
              <a:t>Używa </a:t>
            </a:r>
            <a:r>
              <a:rPr lang="pl-PL" dirty="0"/>
              <a:t>się wówczas sił, które są w </a:t>
            </a:r>
            <a:r>
              <a:rPr lang="pl-PL" dirty="0" smtClean="0"/>
              <a:t>dyspozycji.</a:t>
            </a:r>
          </a:p>
          <a:p>
            <a:pPr lvl="0"/>
            <a:r>
              <a:rPr lang="pl-PL" dirty="0" smtClean="0"/>
              <a:t>Rozpoznanie </a:t>
            </a:r>
            <a:r>
              <a:rPr lang="pl-PL" dirty="0"/>
              <a:t>realizowane jest w niezbędnym zakresie. Natarcie takie powinno być </a:t>
            </a:r>
            <a:r>
              <a:rPr lang="pl-PL" dirty="0" smtClean="0"/>
              <a:t>rozpoczynane z</a:t>
            </a:r>
            <a:r>
              <a:rPr lang="pl-PL" dirty="0"/>
              <a:t> niespodziewanego kierunku i wspierane przez ześrodkowany ogień wszystkich dostępnych środków </a:t>
            </a:r>
            <a:r>
              <a:rPr lang="pl-PL" dirty="0" smtClean="0"/>
              <a:t>ogniowych.</a:t>
            </a:r>
          </a:p>
          <a:p>
            <a:pPr lvl="0"/>
            <a:r>
              <a:rPr lang="pl-PL" dirty="0" smtClean="0"/>
              <a:t>Natarcie </a:t>
            </a:r>
            <a:r>
              <a:rPr lang="pl-PL" dirty="0"/>
              <a:t>to cechuje chęć wykorzystania braku gotowości do działania przeciwnika, zdecydowany atak, zaskoczenie i wysokie tempo zanim przeciwnik zdoła przygotować się do skutecznej </a:t>
            </a:r>
            <a:r>
              <a:rPr lang="pl-PL" dirty="0" smtClean="0"/>
              <a:t>obrony.</a:t>
            </a:r>
          </a:p>
          <a:p>
            <a:pPr lvl="0"/>
            <a:r>
              <a:rPr lang="pl-PL" dirty="0" smtClean="0"/>
              <a:t>Wykorzystanie </a:t>
            </a:r>
            <a:r>
              <a:rPr lang="pl-PL" dirty="0"/>
              <a:t>sprzyjającej sytuacji do prowadzenia natarcia umożliwia osiągnięcie zamierzonych celów w sposób efektywniejszy niż pierwotnie planowano.</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74</a:t>
            </a:fld>
            <a:endParaRPr lang="pl-PL"/>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0"/>
            <a:ext cx="8229600" cy="796908"/>
          </a:xfrm>
        </p:spPr>
        <p:txBody>
          <a:bodyPr/>
          <a:lstStyle/>
          <a:p>
            <a:r>
              <a:rPr lang="pl-PL" dirty="0" smtClean="0"/>
              <a:t>Natarcie planowe</a:t>
            </a:r>
            <a:endParaRPr lang="pl-PL" dirty="0"/>
          </a:p>
        </p:txBody>
      </p:sp>
      <p:sp>
        <p:nvSpPr>
          <p:cNvPr id="3" name="Symbol zastępczy zawartości 2"/>
          <p:cNvSpPr>
            <a:spLocks noGrp="1"/>
          </p:cNvSpPr>
          <p:nvPr>
            <p:ph idx="1"/>
          </p:nvPr>
        </p:nvSpPr>
        <p:spPr>
          <a:xfrm>
            <a:off x="0" y="928670"/>
            <a:ext cx="9144000" cy="5643602"/>
          </a:xfrm>
        </p:spPr>
        <p:txBody>
          <a:bodyPr>
            <a:normAutofit/>
          </a:bodyPr>
          <a:lstStyle/>
          <a:p>
            <a:r>
              <a:rPr lang="pl-PL" dirty="0"/>
              <a:t>Natarcie planowe jest rodzajem natarcia charakteryzującym się planowanym i skoordynowanym użyciem ognia oraz manewru, by związać walką lub zniszczyć </a:t>
            </a:r>
            <a:r>
              <a:rPr lang="pl-PL" dirty="0" smtClean="0"/>
              <a:t>przeciwnika.</a:t>
            </a:r>
          </a:p>
          <a:p>
            <a:r>
              <a:rPr lang="pl-PL" dirty="0" smtClean="0"/>
              <a:t>Gdy </a:t>
            </a:r>
            <a:r>
              <a:rPr lang="pl-PL" dirty="0"/>
              <a:t>dobrze przygotowana obrona przeciwnika musi zostać zniszczona lub zdezorganizowana, wymagane jest przeprowadzenie planowanego </a:t>
            </a:r>
            <a:r>
              <a:rPr lang="pl-PL" dirty="0" smtClean="0"/>
              <a:t>ataku.</a:t>
            </a:r>
          </a:p>
          <a:p>
            <a:r>
              <a:rPr lang="pl-PL" dirty="0" smtClean="0"/>
              <a:t>Szczególny </a:t>
            </a:r>
            <a:r>
              <a:rPr lang="pl-PL" dirty="0"/>
              <a:t>nacisk położony zostaje na zmasowanie siły uderzeniowej na wybranych kierunkach</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75</a:t>
            </a:fld>
            <a:endParaRPr lang="pl-PL"/>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928670"/>
          </a:xfrm>
        </p:spPr>
        <p:txBody>
          <a:bodyPr/>
          <a:lstStyle/>
          <a:p>
            <a:r>
              <a:rPr lang="pl-PL" dirty="0" smtClean="0"/>
              <a:t>Zadania natarcia</a:t>
            </a:r>
            <a:endParaRPr lang="pl-PL" dirty="0"/>
          </a:p>
        </p:txBody>
      </p:sp>
      <p:sp>
        <p:nvSpPr>
          <p:cNvPr id="3" name="Symbol zastępczy zawartości 2"/>
          <p:cNvSpPr>
            <a:spLocks noGrp="1"/>
          </p:cNvSpPr>
          <p:nvPr>
            <p:ph idx="1"/>
          </p:nvPr>
        </p:nvSpPr>
        <p:spPr>
          <a:xfrm>
            <a:off x="457200" y="857232"/>
            <a:ext cx="8229600" cy="5572164"/>
          </a:xfrm>
        </p:spPr>
        <p:txBody>
          <a:bodyPr>
            <a:normAutofit fontScale="85000" lnSpcReduction="10000"/>
          </a:bodyPr>
          <a:lstStyle/>
          <a:p>
            <a:r>
              <a:rPr lang="pl-PL" dirty="0"/>
              <a:t>W treści zadań określa się cel końcowy natarcia, którym może być obiekt, zgrupowanie sił przeciwnika, które należy rozbić lub teren do opanowania. Często wskazywany jest cel pośredni (obiekt pośredni). Ponadto wobec wymogów koordynacyjnych wskazywany jest pas lub w warunkach samodzielnego wykonywania zadań i braku sąsiadów, kierunek natarcia. Dodatkowo można wskazać główny kierunek działania przełożonego. </a:t>
            </a:r>
          </a:p>
          <a:p>
            <a:r>
              <a:rPr lang="pl-PL" dirty="0"/>
              <a:t>W zadaniu dla związku taktycznego (oddziału) określa się pas natarcia przez wyznaczenie linii rozgraniczenia. Jeżeli zadanie wykonywane jest samodzielnie wówczas wyznacza się kierunek natarcia.</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76</a:t>
            </a:fld>
            <a:endParaRPr lang="pl-PL"/>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1143000"/>
          </a:xfrm>
        </p:spPr>
        <p:txBody>
          <a:bodyPr/>
          <a:lstStyle/>
          <a:p>
            <a:r>
              <a:rPr lang="pl-PL" dirty="0" smtClean="0"/>
              <a:t>Zadania </a:t>
            </a:r>
            <a:r>
              <a:rPr lang="pl-PL" dirty="0" err="1" smtClean="0"/>
              <a:t>cd</a:t>
            </a:r>
            <a:r>
              <a:rPr lang="pl-PL" dirty="0" smtClean="0"/>
              <a:t>.</a:t>
            </a:r>
            <a:endParaRPr lang="pl-PL" dirty="0"/>
          </a:p>
        </p:txBody>
      </p:sp>
      <p:sp>
        <p:nvSpPr>
          <p:cNvPr id="3" name="Symbol zastępczy zawartości 2"/>
          <p:cNvSpPr>
            <a:spLocks noGrp="1"/>
          </p:cNvSpPr>
          <p:nvPr>
            <p:ph idx="1"/>
          </p:nvPr>
        </p:nvSpPr>
        <p:spPr>
          <a:xfrm>
            <a:off x="457200" y="1214422"/>
            <a:ext cx="8229600" cy="5286412"/>
          </a:xfrm>
        </p:spPr>
        <p:txBody>
          <a:bodyPr>
            <a:normAutofit fontScale="85000" lnSpcReduction="10000"/>
          </a:bodyPr>
          <a:lstStyle/>
          <a:p>
            <a:r>
              <a:rPr lang="pl-PL" dirty="0"/>
              <a:t>ZT </a:t>
            </a:r>
            <a:r>
              <a:rPr lang="pl-PL" dirty="0" smtClean="0"/>
              <a:t>(oddziałowi) pierwszego  </a:t>
            </a:r>
            <a:r>
              <a:rPr lang="pl-PL" dirty="0"/>
              <a:t>rzutu  wyznacza się z zasady zadanie dwustopniowe - bliższe i dnia. Jeżeli sytuacja tego wymaga zadanie może być trzystopniowe - bliższe, dalsze i </a:t>
            </a:r>
            <a:r>
              <a:rPr lang="pl-PL" dirty="0" smtClean="0"/>
              <a:t>dnia.</a:t>
            </a:r>
          </a:p>
          <a:p>
            <a:r>
              <a:rPr lang="pl-PL" dirty="0" smtClean="0"/>
              <a:t>Szerokość </a:t>
            </a:r>
            <a:r>
              <a:rPr lang="pl-PL" dirty="0"/>
              <a:t>pasa natarcia ZT przyjmuje się w zależności od sytuacji i warunków </a:t>
            </a:r>
            <a:r>
              <a:rPr lang="pl-PL" dirty="0" smtClean="0"/>
              <a:t>terenowych.</a:t>
            </a:r>
          </a:p>
          <a:p>
            <a:r>
              <a:rPr lang="pl-PL" dirty="0" smtClean="0"/>
              <a:t>Zadanie </a:t>
            </a:r>
            <a:r>
              <a:rPr lang="pl-PL" dirty="0"/>
              <a:t>bliższe dla ZT może nakazywać rozbicie sił głównych pierwszorzutowego oddziału przeciwnika i opanowanie terenu na głębokość jego rejonu </a:t>
            </a:r>
            <a:r>
              <a:rPr lang="pl-PL" dirty="0" smtClean="0"/>
              <a:t>tylnego.</a:t>
            </a:r>
          </a:p>
          <a:p>
            <a:r>
              <a:rPr lang="pl-PL" dirty="0" smtClean="0"/>
              <a:t>Z </a:t>
            </a:r>
            <a:r>
              <a:rPr lang="pl-PL" dirty="0"/>
              <a:t>kolei zadaniem dnia może być rozbicie sił głównych drugorzutowego oddziału przeciwnika i opanowanie rubieży na głębokości jego rejonu tylnego.</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77</a:t>
            </a:fld>
            <a:endParaRPr lang="pl-PL"/>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785794"/>
          </a:xfrm>
        </p:spPr>
        <p:txBody>
          <a:bodyPr>
            <a:normAutofit/>
          </a:bodyPr>
          <a:lstStyle/>
          <a:p>
            <a:pPr lvl="0"/>
            <a:r>
              <a:rPr lang="pl-PL" dirty="0"/>
              <a:t>Zadania pierwszego rzutu</a:t>
            </a:r>
            <a:r>
              <a:rPr lang="pl-PL" dirty="0" smtClean="0"/>
              <a:t>.</a:t>
            </a:r>
            <a:endParaRPr lang="pl-PL" dirty="0"/>
          </a:p>
        </p:txBody>
      </p:sp>
      <p:sp>
        <p:nvSpPr>
          <p:cNvPr id="3" name="Symbol zastępczy zawartości 2"/>
          <p:cNvSpPr>
            <a:spLocks noGrp="1"/>
          </p:cNvSpPr>
          <p:nvPr>
            <p:ph idx="1"/>
          </p:nvPr>
        </p:nvSpPr>
        <p:spPr>
          <a:xfrm>
            <a:off x="214282" y="1428736"/>
            <a:ext cx="8929718" cy="5429264"/>
          </a:xfrm>
        </p:spPr>
        <p:txBody>
          <a:bodyPr/>
          <a:lstStyle/>
          <a:p>
            <a:r>
              <a:rPr lang="pl-PL" dirty="0"/>
              <a:t>ZT (oddziałowi) pierwszego rzutu wyznacza się zadanie </a:t>
            </a:r>
            <a:r>
              <a:rPr lang="pl-PL" dirty="0" smtClean="0"/>
              <a:t>dwustopniowe:</a:t>
            </a:r>
          </a:p>
          <a:p>
            <a:pPr lvl="1"/>
            <a:r>
              <a:rPr lang="pl-PL" dirty="0"/>
              <a:t>b</a:t>
            </a:r>
            <a:r>
              <a:rPr lang="pl-PL" dirty="0" smtClean="0"/>
              <a:t>liższe,</a:t>
            </a:r>
          </a:p>
          <a:p>
            <a:pPr lvl="1"/>
            <a:r>
              <a:rPr lang="pl-PL" dirty="0"/>
              <a:t>d</a:t>
            </a:r>
            <a:r>
              <a:rPr lang="pl-PL" dirty="0" smtClean="0"/>
              <a:t>alsze</a:t>
            </a:r>
          </a:p>
          <a:p>
            <a:pPr lvl="1"/>
            <a:r>
              <a:rPr lang="pl-PL" dirty="0" smtClean="0"/>
              <a:t>oraz </a:t>
            </a:r>
            <a:r>
              <a:rPr lang="pl-PL" dirty="0"/>
              <a:t>kierunek dalszego natarcia. </a:t>
            </a:r>
          </a:p>
          <a:p>
            <a:pPr>
              <a:buNone/>
            </a:pP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78</a:t>
            </a:fld>
            <a:endParaRPr lang="pl-PL"/>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0"/>
            <a:ext cx="8229600" cy="1143000"/>
          </a:xfrm>
        </p:spPr>
        <p:txBody>
          <a:bodyPr>
            <a:normAutofit fontScale="90000"/>
          </a:bodyPr>
          <a:lstStyle/>
          <a:p>
            <a:r>
              <a:rPr lang="pl-PL" dirty="0" smtClean="0"/>
              <a:t>Zadanie bliższe i dalsze pierwszego rzutu</a:t>
            </a:r>
            <a:endParaRPr lang="pl-PL" dirty="0"/>
          </a:p>
        </p:txBody>
      </p:sp>
      <p:sp>
        <p:nvSpPr>
          <p:cNvPr id="3" name="Symbol zastępczy zawartości 2"/>
          <p:cNvSpPr>
            <a:spLocks noGrp="1"/>
          </p:cNvSpPr>
          <p:nvPr>
            <p:ph idx="1"/>
          </p:nvPr>
        </p:nvSpPr>
        <p:spPr>
          <a:xfrm>
            <a:off x="457200" y="1214422"/>
            <a:ext cx="8229600" cy="5643578"/>
          </a:xfrm>
        </p:spPr>
        <p:txBody>
          <a:bodyPr>
            <a:normAutofit fontScale="85000" lnSpcReduction="10000"/>
          </a:bodyPr>
          <a:lstStyle/>
          <a:p>
            <a:pPr lvl="0"/>
            <a:r>
              <a:rPr lang="pl-PL" dirty="0"/>
              <a:t>Zadanie  bliższe (opanowanie obiektu lub obiektów pośrednich) polega na </a:t>
            </a:r>
            <a:r>
              <a:rPr lang="pl-PL" b="1" dirty="0"/>
              <a:t>rozbiciu pierwszorzutowych oddziałów (pododdziałów) przeciwnika</a:t>
            </a:r>
            <a:r>
              <a:rPr lang="pl-PL" dirty="0"/>
              <a:t> w pasie natarcia i </a:t>
            </a:r>
            <a:r>
              <a:rPr lang="pl-PL" b="1" dirty="0"/>
              <a:t>opanowaniu rubieży </a:t>
            </a:r>
            <a:r>
              <a:rPr lang="pl-PL" dirty="0"/>
              <a:t>na głębokość rozmieszczenia ich odwodów.</a:t>
            </a:r>
          </a:p>
          <a:p>
            <a:pPr lvl="0"/>
            <a:r>
              <a:rPr lang="pl-PL" dirty="0"/>
              <a:t> Zadanie dalsze (opanowanie obiektu głównego) może być jednocześnie zadaniem dnia związku taktycznego (oddziału). Polega ono na </a:t>
            </a:r>
            <a:r>
              <a:rPr lang="pl-PL" b="1" dirty="0"/>
              <a:t>rozwinięciu natarcia, rozbiciu oddziałów (pododdziałów) drugiego rzutu broniącego się związku taktycznego przeciwnika w pasie natarcia i opanowaniu rubieży na głębokość rozmieszczenia ich odwodów</a:t>
            </a:r>
            <a:r>
              <a:rPr lang="pl-PL" dirty="0"/>
              <a:t>.</a:t>
            </a:r>
          </a:p>
          <a:p>
            <a:r>
              <a:rPr lang="pl-PL" dirty="0"/>
              <a:t>Kierunek dalszego natarcia wyznacza się </a:t>
            </a:r>
            <a:r>
              <a:rPr lang="pl-PL" b="1" dirty="0"/>
              <a:t>na głębokości zadania dnia związku taktycznego (oddziału).</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79</a:t>
            </a:fld>
            <a:endParaRPr lang="pl-PL"/>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lvl="0"/>
            <a:r>
              <a:rPr lang="pl-PL" dirty="0"/>
              <a:t>Warunki wykonywania </a:t>
            </a:r>
            <a:r>
              <a:rPr lang="pl-PL" dirty="0" smtClean="0"/>
              <a:t>marszu:</a:t>
            </a:r>
            <a:endParaRPr lang="pl-PL" dirty="0"/>
          </a:p>
          <a:p>
            <a:pPr lvl="1"/>
            <a:r>
              <a:rPr lang="pl-PL" dirty="0" smtClean="0"/>
              <a:t>W czasie pokoju,</a:t>
            </a:r>
          </a:p>
          <a:p>
            <a:pPr lvl="1"/>
            <a:r>
              <a:rPr lang="pl-PL" dirty="0" smtClean="0"/>
              <a:t>W początkowym okresie wojny,</a:t>
            </a:r>
          </a:p>
          <a:p>
            <a:pPr lvl="1"/>
            <a:r>
              <a:rPr lang="pl-PL" dirty="0" smtClean="0"/>
              <a:t>W toku działań wojennych,</a:t>
            </a:r>
          </a:p>
          <a:p>
            <a:pPr lvl="1"/>
            <a:r>
              <a:rPr lang="pl-PL" dirty="0" smtClean="0"/>
              <a:t>Warunki wzmacniające intensywność oddziaływania przeciwnika</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8</a:t>
            </a:fld>
            <a:endParaRPr lang="pl-PL"/>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1000108"/>
          </a:xfrm>
        </p:spPr>
        <p:txBody>
          <a:bodyPr>
            <a:normAutofit/>
          </a:bodyPr>
          <a:lstStyle/>
          <a:p>
            <a:r>
              <a:rPr lang="pl-PL" dirty="0"/>
              <a:t>Zadania odwodu</a:t>
            </a:r>
          </a:p>
        </p:txBody>
      </p:sp>
      <p:sp>
        <p:nvSpPr>
          <p:cNvPr id="3" name="Symbol zastępczy zawartości 2"/>
          <p:cNvSpPr>
            <a:spLocks noGrp="1"/>
          </p:cNvSpPr>
          <p:nvPr>
            <p:ph idx="1"/>
          </p:nvPr>
        </p:nvSpPr>
        <p:spPr>
          <a:xfrm>
            <a:off x="457200" y="1000108"/>
            <a:ext cx="8229600" cy="5572164"/>
          </a:xfrm>
        </p:spPr>
        <p:txBody>
          <a:bodyPr>
            <a:normAutofit fontScale="92500" lnSpcReduction="20000"/>
          </a:bodyPr>
          <a:lstStyle/>
          <a:p>
            <a:r>
              <a:rPr lang="pl-PL" dirty="0"/>
              <a:t>Oddziałowi odwodowemu można wyznaczyć w zadaniu obiekt  znajdujący się w głębi obrony </a:t>
            </a:r>
            <a:r>
              <a:rPr lang="pl-PL" dirty="0" smtClean="0"/>
              <a:t>przeciwnika.</a:t>
            </a:r>
          </a:p>
          <a:p>
            <a:r>
              <a:rPr lang="pl-PL" dirty="0" smtClean="0"/>
              <a:t>Obiekt </a:t>
            </a:r>
            <a:r>
              <a:rPr lang="pl-PL" dirty="0"/>
              <a:t>ten może stanowić część obiektu pośredniego związku </a:t>
            </a:r>
            <a:r>
              <a:rPr lang="pl-PL" dirty="0" smtClean="0"/>
              <a:t>taktycznego.</a:t>
            </a:r>
          </a:p>
          <a:p>
            <a:r>
              <a:rPr lang="pl-PL" dirty="0" smtClean="0"/>
              <a:t>W </a:t>
            </a:r>
            <a:r>
              <a:rPr lang="pl-PL" dirty="0"/>
              <a:t>natarciu odwody są wykorzystywane do walki w niespodziewanych sytuacjach (przeciwdziałania kontratakom przeciwnika), do utrzymania tempa natarcia, w tym prowadzenia pościgu, wykorzystywania powodzenia lub osłony skrzydeł i luk między oddziałami, zabezpieczenia zdobytego terenu, ochrony dróg dowozu i ewakuacji oraz blokowania izolowanych sił w rejonie działań.</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80</a:t>
            </a:fld>
            <a:endParaRPr lang="pl-PL"/>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0"/>
            <a:ext cx="8229600" cy="1143000"/>
          </a:xfrm>
        </p:spPr>
        <p:txBody>
          <a:bodyPr>
            <a:normAutofit fontScale="90000"/>
          </a:bodyPr>
          <a:lstStyle/>
          <a:p>
            <a:r>
              <a:rPr lang="pl-PL" dirty="0"/>
              <a:t>Zadania w boju spotkaniowym i pościgu</a:t>
            </a:r>
          </a:p>
        </p:txBody>
      </p:sp>
      <p:sp>
        <p:nvSpPr>
          <p:cNvPr id="3" name="Symbol zastępczy zawartości 2"/>
          <p:cNvSpPr>
            <a:spLocks noGrp="1"/>
          </p:cNvSpPr>
          <p:nvPr>
            <p:ph idx="1"/>
          </p:nvPr>
        </p:nvSpPr>
        <p:spPr>
          <a:xfrm>
            <a:off x="0" y="1142984"/>
            <a:ext cx="9144000" cy="5715016"/>
          </a:xfrm>
        </p:spPr>
        <p:txBody>
          <a:bodyPr>
            <a:normAutofit fontScale="92500" lnSpcReduction="20000"/>
          </a:bodyPr>
          <a:lstStyle/>
          <a:p>
            <a:pPr>
              <a:spcAft>
                <a:spcPts val="600"/>
              </a:spcAft>
            </a:pPr>
            <a:r>
              <a:rPr lang="pl-PL" dirty="0"/>
              <a:t>W boju spotkaniowym związkowi taktycznemu (oddziałowi) określa się zadanie bliższe i kierunek dalszego </a:t>
            </a:r>
            <a:r>
              <a:rPr lang="pl-PL" dirty="0" smtClean="0"/>
              <a:t>natarcia.</a:t>
            </a:r>
          </a:p>
          <a:p>
            <a:pPr>
              <a:spcAft>
                <a:spcPts val="600"/>
              </a:spcAft>
            </a:pPr>
            <a:r>
              <a:rPr lang="pl-PL" dirty="0" smtClean="0"/>
              <a:t>Zadanie </a:t>
            </a:r>
            <a:r>
              <a:rPr lang="pl-PL" dirty="0"/>
              <a:t>bliższe polega na rozbiciu sił głównych przeciwnika oraz opanowaniu rubieży zapewniającej dogodne warunki do rozwinięcia </a:t>
            </a:r>
            <a:r>
              <a:rPr lang="pl-PL" dirty="0" smtClean="0"/>
              <a:t>natarcia.</a:t>
            </a:r>
          </a:p>
          <a:p>
            <a:pPr>
              <a:spcAft>
                <a:spcPts val="600"/>
              </a:spcAft>
            </a:pPr>
            <a:r>
              <a:rPr lang="pl-PL" dirty="0" smtClean="0"/>
              <a:t>Zadanie </a:t>
            </a:r>
            <a:r>
              <a:rPr lang="pl-PL" dirty="0"/>
              <a:t>bliższe oddziału (pododdziału) wiążącego przeciwnika od czoła polega na opanowaniu rubieży zapewniającej siłom głównym związku taktycznego dogodne warunki do manewru, rozwinięcia i wykonania uderzenia w skrzydło i na tyły zgrupowania przeciwnika. Po uderzeniu sił głównych związku taktycznego oddział wiążący otrzymuje nowe zadanie</a:t>
            </a:r>
          </a:p>
        </p:txBody>
      </p:sp>
      <p:sp>
        <p:nvSpPr>
          <p:cNvPr id="4" name="Symbol zastępczy numeru slajdu 3"/>
          <p:cNvSpPr>
            <a:spLocks noGrp="1"/>
          </p:cNvSpPr>
          <p:nvPr>
            <p:ph type="sldNum" sz="quarter" idx="12"/>
          </p:nvPr>
        </p:nvSpPr>
        <p:spPr/>
        <p:txBody>
          <a:bodyPr/>
          <a:lstStyle/>
          <a:p>
            <a:fld id="{72CF415F-87FB-4A7A-9F0F-55114191564B}" type="slidenum">
              <a:rPr lang="pl-PL" smtClean="0"/>
              <a:t>81</a:t>
            </a:fld>
            <a:endParaRPr lang="pl-PL"/>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prowadzenia natarcia</a:t>
            </a:r>
            <a:endParaRPr lang="pl-PL" dirty="0"/>
          </a:p>
        </p:txBody>
      </p:sp>
      <p:sp>
        <p:nvSpPr>
          <p:cNvPr id="3" name="Symbol zastępczy zawartości 2"/>
          <p:cNvSpPr>
            <a:spLocks noGrp="1"/>
          </p:cNvSpPr>
          <p:nvPr>
            <p:ph idx="1"/>
          </p:nvPr>
        </p:nvSpPr>
        <p:spPr>
          <a:xfrm>
            <a:off x="457200" y="1357298"/>
            <a:ext cx="8229600" cy="5072098"/>
          </a:xfrm>
        </p:spPr>
        <p:txBody>
          <a:bodyPr>
            <a:normAutofit fontScale="92500" lnSpcReduction="10000"/>
          </a:bodyPr>
          <a:lstStyle/>
          <a:p>
            <a:pPr lvl="0"/>
            <a:r>
              <a:rPr lang="pl-PL" dirty="0"/>
              <a:t>Natarcie musi być przeprowadzone w taki sposób, by wykorzystując sprzyjające okoliczności kierować wojska do rejonów, które stwarzają możliwość uzyskania </a:t>
            </a:r>
            <a:r>
              <a:rPr lang="pl-PL" dirty="0" smtClean="0"/>
              <a:t>powodzenia.</a:t>
            </a:r>
          </a:p>
          <a:p>
            <a:pPr lvl="0"/>
            <a:r>
              <a:rPr lang="pl-PL" dirty="0" smtClean="0"/>
              <a:t>Może </a:t>
            </a:r>
            <a:r>
              <a:rPr lang="pl-PL" dirty="0"/>
              <a:t>wystąpić potrzeba wzmocnienia lub przegrupowania wojsk w celu utrzymania tempa natarcia, powstrzymania kontrataku przeciwnika, lub zapewnienia </a:t>
            </a:r>
            <a:r>
              <a:rPr lang="pl-PL" dirty="0" smtClean="0"/>
              <a:t>bezpieczeństwa.</a:t>
            </a:r>
          </a:p>
          <a:p>
            <a:pPr lvl="0"/>
            <a:r>
              <a:rPr lang="pl-PL" dirty="0" smtClean="0"/>
              <a:t>Tempo </a:t>
            </a:r>
            <a:r>
              <a:rPr lang="pl-PL" dirty="0"/>
              <a:t>natarcia musi być utrzymywane, gdyż wpływa to na koordynacje działania pododdziałów oraz realizację planu działania.</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82</a:t>
            </a:fld>
            <a:endParaRPr lang="pl-PL"/>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Etapy natarcia</a:t>
            </a:r>
            <a:endParaRPr lang="pl-PL" dirty="0"/>
          </a:p>
        </p:txBody>
      </p:sp>
      <p:sp>
        <p:nvSpPr>
          <p:cNvPr id="3" name="Symbol zastępczy zawartości 2"/>
          <p:cNvSpPr>
            <a:spLocks noGrp="1"/>
          </p:cNvSpPr>
          <p:nvPr>
            <p:ph idx="1"/>
          </p:nvPr>
        </p:nvSpPr>
        <p:spPr/>
        <p:txBody>
          <a:bodyPr/>
          <a:lstStyle/>
          <a:p>
            <a:r>
              <a:rPr lang="pl-PL" dirty="0"/>
              <a:t>Podejście i </a:t>
            </a:r>
            <a:r>
              <a:rPr lang="pl-PL" dirty="0" smtClean="0"/>
              <a:t>rozwinięcie,</a:t>
            </a:r>
          </a:p>
          <a:p>
            <a:r>
              <a:rPr lang="pl-PL" dirty="0"/>
              <a:t>Uderzenie (atak i przełamanie obrony</a:t>
            </a:r>
            <a:r>
              <a:rPr lang="pl-PL" dirty="0" smtClean="0"/>
              <a:t>),</a:t>
            </a:r>
          </a:p>
          <a:p>
            <a:r>
              <a:rPr lang="pl-PL" dirty="0"/>
              <a:t>Walka w głębi obrony przeciwnika (rozwinięcie natarcia</a:t>
            </a:r>
            <a:r>
              <a:rPr lang="pl-PL" dirty="0" smtClean="0"/>
              <a:t>).</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83</a:t>
            </a:fld>
            <a:endParaRPr lang="pl-PL"/>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0"/>
            <a:ext cx="8229600" cy="1143000"/>
          </a:xfrm>
        </p:spPr>
        <p:txBody>
          <a:bodyPr>
            <a:normAutofit fontScale="90000"/>
          </a:bodyPr>
          <a:lstStyle/>
          <a:p>
            <a:r>
              <a:rPr lang="pl-PL" dirty="0"/>
              <a:t>Uderzenie (atak i przełamanie obrony)</a:t>
            </a:r>
          </a:p>
        </p:txBody>
      </p:sp>
      <p:sp>
        <p:nvSpPr>
          <p:cNvPr id="3" name="Symbol zastępczy zawartości 2"/>
          <p:cNvSpPr>
            <a:spLocks noGrp="1"/>
          </p:cNvSpPr>
          <p:nvPr>
            <p:ph idx="1"/>
          </p:nvPr>
        </p:nvSpPr>
        <p:spPr>
          <a:xfrm>
            <a:off x="0" y="1000108"/>
            <a:ext cx="9144000" cy="5857892"/>
          </a:xfrm>
        </p:spPr>
        <p:txBody>
          <a:bodyPr>
            <a:normAutofit fontScale="92500" lnSpcReduction="10000"/>
          </a:bodyPr>
          <a:lstStyle/>
          <a:p>
            <a:pPr marL="342900" lvl="2" indent="-342900">
              <a:spcAft>
                <a:spcPts val="1200"/>
              </a:spcAft>
            </a:pPr>
            <a:r>
              <a:rPr lang="pl-PL" dirty="0" smtClean="0"/>
              <a:t>W </a:t>
            </a:r>
            <a:r>
              <a:rPr lang="pl-PL" dirty="0"/>
              <a:t>celu dokonania wyłomu w obronie przeciwnika nacierające wojska skupiają się bezpośrednio przed przednią linią jego obrony na wyznaczonym odcinku przełamania. </a:t>
            </a:r>
            <a:endParaRPr lang="pl-PL" dirty="0" smtClean="0"/>
          </a:p>
          <a:p>
            <a:pPr marL="342900" lvl="2" indent="-342900">
              <a:spcAft>
                <a:spcPts val="1200"/>
              </a:spcAft>
            </a:pPr>
            <a:r>
              <a:rPr lang="pl-PL" dirty="0" smtClean="0"/>
              <a:t>Główny </a:t>
            </a:r>
            <a:r>
              <a:rPr lang="pl-PL" dirty="0"/>
              <a:t>wysiłek wsparcia ogniowego powinien być skupiony na odcinku wybranym do przełamania przy jednoczesnym oddziaływaniu na obiekty położone w głębi i na całej szerokości ugrupowania </a:t>
            </a:r>
            <a:r>
              <a:rPr lang="pl-PL" dirty="0" smtClean="0"/>
              <a:t>przeciwnika.</a:t>
            </a:r>
          </a:p>
          <a:p>
            <a:pPr marL="342900" lvl="2" indent="-342900">
              <a:spcAft>
                <a:spcPts val="1200"/>
              </a:spcAft>
            </a:pPr>
            <a:r>
              <a:rPr lang="pl-PL" dirty="0" smtClean="0"/>
              <a:t>Nacierające </a:t>
            </a:r>
            <a:r>
              <a:rPr lang="pl-PL" dirty="0"/>
              <a:t>zgrupowania włamują się w obronę przeciwnika, w tym czasie decydującym czynnikiem powodzenia jest czas, aby uniemożliwić przeciwnikowi zorganizowanie </a:t>
            </a:r>
            <a:r>
              <a:rPr lang="pl-PL" dirty="0" smtClean="0"/>
              <a:t>przeciwdziałania.</a:t>
            </a:r>
          </a:p>
          <a:p>
            <a:pPr marL="342900" lvl="2" indent="-342900">
              <a:spcAft>
                <a:spcPts val="1200"/>
              </a:spcAft>
            </a:pPr>
            <a:r>
              <a:rPr lang="pl-PL" dirty="0" smtClean="0"/>
              <a:t>Podczas</a:t>
            </a:r>
            <a:r>
              <a:rPr lang="pl-PL" dirty="0"/>
              <a:t>, gdy pierwszy rzut wykonuje gwałtowne uderzenie w głąb obrony, to postępujące za nimi kolejne zgrupowania wojsk rozbijają przeciwnika utrzymującego jeszcze pozycje </a:t>
            </a:r>
            <a:r>
              <a:rPr lang="pl-PL" dirty="0" smtClean="0"/>
              <a:t>obrony.</a:t>
            </a:r>
          </a:p>
          <a:p>
            <a:pPr marL="342900" lvl="2" indent="-342900">
              <a:spcAft>
                <a:spcPts val="1200"/>
              </a:spcAft>
            </a:pPr>
            <a:r>
              <a:rPr lang="pl-PL" dirty="0" smtClean="0"/>
              <a:t>Jeżeli </a:t>
            </a:r>
            <a:r>
              <a:rPr lang="pl-PL" dirty="0"/>
              <a:t>przeciwnik wyprowadza kontrataki przeciw włamującym się wojskom, należy je powstrzymać ogniem. Jeżeli to nie wystarczy, to częścią sił można przejść do obrony. Siły główne muszą kontynuować natarcie. </a:t>
            </a:r>
            <a:br>
              <a:rPr lang="pl-PL" dirty="0"/>
            </a:b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84</a:t>
            </a:fld>
            <a:endParaRPr lang="pl-PL"/>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457200" y="714356"/>
            <a:ext cx="8229600" cy="5411807"/>
          </a:xfrm>
        </p:spPr>
        <p:txBody>
          <a:bodyPr>
            <a:normAutofit fontScale="92500"/>
          </a:bodyPr>
          <a:lstStyle/>
          <a:p>
            <a:r>
              <a:rPr lang="pl-PL" dirty="0" smtClean="0"/>
              <a:t>Jeżeli warunki środowiska walki pozwolą, to atakujące wojska powinny przeniknąć w głąb ugrupowania przeciwnika, a następnie uderzać na jego pozycje ze skrzydeł lub od tyłu. Odwody powinny być utrzymywane w gotowości do potęgowania działań.</a:t>
            </a:r>
          </a:p>
          <a:p>
            <a:r>
              <a:rPr lang="pl-PL" dirty="0" smtClean="0"/>
              <a:t>Po uzyskaniu powodzenia </a:t>
            </a:r>
            <a:br>
              <a:rPr lang="pl-PL" dirty="0" smtClean="0"/>
            </a:br>
            <a:r>
              <a:rPr lang="pl-PL" dirty="0" smtClean="0"/>
              <a:t>w początkowym etapie natarcia najbardziej celowe jest użycie powietrznych zgrupowań uderzeniowych, co nie powinno przedwcześnie zdradzić głównego kierunku działania.</a:t>
            </a:r>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85</a:t>
            </a:fld>
            <a:endParaRPr lang="pl-PL"/>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a:xfrm>
            <a:off x="457200" y="2786058"/>
            <a:ext cx="8229600" cy="3340105"/>
          </a:xfrm>
        </p:spPr>
        <p:txBody>
          <a:bodyPr>
            <a:normAutofit/>
          </a:bodyPr>
          <a:lstStyle/>
          <a:p>
            <a:pPr>
              <a:buNone/>
            </a:pPr>
            <a:r>
              <a:rPr lang="pl-PL" sz="4000" dirty="0" smtClean="0"/>
              <a:t>Dziękuję za uwagę!</a:t>
            </a:r>
            <a:endParaRPr lang="pl-PL" sz="4000"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86</a:t>
            </a:fld>
            <a:endParaRPr lang="pl-PL"/>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sp>
        <p:nvSpPr>
          <p:cNvPr id="4" name="Symbol zastępczy numeru slajdu 3"/>
          <p:cNvSpPr>
            <a:spLocks noGrp="1"/>
          </p:cNvSpPr>
          <p:nvPr>
            <p:ph type="sldNum" sz="quarter" idx="12"/>
          </p:nvPr>
        </p:nvSpPr>
        <p:spPr/>
        <p:txBody>
          <a:bodyPr/>
          <a:lstStyle/>
          <a:p>
            <a:fld id="{72CF415F-87FB-4A7A-9F0F-55114191564B}" type="slidenum">
              <a:rPr lang="pl-PL" smtClean="0"/>
              <a:t>87</a:t>
            </a:fld>
            <a:endParaRPr lang="pl-PL"/>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ORGANIZOWANIE MARSZU</a:t>
            </a:r>
          </a:p>
        </p:txBody>
      </p:sp>
      <p:sp>
        <p:nvSpPr>
          <p:cNvPr id="3" name="Symbol zastępczy zawartości 2"/>
          <p:cNvSpPr>
            <a:spLocks noGrp="1"/>
          </p:cNvSpPr>
          <p:nvPr>
            <p:ph idx="1"/>
          </p:nvPr>
        </p:nvSpPr>
        <p:spPr>
          <a:xfrm>
            <a:off x="457200" y="1600200"/>
            <a:ext cx="8229600" cy="4972072"/>
          </a:xfrm>
        </p:spPr>
        <p:txBody>
          <a:bodyPr>
            <a:normAutofit fontScale="85000" lnSpcReduction="20000"/>
          </a:bodyPr>
          <a:lstStyle/>
          <a:p>
            <a:pPr lvl="0"/>
            <a:r>
              <a:rPr lang="pl-PL" b="1" dirty="0"/>
              <a:t>Możliwości marszowe </a:t>
            </a:r>
            <a:r>
              <a:rPr lang="pl-PL" dirty="0"/>
              <a:t>to zdolność do pokonania odległości na własnych środkach transportowych w ściśle określonym czasie i przy zachowaniu gotowości bojowej.</a:t>
            </a:r>
          </a:p>
          <a:p>
            <a:pPr lvl="0"/>
            <a:r>
              <a:rPr lang="pl-PL" dirty="0"/>
              <a:t>Głównymi czynnikami wpływającymi na nie są:</a:t>
            </a:r>
          </a:p>
          <a:p>
            <a:pPr lvl="1"/>
            <a:r>
              <a:rPr lang="pl-PL" dirty="0"/>
              <a:t>stopień (intensywność) i środki oddziaływania przeciwnika;</a:t>
            </a:r>
          </a:p>
          <a:p>
            <a:pPr lvl="1"/>
            <a:r>
              <a:rPr lang="pl-PL" dirty="0"/>
              <a:t>właściwości manewrowe i eksploatacyjne sprzętu bojowego i środków transportowych oraz ich stan techniczny;</a:t>
            </a:r>
          </a:p>
          <a:p>
            <a:pPr lvl="1"/>
            <a:r>
              <a:rPr lang="pl-PL" dirty="0"/>
              <a:t>stan dróg, warunki terenowe i meteorologiczne;</a:t>
            </a:r>
          </a:p>
          <a:p>
            <a:pPr lvl="1"/>
            <a:r>
              <a:rPr lang="pl-PL" dirty="0"/>
              <a:t>przygotowanie wojsk do marszu, kondycja fizyczna, wyszkolenie kierowców;</a:t>
            </a:r>
          </a:p>
          <a:p>
            <a:pPr lvl="1"/>
            <a:r>
              <a:rPr lang="pl-PL" dirty="0"/>
              <a:t>zabezpieczenie marszu.</a:t>
            </a:r>
          </a:p>
          <a:p>
            <a:endParaRPr lang="pl-PL" dirty="0"/>
          </a:p>
        </p:txBody>
      </p:sp>
      <p:sp>
        <p:nvSpPr>
          <p:cNvPr id="4" name="Symbol zastępczy numeru slajdu 3"/>
          <p:cNvSpPr>
            <a:spLocks noGrp="1"/>
          </p:cNvSpPr>
          <p:nvPr>
            <p:ph type="sldNum" sz="quarter" idx="12"/>
          </p:nvPr>
        </p:nvSpPr>
        <p:spPr/>
        <p:txBody>
          <a:bodyPr/>
          <a:lstStyle/>
          <a:p>
            <a:fld id="{72CF415F-87FB-4A7A-9F0F-55114191564B}" type="slidenum">
              <a:rPr lang="pl-PL" smtClean="0"/>
              <a:t>9</a:t>
            </a:fld>
            <a:endParaRPr lang="pl-PL"/>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985</TotalTime>
  <Words>3680</Words>
  <Application>Microsoft Office PowerPoint</Application>
  <PresentationFormat>Pokaz na ekranie (4:3)</PresentationFormat>
  <Paragraphs>488</Paragraphs>
  <Slides>87</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87</vt:i4>
      </vt:variant>
    </vt:vector>
  </HeadingPairs>
  <TitlesOfParts>
    <vt:vector size="90" baseType="lpstr">
      <vt:lpstr>Arial</vt:lpstr>
      <vt:lpstr>Calibri</vt:lpstr>
      <vt:lpstr>Motyw pakietu Office</vt:lpstr>
      <vt:lpstr>Temat 6: Taktyka</vt:lpstr>
      <vt:lpstr>Cel zajęć</vt:lpstr>
      <vt:lpstr>Zajęcia 1. Przemieszczanie i rozmieszczanie, działanie podczas marszu</vt:lpstr>
      <vt:lpstr>Założenia ogólne</vt:lpstr>
      <vt:lpstr>Marsz</vt:lpstr>
      <vt:lpstr>Rodzaje marszu</vt:lpstr>
      <vt:lpstr>Prezentacja programu PowerPoint</vt:lpstr>
      <vt:lpstr>Prezentacja programu PowerPoint</vt:lpstr>
      <vt:lpstr>ORGANIZOWANIE MARSZU</vt:lpstr>
      <vt:lpstr>Prezentacja programu PowerPoint</vt:lpstr>
      <vt:lpstr>Prezentacja programu PowerPoint</vt:lpstr>
      <vt:lpstr>Prezentacja programu PowerPoint</vt:lpstr>
      <vt:lpstr>Postoje i odpoczynki</vt:lpstr>
      <vt:lpstr>Prezentacja programu PowerPoint</vt:lpstr>
      <vt:lpstr>Prezentacja programu PowerPoint</vt:lpstr>
      <vt:lpstr>Prezentacja programu PowerPoint</vt:lpstr>
      <vt:lpstr>Prezentacja programu PowerPoint</vt:lpstr>
      <vt:lpstr>Prezentacja programu PowerPoint</vt:lpstr>
      <vt:lpstr>UGRUPOWANIE MARSZOWE</vt:lpstr>
      <vt:lpstr>Determinanty ugrupowania marszowego</vt:lpstr>
      <vt:lpstr>Ugrupowanie marszowe tworzą:</vt:lpstr>
      <vt:lpstr>Ubezpieczenia marszowe</vt:lpstr>
      <vt:lpstr>Ubezpieczenia marszowe dzieli się na: </vt:lpstr>
      <vt:lpstr>Awangarda (ariergarda)</vt:lpstr>
      <vt:lpstr>Prezentacja programu PowerPoint</vt:lpstr>
      <vt:lpstr>Prezentacja programu PowerPoint</vt:lpstr>
      <vt:lpstr>Prowadzenie marszu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Zajęcia 2. Działanie w obronie/obrona</vt:lpstr>
      <vt:lpstr>Założenia ogólne</vt:lpstr>
      <vt:lpstr>Istota obrony</vt:lpstr>
      <vt:lpstr>Cele szczegółowe</vt:lpstr>
      <vt:lpstr>Obrona jest (właściwości):</vt:lpstr>
      <vt:lpstr>Cechy obrony</vt:lpstr>
      <vt:lpstr>Rodzaje obrony</vt:lpstr>
      <vt:lpstr>Obrona manewrowa</vt:lpstr>
      <vt:lpstr>Obrona pozycyjna</vt:lpstr>
      <vt:lpstr>Prezentacja programu PowerPoint</vt:lpstr>
      <vt:lpstr>Prezentacja programu PowerPoint</vt:lpstr>
      <vt:lpstr>Trwałość obrony</vt:lpstr>
      <vt:lpstr>Teren</vt:lpstr>
      <vt:lpstr>Rozpoznanie</vt:lpstr>
      <vt:lpstr>Walka elektroniczna (WE)</vt:lpstr>
      <vt:lpstr>Głębokość obrony</vt:lpstr>
      <vt:lpstr>Wzajemne wsparcie</vt:lpstr>
      <vt:lpstr>Skupienie głównego wysiłku</vt:lpstr>
      <vt:lpstr>Manewr</vt:lpstr>
      <vt:lpstr>Siła ognia</vt:lpstr>
      <vt:lpstr>Spójność obrony</vt:lpstr>
      <vt:lpstr>Prezentacja programu PowerPoint</vt:lpstr>
      <vt:lpstr>Działania zaczepne (kontratak)</vt:lpstr>
      <vt:lpstr>Odwody</vt:lpstr>
      <vt:lpstr>Dezinformacja</vt:lpstr>
      <vt:lpstr>Zadania podczas prowadzenia obrony</vt:lpstr>
      <vt:lpstr>Prezentacja programu PowerPoint</vt:lpstr>
      <vt:lpstr>Prezentacja programu PowerPoint</vt:lpstr>
      <vt:lpstr>Zajęcia 3. Działanie w natarciu</vt:lpstr>
      <vt:lpstr>Prezentacja programu PowerPoint</vt:lpstr>
      <vt:lpstr>Prezentacja programu PowerPoint</vt:lpstr>
      <vt:lpstr>Prezentacja programu PowerPoint</vt:lpstr>
      <vt:lpstr>Prezentacja programu PowerPoint</vt:lpstr>
      <vt:lpstr>Cele szczegółowe</vt:lpstr>
      <vt:lpstr>Rodzaje natarcia</vt:lpstr>
      <vt:lpstr>Rozpoznanie walką</vt:lpstr>
      <vt:lpstr>Rajd</vt:lpstr>
      <vt:lpstr>Kontratak</vt:lpstr>
      <vt:lpstr>Atak wyprzedzający</vt:lpstr>
      <vt:lpstr>Natarcie szybkie</vt:lpstr>
      <vt:lpstr>Natarcie planowe</vt:lpstr>
      <vt:lpstr>Zadania natarcia</vt:lpstr>
      <vt:lpstr>Zadania cd.</vt:lpstr>
      <vt:lpstr>Zadania pierwszego rzutu.</vt:lpstr>
      <vt:lpstr>Zadanie bliższe i dalsze pierwszego rzutu</vt:lpstr>
      <vt:lpstr>Zadania odwodu</vt:lpstr>
      <vt:lpstr>Zadania w boju spotkaniowym i pościgu</vt:lpstr>
      <vt:lpstr>Zasady prowadzenia natarcia</vt:lpstr>
      <vt:lpstr>Etapy natarcia</vt:lpstr>
      <vt:lpstr>Uderzenie (atak i przełamanie obrony)</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Temat 6: Taktyka</dc:title>
  <dc:creator>MT</dc:creator>
  <cp:lastModifiedBy>Admin</cp:lastModifiedBy>
  <cp:revision>27</cp:revision>
  <dcterms:created xsi:type="dcterms:W3CDTF">2018-01-11T20:48:39Z</dcterms:created>
  <dcterms:modified xsi:type="dcterms:W3CDTF">2020-03-20T17:28:09Z</dcterms:modified>
</cp:coreProperties>
</file>