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2" r:id="rId4"/>
    <p:sldId id="263" r:id="rId5"/>
    <p:sldId id="264" r:id="rId6"/>
    <p:sldId id="261" r:id="rId7"/>
    <p:sldId id="257" r:id="rId8"/>
    <p:sldId id="258" r:id="rId9"/>
    <p:sldId id="259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Wprowadzenie do przywództwa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Dr Paweł </a:t>
            </a:r>
            <a:r>
              <a:rPr lang="pl-PL" dirty="0" err="1" smtClean="0"/>
              <a:t>Szmitkowski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58448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5190" y="318211"/>
            <a:ext cx="7236822" cy="6370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080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Autorytet: (łac. </a:t>
            </a:r>
            <a:r>
              <a:rPr lang="pl-PL" i="1" dirty="0" err="1"/>
              <a:t>auctoritas</a:t>
            </a:r>
            <a:r>
              <a:rPr lang="pl-PL" i="1" dirty="0"/>
              <a:t> </a:t>
            </a:r>
            <a:r>
              <a:rPr lang="pl-PL" dirty="0"/>
              <a:t>– wzór) ogólnie uznana czyjaś powaga, wpływ, znaczenie. Zespół różnorodnych właściwości, a zwłaszcza poważanie, jakim darzony jest człowiek, np. w grupie, środowisku pracy, które skłania, bez nakazu i strachu przed sankcjami, do pod- porządkowania się jego nakazom, zakazom, opiniom. Wyróżnia się m. in. następujące rodzaje autorytetów: osobisty, rzeczywisty, </a:t>
            </a:r>
            <a:r>
              <a:rPr lang="pl-PL" dirty="0" smtClean="0"/>
              <a:t>formalny</a:t>
            </a:r>
            <a:r>
              <a:rPr lang="pl-PL" dirty="0"/>
              <a:t>, naukowy, zawodowy. Ponadto wskazuje się także na </a:t>
            </a:r>
            <a:r>
              <a:rPr lang="pl-PL" dirty="0" smtClean="0"/>
              <a:t>autorytet </a:t>
            </a:r>
            <a:r>
              <a:rPr lang="pl-PL" dirty="0"/>
              <a:t>instytucji, funkcji, stanowiska. Autorytet stwarza możliwość kierowania innymi ludźmi. Podporządkowanie się człowiekowi pełniącemu rolę autorytetu wynika z pozytywnej oceny cech </a:t>
            </a:r>
            <a:r>
              <a:rPr lang="pl-PL" dirty="0" smtClean="0"/>
              <a:t>osobowości</a:t>
            </a:r>
            <a:r>
              <a:rPr lang="pl-PL" dirty="0"/>
              <a:t>, a nie obawy przed karą </a:t>
            </a:r>
          </a:p>
        </p:txBody>
      </p:sp>
    </p:spTree>
    <p:extLst>
      <p:ext uri="{BB962C8B-B14F-4D97-AF65-F5344CB8AC3E}">
        <p14:creationId xmlns:p14="http://schemas.microsoft.com/office/powerpoint/2010/main" val="4236407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874586" y="1502230"/>
            <a:ext cx="10363826" cy="39188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Charyzma: w potocznym rozumieniu: szczególny dar, </a:t>
            </a:r>
            <a:r>
              <a:rPr lang="pl-PL" dirty="0" smtClean="0"/>
              <a:t>nieokreślony </a:t>
            </a:r>
            <a:r>
              <a:rPr lang="pl-PL" dirty="0"/>
              <a:t>zestaw wyjątkowych walorów i umiejętności indywidualnych, który sprawia, że dana osoba uzyskuje i utrzymuje wysoki autorytet społeczny, zawodowy, polityczny itp. oraz możliwość skutecznego oddziaływania przywódczego, władczego, wywierania wpływu na zachowanie i myślenie innych ludzi. Charyzma jest istotnym </a:t>
            </a:r>
            <a:r>
              <a:rPr lang="pl-PL" dirty="0" smtClean="0"/>
              <a:t>źródłem </a:t>
            </a:r>
            <a:r>
              <a:rPr lang="pl-PL" dirty="0"/>
              <a:t>legitymizującym możliwość sprawowania władzy </a:t>
            </a:r>
            <a:r>
              <a:rPr lang="pl-PL" dirty="0" smtClean="0"/>
              <a:t>państwowej</a:t>
            </a:r>
            <a:r>
              <a:rPr lang="pl-PL" dirty="0"/>
              <a:t>, zawodowej, politycznej, religijnej. W zależności od jej zasięgu można rozróżnić charyzmę lokalną, regionalną, etniczną, narodową, międzynarodową, globalną. Istotnym warunkiem charyzmy jest </a:t>
            </a:r>
            <a:r>
              <a:rPr lang="pl-PL" dirty="0" smtClean="0"/>
              <a:t>występowanie </a:t>
            </a:r>
            <a:r>
              <a:rPr lang="pl-PL" dirty="0"/>
              <a:t>interakcji między wyrazistą, przyciągającą </a:t>
            </a:r>
            <a:r>
              <a:rPr lang="pl-PL" dirty="0" smtClean="0"/>
              <a:t>osobowością </a:t>
            </a:r>
            <a:r>
              <a:rPr lang="pl-PL" dirty="0"/>
              <a:t>lidera i grupą </a:t>
            </a:r>
            <a:r>
              <a:rPr lang="pl-PL" dirty="0" smtClean="0"/>
              <a:t>społeczną.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64042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Kluczowe definicje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913774" y="1959429"/>
            <a:ext cx="10363826" cy="474181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dowodzenie to </a:t>
            </a:r>
            <a:r>
              <a:rPr lang="pl-PL" i="1" dirty="0"/>
              <a:t>proces, poprzez który </a:t>
            </a:r>
            <a:r>
              <a:rPr lang="pl-PL" i="1" dirty="0" smtClean="0"/>
              <a:t>dowódca </a:t>
            </a:r>
            <a:r>
              <a:rPr lang="pl-PL" i="1" dirty="0"/>
              <a:t>narzuca swoją wolę i zamiary podwładnym oraz w ramach którego wspomagany przez swój sztab planuje, organizuje, koordynuje i </a:t>
            </a:r>
            <a:r>
              <a:rPr lang="pl-PL" i="1" dirty="0" smtClean="0"/>
              <a:t>ukierunkowuje </a:t>
            </a:r>
            <a:r>
              <a:rPr lang="pl-PL" i="1" dirty="0"/>
              <a:t>działania podległych mu wojsk przez użycie standardowych </a:t>
            </a:r>
            <a:r>
              <a:rPr lang="pl-PL" i="1" dirty="0" smtClean="0"/>
              <a:t>procedur </a:t>
            </a:r>
            <a:r>
              <a:rPr lang="pl-PL" i="1" dirty="0"/>
              <a:t>działania i wszelkich dostępnych środków przekazywania </a:t>
            </a:r>
            <a:r>
              <a:rPr lang="pl-PL" i="1" dirty="0" smtClean="0"/>
              <a:t>informacji</a:t>
            </a:r>
            <a:r>
              <a:rPr lang="pl-PL" dirty="0" smtClean="0"/>
              <a:t>.</a:t>
            </a:r>
          </a:p>
          <a:p>
            <a:pPr marL="0" indent="0" algn="just">
              <a:buNone/>
            </a:pPr>
            <a:r>
              <a:rPr lang="pl-PL" dirty="0"/>
              <a:t>dowodzenie to </a:t>
            </a:r>
            <a:r>
              <a:rPr lang="pl-PL" i="1" dirty="0"/>
              <a:t>celowa działalność dowódcy i jego organów dowodzenia, która musi być realizowana w ramach jasno określonego systemu </a:t>
            </a:r>
            <a:r>
              <a:rPr lang="pl-PL" i="1" dirty="0" smtClean="0"/>
              <a:t>dowodzenia</a:t>
            </a:r>
            <a:r>
              <a:rPr lang="pl-PL" i="1" dirty="0"/>
              <a:t>, zapewniającego wysoką gotowość bojową i właściwe przygotowanie wojsk do jak najlepszego osiągnięcia celu walki (bitwy, operacji</a:t>
            </a:r>
            <a:r>
              <a:rPr lang="pl-PL" i="1" dirty="0" smtClean="0"/>
              <a:t>)</a:t>
            </a:r>
          </a:p>
          <a:p>
            <a:pPr marL="0" indent="0" algn="just">
              <a:buNone/>
            </a:pPr>
            <a:endParaRPr lang="pl-PL" i="1" dirty="0"/>
          </a:p>
          <a:p>
            <a:pPr marL="0" indent="0" algn="ctr">
              <a:buNone/>
            </a:pPr>
            <a:r>
              <a:rPr lang="pl-PL" b="1" dirty="0"/>
              <a:t>Dowodzenie to nie tylko przywilej, ale również obowiązek i odpowiedzialność </a:t>
            </a:r>
            <a:endParaRPr lang="pl-PL" b="1" dirty="0" smtClean="0"/>
          </a:p>
          <a:p>
            <a:pPr marL="0" indent="0" algn="ctr">
              <a:buNone/>
            </a:pPr>
            <a:r>
              <a:rPr lang="pl-PL" b="1" dirty="0" smtClean="0"/>
              <a:t>za </a:t>
            </a:r>
            <a:r>
              <a:rPr lang="pl-PL" b="1" dirty="0"/>
              <a:t>podwładnych. 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8171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Kluczowe definicje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913774" y="1959429"/>
            <a:ext cx="10363826" cy="474181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Przywództwo: 1) przewodzenie jakiejś grupie </a:t>
            </a:r>
            <a:r>
              <a:rPr lang="pl-PL" dirty="0" smtClean="0"/>
              <a:t>ludzi; </a:t>
            </a:r>
            <a:r>
              <a:rPr lang="pl-PL" dirty="0"/>
              <a:t>2) </a:t>
            </a:r>
            <a:r>
              <a:rPr lang="pl-PL" dirty="0" smtClean="0"/>
              <a:t>umiejętność </a:t>
            </a:r>
            <a:r>
              <a:rPr lang="pl-PL" dirty="0"/>
              <a:t>inspirowania, przekonywania i wsparcia dla tych, którzy są niezbędni do realizacji celów grupy, organizacji, fi rmy34; 3) </a:t>
            </a:r>
            <a:r>
              <a:rPr lang="pl-PL" dirty="0" smtClean="0"/>
              <a:t>spontaniczna </a:t>
            </a:r>
            <a:r>
              <a:rPr lang="pl-PL" dirty="0"/>
              <a:t>zdolność wpływania na postępowanie innych osób, nie- koniecznie podwładnych, w kierunku realizacji zadań35; 4) jest procesem inspirowania innych do ciężkiej pracy, prowadzącej do wykonywania ważnych zadań36. </a:t>
            </a:r>
            <a:endParaRPr lang="pl-PL" dirty="0" smtClean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przywództwo to </a:t>
            </a:r>
            <a:r>
              <a:rPr lang="pl-PL" i="1" dirty="0"/>
              <a:t>umiejętność inspirowania, przekonywania i wsparcia dla tych, którzy są niezbędni do realizacji celów grupy, </a:t>
            </a:r>
            <a:r>
              <a:rPr lang="pl-PL" i="1" dirty="0" smtClean="0"/>
              <a:t>organizacji</a:t>
            </a:r>
            <a:r>
              <a:rPr lang="pl-PL" i="1" dirty="0"/>
              <a:t>, </a:t>
            </a:r>
            <a:r>
              <a:rPr lang="pl-PL" i="1" dirty="0" smtClean="0"/>
              <a:t>firmy </a:t>
            </a:r>
          </a:p>
          <a:p>
            <a:pPr marL="0" indent="0" algn="just">
              <a:buNone/>
            </a:pPr>
            <a:endParaRPr lang="pl-PL" i="1" dirty="0"/>
          </a:p>
          <a:p>
            <a:pPr marL="0" indent="0" algn="just">
              <a:buNone/>
            </a:pPr>
            <a:r>
              <a:rPr lang="pl-PL" dirty="0" smtClean="0"/>
              <a:t>przywództwo to </a:t>
            </a:r>
            <a:r>
              <a:rPr lang="pl-PL" i="1" dirty="0" smtClean="0"/>
              <a:t>spontaniczna </a:t>
            </a:r>
            <a:r>
              <a:rPr lang="pl-PL" i="1" dirty="0"/>
              <a:t>zdolność wpływania na postępowania innych osób, </a:t>
            </a:r>
            <a:r>
              <a:rPr lang="pl-PL" i="1" dirty="0" smtClean="0"/>
              <a:t>niekoniecznie </a:t>
            </a:r>
            <a:r>
              <a:rPr lang="pl-PL" i="1" dirty="0"/>
              <a:t>podwładnych, w kierunku realizacji zadań </a:t>
            </a: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8467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913774" y="796834"/>
            <a:ext cx="10363826" cy="568234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Świadomy przywódca musi zdawać sobie sprawę, że jego </a:t>
            </a:r>
            <a:r>
              <a:rPr lang="pl-PL" dirty="0" smtClean="0"/>
              <a:t>pozycja </a:t>
            </a:r>
            <a:r>
              <a:rPr lang="pl-PL" dirty="0"/>
              <a:t>jest umiejscowiona w określonym i burzliwym otoczeniu, a jego przywództwo warunkują cztery zasadnicze </a:t>
            </a:r>
            <a:r>
              <a:rPr lang="pl-PL" dirty="0" smtClean="0"/>
              <a:t>elementy: </a:t>
            </a:r>
          </a:p>
          <a:p>
            <a:pPr marL="0" indent="0" algn="just">
              <a:buNone/>
            </a:pPr>
            <a:r>
              <a:rPr lang="pl-PL" dirty="0" smtClean="0"/>
              <a:t>• </a:t>
            </a:r>
            <a:r>
              <a:rPr lang="pl-PL" dirty="0"/>
              <a:t>zasoby ludzkie (przywództwo nierozerwalnie łączy się z ludźmi jako uczestnikami i sympatykami organizacji, na nich oparte są podstawy funkcjonowania organizacji, a od ich </a:t>
            </a:r>
            <a:r>
              <a:rPr lang="pl-PL" dirty="0" smtClean="0"/>
              <a:t>zaangażowania</a:t>
            </a:r>
            <a:r>
              <a:rPr lang="pl-PL" dirty="0"/>
              <a:t>, wsparcia oraz akceptacji pozycji przywódcy w dużej mierze zależy skuteczność podejmowanych działań),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• </a:t>
            </a:r>
            <a:r>
              <a:rPr lang="pl-PL" dirty="0"/>
              <a:t>wartości (przywództwu towarzyszą określone wartości, które wyznaczają ludzkie postawy i zachowania w organizacji, wpływają na kształtowanie się kultury organizacji),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• </a:t>
            </a:r>
            <a:r>
              <a:rPr lang="pl-PL" dirty="0"/>
              <a:t>nierówny podział władzy (z pozycją przywódcy łączy się nierozerwalnie nierówny podział władzy pomiędzy nim, jego </a:t>
            </a:r>
            <a:r>
              <a:rPr lang="pl-PL" dirty="0" smtClean="0"/>
              <a:t>zwolennikami </a:t>
            </a:r>
            <a:r>
              <a:rPr lang="pl-PL" dirty="0"/>
              <a:t>a pozostałymi osobami w organizacji, które nie zawsze akceptują przywódcę; osoby o wygórowanych ambicjach, mogą czuć się niedowartościowane lub pomijanie w systemie </a:t>
            </a:r>
            <a:r>
              <a:rPr lang="pl-PL" dirty="0" smtClean="0"/>
              <a:t>motywacyjnym </a:t>
            </a:r>
            <a:r>
              <a:rPr lang="pl-PL" dirty="0"/>
              <a:t>i rozwoju zawodowym, co w konsekwencji może być </a:t>
            </a:r>
            <a:r>
              <a:rPr lang="pl-PL" dirty="0" smtClean="0"/>
              <a:t>przyczyną </a:t>
            </a:r>
            <a:r>
              <a:rPr lang="pl-PL" dirty="0"/>
              <a:t>sytuacji </a:t>
            </a:r>
            <a:r>
              <a:rPr lang="pl-PL" dirty="0" smtClean="0"/>
              <a:t>konfliktowych</a:t>
            </a:r>
            <a:r>
              <a:rPr lang="pl-PL" dirty="0"/>
              <a:t>),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• </a:t>
            </a:r>
            <a:r>
              <a:rPr lang="pl-PL" dirty="0"/>
              <a:t>umiejętność korzystania z władzy (osoby stojące na czele grup muszą posiadać umiejętność selektywnego i adekwatnego do sytuacji wykorzystywania posiadanej władzy tak, aby </a:t>
            </a:r>
            <a:r>
              <a:rPr lang="pl-PL" dirty="0" smtClean="0"/>
              <a:t>elastycznie </a:t>
            </a:r>
            <a:r>
              <a:rPr lang="pl-PL" dirty="0"/>
              <a:t>reagować na zachodzące zmiany i rozwiązywać sytuacje </a:t>
            </a:r>
            <a:r>
              <a:rPr lang="pl-PL" dirty="0" smtClean="0"/>
              <a:t>konfliktowe</a:t>
            </a:r>
            <a:r>
              <a:rPr lang="pl-PL" dirty="0"/>
              <a:t>, które są nieuniknione w każdej, nawet najmniejszej grupie ludzi). </a:t>
            </a:r>
          </a:p>
        </p:txBody>
      </p:sp>
    </p:spTree>
    <p:extLst>
      <p:ext uri="{BB962C8B-B14F-4D97-AF65-F5344CB8AC3E}">
        <p14:creationId xmlns:p14="http://schemas.microsoft.com/office/powerpoint/2010/main" val="1123301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913774" y="483326"/>
            <a:ext cx="10363826" cy="5891348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i="1" dirty="0"/>
              <a:t>Leksykon zarządzania </a:t>
            </a:r>
            <a:r>
              <a:rPr lang="pl-PL" dirty="0" smtClean="0"/>
              <a:t>wyszczególnia </a:t>
            </a:r>
            <a:r>
              <a:rPr lang="pl-PL" dirty="0"/>
              <a:t>dwa zasadnicze rodzaje </a:t>
            </a:r>
            <a:r>
              <a:rPr lang="pl-PL" dirty="0" smtClean="0"/>
              <a:t>przywództwa: </a:t>
            </a:r>
          </a:p>
          <a:p>
            <a:pPr marL="0" indent="0" algn="just">
              <a:buNone/>
            </a:pPr>
            <a:r>
              <a:rPr lang="pl-PL" dirty="0" smtClean="0"/>
              <a:t>• </a:t>
            </a:r>
            <a:r>
              <a:rPr lang="pl-PL" dirty="0"/>
              <a:t>przywództwo charyzmatyczne: nastawione na realizowanie wartości, dalekosiężnych celów (atrakcyjnych organizacyjnie i </a:t>
            </a:r>
            <a:r>
              <a:rPr lang="pl-PL" dirty="0" smtClean="0"/>
              <a:t>społecznie</a:t>
            </a:r>
            <a:r>
              <a:rPr lang="pl-PL" dirty="0"/>
              <a:t>), zawartych w lansowanej wizji i misji, wywołujące silne więzi emocjonalne między charyzmatykiem a jego zwolennikami,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• </a:t>
            </a:r>
            <a:r>
              <a:rPr lang="pl-PL" dirty="0" err="1"/>
              <a:t>superprzywództwo</a:t>
            </a:r>
            <a:r>
              <a:rPr lang="pl-PL" dirty="0"/>
              <a:t>: nastawione na przydawanie władzy </a:t>
            </a:r>
            <a:r>
              <a:rPr lang="pl-PL" dirty="0" smtClean="0"/>
              <a:t>zwolennikom</a:t>
            </a:r>
            <a:r>
              <a:rPr lang="pl-PL" dirty="0"/>
              <a:t>, ich emancypowanie i pobudzanie do samokierowania. </a:t>
            </a:r>
            <a:endParaRPr lang="pl-PL" dirty="0" smtClean="0"/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Z </a:t>
            </a:r>
            <a:r>
              <a:rPr lang="pl-PL" dirty="0"/>
              <a:t>kolei J. R. </a:t>
            </a:r>
            <a:r>
              <a:rPr lang="pl-PL" dirty="0" err="1"/>
              <a:t>Schermerhorn</a:t>
            </a:r>
            <a:r>
              <a:rPr lang="pl-PL" dirty="0"/>
              <a:t> wymienia trzy rodzaje przywództwa: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• </a:t>
            </a:r>
            <a:r>
              <a:rPr lang="pl-PL" dirty="0"/>
              <a:t>charyzmatyczne (nawiązanie z podwładnymi szczególnych relacji i inspirowanie ich w nadzwyczajny sposób),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• </a:t>
            </a:r>
            <a:r>
              <a:rPr lang="pl-PL" dirty="0"/>
              <a:t>transformacyjne (inspirujące, doprowadzające ludzi do </a:t>
            </a:r>
            <a:r>
              <a:rPr lang="pl-PL" dirty="0" smtClean="0"/>
              <a:t>większych </a:t>
            </a:r>
            <a:r>
              <a:rPr lang="pl-PL" dirty="0"/>
              <a:t>osiągnięć w dążeniu do wysokiej efektywności),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• </a:t>
            </a:r>
            <a:r>
              <a:rPr lang="pl-PL" dirty="0"/>
              <a:t>transakcyjne (kierowanie wysiłkami innych poprzez </a:t>
            </a:r>
            <a:r>
              <a:rPr lang="pl-PL" dirty="0" smtClean="0"/>
              <a:t>zadania</a:t>
            </a:r>
            <a:r>
              <a:rPr lang="pl-PL" dirty="0"/>
              <a:t>, nagrody i </a:t>
            </a:r>
            <a:r>
              <a:rPr lang="pl-PL" dirty="0" smtClean="0"/>
              <a:t>struktury).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9678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263" y="468821"/>
            <a:ext cx="9697468" cy="6167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161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52" y="457200"/>
            <a:ext cx="7773598" cy="5539985"/>
          </a:xfrm>
        </p:spPr>
      </p:pic>
    </p:spTree>
    <p:extLst>
      <p:ext uri="{BB962C8B-B14F-4D97-AF65-F5344CB8AC3E}">
        <p14:creationId xmlns:p14="http://schemas.microsoft.com/office/powerpoint/2010/main" val="2512760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257" y="272191"/>
            <a:ext cx="6774638" cy="6350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290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405" y="2036282"/>
            <a:ext cx="10058400" cy="2578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492003"/>
      </p:ext>
    </p:extLst>
  </p:cSld>
  <p:clrMapOvr>
    <a:masterClrMapping/>
  </p:clrMapOvr>
</p:sld>
</file>

<file path=ppt/theme/theme1.xml><?xml version="1.0" encoding="utf-8"?>
<a:theme xmlns:a="http://schemas.openxmlformats.org/drawingml/2006/main" name="Kropl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Kropla</Template>
  <TotalTime>118</TotalTime>
  <Words>746</Words>
  <Application>Microsoft Office PowerPoint</Application>
  <PresentationFormat>Panoramiczny</PresentationFormat>
  <Paragraphs>29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5" baseType="lpstr">
      <vt:lpstr>Arial</vt:lpstr>
      <vt:lpstr>Tw Cen MT</vt:lpstr>
      <vt:lpstr>Kropla</vt:lpstr>
      <vt:lpstr>Wprowadzenie do przywództwa</vt:lpstr>
      <vt:lpstr>Kluczowe definicje</vt:lpstr>
      <vt:lpstr>Kluczowe definicje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Wprowadzenie do przywództwa</dc:title>
  <dc:creator>Admin</dc:creator>
  <cp:lastModifiedBy>Admin</cp:lastModifiedBy>
  <cp:revision>6</cp:revision>
  <dcterms:created xsi:type="dcterms:W3CDTF">2021-04-23T11:06:54Z</dcterms:created>
  <dcterms:modified xsi:type="dcterms:W3CDTF">2021-04-23T15:26:04Z</dcterms:modified>
</cp:coreProperties>
</file>