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6" r:id="rId3"/>
    <p:sldId id="263" r:id="rId4"/>
    <p:sldId id="257" r:id="rId5"/>
    <p:sldId id="259" r:id="rId6"/>
    <p:sldId id="258" r:id="rId7"/>
    <p:sldId id="260" r:id="rId8"/>
    <p:sldId id="262" r:id="rId9"/>
    <p:sldId id="264" r:id="rId10"/>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78F50122-68C3-4ACA-9B6A-0CCD23ED9FB5}" type="datetimeFigureOut">
              <a:rPr lang="pl-PL" smtClean="0"/>
              <a:t>14.03.2019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9D1F2E3-A1B6-462F-AB88-1056A07F7784}" type="slidenum">
              <a:rPr lang="pl-PL" smtClean="0"/>
              <a:t>‹#›</a:t>
            </a:fld>
            <a:endParaRPr lang="pl-PL"/>
          </a:p>
        </p:txBody>
      </p:sp>
    </p:spTree>
    <p:extLst>
      <p:ext uri="{BB962C8B-B14F-4D97-AF65-F5344CB8AC3E}">
        <p14:creationId xmlns:p14="http://schemas.microsoft.com/office/powerpoint/2010/main" val="314627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78F50122-68C3-4ACA-9B6A-0CCD23ED9FB5}" type="datetimeFigureOut">
              <a:rPr lang="pl-PL" smtClean="0"/>
              <a:t>14.03.2019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9D1F2E3-A1B6-462F-AB88-1056A07F7784}" type="slidenum">
              <a:rPr lang="pl-PL" smtClean="0"/>
              <a:t>‹#›</a:t>
            </a:fld>
            <a:endParaRPr lang="pl-PL"/>
          </a:p>
        </p:txBody>
      </p:sp>
    </p:spTree>
    <p:extLst>
      <p:ext uri="{BB962C8B-B14F-4D97-AF65-F5344CB8AC3E}">
        <p14:creationId xmlns:p14="http://schemas.microsoft.com/office/powerpoint/2010/main" val="3395802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78F50122-68C3-4ACA-9B6A-0CCD23ED9FB5}" type="datetimeFigureOut">
              <a:rPr lang="pl-PL" smtClean="0"/>
              <a:t>14.03.2019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9D1F2E3-A1B6-462F-AB88-1056A07F7784}" type="slidenum">
              <a:rPr lang="pl-PL" smtClean="0"/>
              <a:t>‹#›</a:t>
            </a:fld>
            <a:endParaRPr lang="pl-PL"/>
          </a:p>
        </p:txBody>
      </p:sp>
    </p:spTree>
    <p:extLst>
      <p:ext uri="{BB962C8B-B14F-4D97-AF65-F5344CB8AC3E}">
        <p14:creationId xmlns:p14="http://schemas.microsoft.com/office/powerpoint/2010/main" val="1987742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78F50122-68C3-4ACA-9B6A-0CCD23ED9FB5}" type="datetimeFigureOut">
              <a:rPr lang="pl-PL" smtClean="0"/>
              <a:t>14.03.2019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9D1F2E3-A1B6-462F-AB88-1056A07F7784}" type="slidenum">
              <a:rPr lang="pl-PL" smtClean="0"/>
              <a:t>‹#›</a:t>
            </a:fld>
            <a:endParaRPr lang="pl-PL"/>
          </a:p>
        </p:txBody>
      </p:sp>
    </p:spTree>
    <p:extLst>
      <p:ext uri="{BB962C8B-B14F-4D97-AF65-F5344CB8AC3E}">
        <p14:creationId xmlns:p14="http://schemas.microsoft.com/office/powerpoint/2010/main" val="1145195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78F50122-68C3-4ACA-9B6A-0CCD23ED9FB5}" type="datetimeFigureOut">
              <a:rPr lang="pl-PL" smtClean="0"/>
              <a:t>14.03.2019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9D1F2E3-A1B6-462F-AB88-1056A07F7784}" type="slidenum">
              <a:rPr lang="pl-PL" smtClean="0"/>
              <a:t>‹#›</a:t>
            </a:fld>
            <a:endParaRPr lang="pl-PL"/>
          </a:p>
        </p:txBody>
      </p:sp>
    </p:spTree>
    <p:extLst>
      <p:ext uri="{BB962C8B-B14F-4D97-AF65-F5344CB8AC3E}">
        <p14:creationId xmlns:p14="http://schemas.microsoft.com/office/powerpoint/2010/main" val="997983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78F50122-68C3-4ACA-9B6A-0CCD23ED9FB5}" type="datetimeFigureOut">
              <a:rPr lang="pl-PL" smtClean="0"/>
              <a:t>14.03.2019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9D1F2E3-A1B6-462F-AB88-1056A07F7784}" type="slidenum">
              <a:rPr lang="pl-PL" smtClean="0"/>
              <a:t>‹#›</a:t>
            </a:fld>
            <a:endParaRPr lang="pl-PL"/>
          </a:p>
        </p:txBody>
      </p:sp>
    </p:spTree>
    <p:extLst>
      <p:ext uri="{BB962C8B-B14F-4D97-AF65-F5344CB8AC3E}">
        <p14:creationId xmlns:p14="http://schemas.microsoft.com/office/powerpoint/2010/main" val="513329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78F50122-68C3-4ACA-9B6A-0CCD23ED9FB5}" type="datetimeFigureOut">
              <a:rPr lang="pl-PL" smtClean="0"/>
              <a:t>14.03.2019</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89D1F2E3-A1B6-462F-AB88-1056A07F7784}" type="slidenum">
              <a:rPr lang="pl-PL" smtClean="0"/>
              <a:t>‹#›</a:t>
            </a:fld>
            <a:endParaRPr lang="pl-PL"/>
          </a:p>
        </p:txBody>
      </p:sp>
    </p:spTree>
    <p:extLst>
      <p:ext uri="{BB962C8B-B14F-4D97-AF65-F5344CB8AC3E}">
        <p14:creationId xmlns:p14="http://schemas.microsoft.com/office/powerpoint/2010/main" val="971507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78F50122-68C3-4ACA-9B6A-0CCD23ED9FB5}" type="datetimeFigureOut">
              <a:rPr lang="pl-PL" smtClean="0"/>
              <a:t>14.03.2019</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89D1F2E3-A1B6-462F-AB88-1056A07F7784}" type="slidenum">
              <a:rPr lang="pl-PL" smtClean="0"/>
              <a:t>‹#›</a:t>
            </a:fld>
            <a:endParaRPr lang="pl-PL"/>
          </a:p>
        </p:txBody>
      </p:sp>
    </p:spTree>
    <p:extLst>
      <p:ext uri="{BB962C8B-B14F-4D97-AF65-F5344CB8AC3E}">
        <p14:creationId xmlns:p14="http://schemas.microsoft.com/office/powerpoint/2010/main" val="3237259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78F50122-68C3-4ACA-9B6A-0CCD23ED9FB5}" type="datetimeFigureOut">
              <a:rPr lang="pl-PL" smtClean="0"/>
              <a:t>14.03.2019</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89D1F2E3-A1B6-462F-AB88-1056A07F7784}" type="slidenum">
              <a:rPr lang="pl-PL" smtClean="0"/>
              <a:t>‹#›</a:t>
            </a:fld>
            <a:endParaRPr lang="pl-PL"/>
          </a:p>
        </p:txBody>
      </p:sp>
    </p:spTree>
    <p:extLst>
      <p:ext uri="{BB962C8B-B14F-4D97-AF65-F5344CB8AC3E}">
        <p14:creationId xmlns:p14="http://schemas.microsoft.com/office/powerpoint/2010/main" val="22356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78F50122-68C3-4ACA-9B6A-0CCD23ED9FB5}" type="datetimeFigureOut">
              <a:rPr lang="pl-PL" smtClean="0"/>
              <a:t>14.03.2019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9D1F2E3-A1B6-462F-AB88-1056A07F7784}" type="slidenum">
              <a:rPr lang="pl-PL" smtClean="0"/>
              <a:t>‹#›</a:t>
            </a:fld>
            <a:endParaRPr lang="pl-PL"/>
          </a:p>
        </p:txBody>
      </p:sp>
    </p:spTree>
    <p:extLst>
      <p:ext uri="{BB962C8B-B14F-4D97-AF65-F5344CB8AC3E}">
        <p14:creationId xmlns:p14="http://schemas.microsoft.com/office/powerpoint/2010/main" val="39806978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78F50122-68C3-4ACA-9B6A-0CCD23ED9FB5}" type="datetimeFigureOut">
              <a:rPr lang="pl-PL" smtClean="0"/>
              <a:t>14.03.2019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9D1F2E3-A1B6-462F-AB88-1056A07F7784}" type="slidenum">
              <a:rPr lang="pl-PL" smtClean="0"/>
              <a:t>‹#›</a:t>
            </a:fld>
            <a:endParaRPr lang="pl-PL"/>
          </a:p>
        </p:txBody>
      </p:sp>
    </p:spTree>
    <p:extLst>
      <p:ext uri="{BB962C8B-B14F-4D97-AF65-F5344CB8AC3E}">
        <p14:creationId xmlns:p14="http://schemas.microsoft.com/office/powerpoint/2010/main" val="2562408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8000"/>
            <a:lum/>
          </a:blip>
          <a:srcRect/>
          <a:stretch>
            <a:fillRect l="-1000" r="-1000"/>
          </a:stretch>
        </a:blip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F50122-68C3-4ACA-9B6A-0CCD23ED9FB5}" type="datetimeFigureOut">
              <a:rPr lang="pl-PL" smtClean="0"/>
              <a:t>14.03.2019</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D1F2E3-A1B6-462F-AB88-1056A07F7784}" type="slidenum">
              <a:rPr lang="pl-PL" smtClean="0"/>
              <a:t>‹#›</a:t>
            </a:fld>
            <a:endParaRPr lang="pl-PL"/>
          </a:p>
        </p:txBody>
      </p:sp>
    </p:spTree>
    <p:extLst>
      <p:ext uri="{BB962C8B-B14F-4D97-AF65-F5344CB8AC3E}">
        <p14:creationId xmlns:p14="http://schemas.microsoft.com/office/powerpoint/2010/main" val="39680706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Autofit/>
          </a:bodyPr>
          <a:lstStyle/>
          <a:p>
            <a:r>
              <a:rPr lang="pl-PL" sz="5400" dirty="0" smtClean="0"/>
              <a:t>Zasady bezpieczeństwa </a:t>
            </a:r>
            <a:br>
              <a:rPr lang="pl-PL" sz="5400" dirty="0" smtClean="0"/>
            </a:br>
            <a:r>
              <a:rPr lang="pl-PL" sz="5400" dirty="0" smtClean="0"/>
              <a:t>w szkoleniu ogniowym</a:t>
            </a:r>
            <a:endParaRPr lang="pl-PL" sz="5400" dirty="0"/>
          </a:p>
        </p:txBody>
      </p:sp>
    </p:spTree>
    <p:extLst>
      <p:ext uri="{BB962C8B-B14F-4D97-AF65-F5344CB8AC3E}">
        <p14:creationId xmlns:p14="http://schemas.microsoft.com/office/powerpoint/2010/main" val="35861278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179512" y="260648"/>
            <a:ext cx="8856984" cy="3384376"/>
          </a:xfrm>
        </p:spPr>
        <p:txBody>
          <a:bodyPr>
            <a:noAutofit/>
          </a:bodyPr>
          <a:lstStyle/>
          <a:p>
            <a:r>
              <a:rPr lang="pl-PL" sz="2000" b="1" dirty="0">
                <a:solidFill>
                  <a:schemeClr val="tx1"/>
                </a:solidFill>
              </a:rPr>
              <a:t>Porządek podczas strzelań </a:t>
            </a:r>
            <a:endParaRPr lang="pl-PL" sz="2000" dirty="0">
              <a:solidFill>
                <a:schemeClr val="tx1"/>
              </a:solidFill>
            </a:endParaRPr>
          </a:p>
          <a:p>
            <a:r>
              <a:rPr lang="pl-PL" sz="2000" dirty="0">
                <a:solidFill>
                  <a:schemeClr val="tx1"/>
                </a:solidFill>
              </a:rPr>
              <a:t>Na strzelnicach (pasach taktycznych) obowiązują następujące oznaczenia: </a:t>
            </a:r>
          </a:p>
          <a:p>
            <a:r>
              <a:rPr lang="pl-PL" sz="2000" dirty="0">
                <a:solidFill>
                  <a:schemeClr val="tx1"/>
                </a:solidFill>
              </a:rPr>
              <a:t>1) </a:t>
            </a:r>
            <a:r>
              <a:rPr lang="pl-PL" sz="2000" b="1" dirty="0">
                <a:solidFill>
                  <a:schemeClr val="tx1"/>
                </a:solidFill>
              </a:rPr>
              <a:t>linia wyjściowa (LW) </a:t>
            </a:r>
            <a:r>
              <a:rPr lang="pl-PL" sz="2000" dirty="0">
                <a:solidFill>
                  <a:schemeClr val="tx1"/>
                </a:solidFill>
              </a:rPr>
              <a:t>– określająca miejsce strzelającego przed rozpoczęciem strzelania; </a:t>
            </a:r>
          </a:p>
          <a:p>
            <a:r>
              <a:rPr lang="pl-PL" sz="2000" dirty="0">
                <a:solidFill>
                  <a:schemeClr val="tx1"/>
                </a:solidFill>
              </a:rPr>
              <a:t>2) </a:t>
            </a:r>
            <a:r>
              <a:rPr lang="pl-PL" sz="2000" b="1" dirty="0">
                <a:solidFill>
                  <a:schemeClr val="tx1"/>
                </a:solidFill>
              </a:rPr>
              <a:t>linia otwarcia ognia (LOO) </a:t>
            </a:r>
            <a:r>
              <a:rPr lang="pl-PL" sz="2000" dirty="0">
                <a:solidFill>
                  <a:schemeClr val="tx1"/>
                </a:solidFill>
              </a:rPr>
              <a:t>- określająca miejsce, od którego można rozpocząć prowadzenie ognia; </a:t>
            </a:r>
          </a:p>
          <a:p>
            <a:r>
              <a:rPr lang="pl-PL" sz="2000" dirty="0">
                <a:solidFill>
                  <a:schemeClr val="tx1"/>
                </a:solidFill>
              </a:rPr>
              <a:t>3) </a:t>
            </a:r>
            <a:r>
              <a:rPr lang="pl-PL" sz="2000" b="1" dirty="0">
                <a:solidFill>
                  <a:schemeClr val="tx1"/>
                </a:solidFill>
              </a:rPr>
              <a:t>linia przerwania ognia (LPO) </a:t>
            </a:r>
            <a:r>
              <a:rPr lang="pl-PL" sz="2000" dirty="0">
                <a:solidFill>
                  <a:schemeClr val="tx1"/>
                </a:solidFill>
              </a:rPr>
              <a:t>– miejsce w którym należy bezwzględnie przerwać ogień. </a:t>
            </a:r>
          </a:p>
          <a:p>
            <a:endParaRPr lang="pl-PL" sz="2000" dirty="0">
              <a:solidFill>
                <a:schemeClr val="tx1"/>
              </a:solidFill>
            </a:endParaRPr>
          </a:p>
          <a:p>
            <a:r>
              <a:rPr lang="pl-PL" sz="2000" dirty="0">
                <a:solidFill>
                  <a:schemeClr val="tx1"/>
                </a:solidFill>
              </a:rPr>
              <a:t>Podczas strzelań z broni strzeleckiej linię wyjściową (LW) wyznacza się w odległości 10 m od linii otwarcia ognia (LOO). Powyższe linie oznacza się wyraźnie widocznymi znakami (w nocy światłami), LW – białymi, LOO – czerwonymi, LPO – zielonym. </a:t>
            </a:r>
          </a:p>
          <a:p>
            <a:r>
              <a:rPr lang="pl-PL" sz="2000" dirty="0">
                <a:solidFill>
                  <a:schemeClr val="tx1"/>
                </a:solidFill>
              </a:rPr>
              <a:t>Podczas strzelań i ćwiczeń, w ramach których prowadzi się „ogień”, wszystkie czynności porządkowe i organizacyjne wykonuje się na komendę kierownika strzelania (ćwiczenia), a czynności wynikające z opisu ćwiczenia strzelający </a:t>
            </a:r>
            <a:r>
              <a:rPr lang="pl-PL" sz="2000" dirty="0" smtClean="0">
                <a:solidFill>
                  <a:schemeClr val="tx1"/>
                </a:solidFill>
              </a:rPr>
              <a:t>wykonują </a:t>
            </a:r>
            <a:r>
              <a:rPr lang="pl-PL" sz="2000" dirty="0">
                <a:solidFill>
                  <a:schemeClr val="tx1"/>
                </a:solidFill>
              </a:rPr>
              <a:t>samodzielnie. Komendy i sygnały podaje się głosem przez techniczne środki łączności lub inne urządzenia (znaki umowne). </a:t>
            </a:r>
          </a:p>
        </p:txBody>
      </p:sp>
    </p:spTree>
    <p:extLst>
      <p:ext uri="{BB962C8B-B14F-4D97-AF65-F5344CB8AC3E}">
        <p14:creationId xmlns:p14="http://schemas.microsoft.com/office/powerpoint/2010/main" val="28475436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Obraz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03355" y="-30951"/>
            <a:ext cx="6164989" cy="6888951"/>
          </a:xfrm>
          <a:prstGeom prst="rect">
            <a:avLst/>
          </a:prstGeom>
        </p:spPr>
      </p:pic>
    </p:spTree>
    <p:extLst>
      <p:ext uri="{BB962C8B-B14F-4D97-AF65-F5344CB8AC3E}">
        <p14:creationId xmlns:p14="http://schemas.microsoft.com/office/powerpoint/2010/main" val="3375072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79512" y="188640"/>
            <a:ext cx="8784976" cy="6480720"/>
          </a:xfrm>
        </p:spPr>
        <p:txBody>
          <a:bodyPr>
            <a:normAutofit fontScale="25000" lnSpcReduction="20000"/>
          </a:bodyPr>
          <a:lstStyle/>
          <a:p>
            <a:pPr marL="0" indent="0">
              <a:buNone/>
            </a:pPr>
            <a:r>
              <a:rPr lang="pl-PL" sz="6400" dirty="0" smtClean="0"/>
              <a:t>Podczas strzelań z broni strzeleckiej obowiązuje następujący porządek: </a:t>
            </a:r>
          </a:p>
          <a:p>
            <a:pPr marL="0" indent="0">
              <a:buNone/>
            </a:pPr>
            <a:r>
              <a:rPr lang="pl-PL" sz="6400" dirty="0" smtClean="0"/>
              <a:t>1) Po upewnieniu się o gotowości do strzelania obsługi strzelnicy, sprawdzeniu ubezpieczeń i otrzymaniu zgody na strzelanie, kierownik strzelania podaje komendę </a:t>
            </a:r>
            <a:r>
              <a:rPr lang="pl-PL" sz="6400" b="1" dirty="0" smtClean="0"/>
              <a:t>„</a:t>
            </a:r>
            <a:r>
              <a:rPr lang="pl-PL" sz="6400" b="1" i="1" dirty="0" smtClean="0"/>
              <a:t>Uwaga – strzelanie!” </a:t>
            </a:r>
            <a:r>
              <a:rPr lang="pl-PL" sz="6400" b="1" dirty="0" smtClean="0"/>
              <a:t>– </a:t>
            </a:r>
            <a:r>
              <a:rPr lang="pl-PL" sz="6400" dirty="0" smtClean="0"/>
              <a:t>wszyscy strzelający i osoby funkcyjne znajdujące się w strefie zagrożenia hałasem zakładają ochronniki słuchu. </a:t>
            </a:r>
          </a:p>
          <a:p>
            <a:pPr marL="0" indent="0">
              <a:buNone/>
            </a:pPr>
            <a:r>
              <a:rPr lang="pl-PL" sz="6400" dirty="0" smtClean="0"/>
              <a:t>2) Na komendę kierownika strzelania np.: </a:t>
            </a:r>
            <a:r>
              <a:rPr lang="pl-PL" sz="6400" b="1" i="1" dirty="0" smtClean="0"/>
              <a:t>„Zmiana pobrać amunicję, amunicyjny wydać zmianie po….(wymienia wymaganą ilość amunicji,)</a:t>
            </a:r>
            <a:r>
              <a:rPr lang="pl-PL" sz="6400" i="1" dirty="0" smtClean="0"/>
              <a:t>… </a:t>
            </a:r>
            <a:r>
              <a:rPr lang="pl-PL" sz="6400" dirty="0" smtClean="0"/>
              <a:t>strzelający żołnierze ustawiają się przed punktem amunicyjnym (rejonem wyczekiwania) pobierają nakazaną ilość amunicji, ładują ją do magazynków według wytycznych prowadzącego strzelanie. Amunicja może być wydana w magazynkach (taśmach). Magazynki wkłada się do toreb, amunicję do karabinków-granatników i granatników ładuje się do toreb i </a:t>
            </a:r>
            <a:r>
              <a:rPr lang="pl-PL" sz="6400" dirty="0" err="1" smtClean="0"/>
              <a:t>noszaków</a:t>
            </a:r>
            <a:r>
              <a:rPr lang="pl-PL" sz="6400" dirty="0" smtClean="0"/>
              <a:t>. Skrzynki z amunicją podłącza się do karabinu. Po wydaniu zmianie amunicji, kierownik punktu amunicyjnego melduje </a:t>
            </a:r>
            <a:r>
              <a:rPr lang="pl-PL" sz="6400" b="1" dirty="0" smtClean="0"/>
              <a:t>„</a:t>
            </a:r>
            <a:r>
              <a:rPr lang="pl-PL" sz="6400" b="1" i="1" dirty="0" smtClean="0"/>
              <a:t>Wydałem zmianie … nabojów</a:t>
            </a:r>
            <a:r>
              <a:rPr lang="pl-PL" sz="6400" b="1" dirty="0" smtClean="0"/>
              <a:t>” podając sumę wydanej amunicji</a:t>
            </a:r>
            <a:r>
              <a:rPr lang="pl-PL" sz="6400" dirty="0" smtClean="0"/>
              <a:t>. </a:t>
            </a:r>
          </a:p>
          <a:p>
            <a:pPr marL="0" indent="0">
              <a:buNone/>
            </a:pPr>
            <a:r>
              <a:rPr lang="pl-PL" sz="6400" dirty="0" smtClean="0"/>
              <a:t>3) Na komendę kierownika strzelania np.: </a:t>
            </a:r>
            <a:r>
              <a:rPr lang="pl-PL" sz="6400" b="1" i="1" dirty="0" smtClean="0"/>
              <a:t>„Zmiana (strzelający) na linii wyjściowej – zbiórka” </a:t>
            </a:r>
            <a:r>
              <a:rPr lang="pl-PL" sz="6400" dirty="0" smtClean="0"/>
              <a:t>zmiana (strzelający) ustawia się na LW na wprost stanowisk ogniowych. Broń musi być zabezpieczona </a:t>
            </a:r>
            <a:r>
              <a:rPr lang="pl-PL" sz="6400" b="1" dirty="0" smtClean="0"/>
              <a:t>a magazynek bez nabojów dołączony do niej. </a:t>
            </a:r>
            <a:r>
              <a:rPr lang="pl-PL" sz="6400" dirty="0" smtClean="0"/>
              <a:t>W przypadku ładowania amunicji do obu magazynków pistoletu wojskowego, magazynku nie podłącza się do broni przed zajęciem stanowiska na LW. </a:t>
            </a:r>
          </a:p>
          <a:p>
            <a:pPr marL="0" indent="0">
              <a:buNone/>
            </a:pPr>
            <a:r>
              <a:rPr lang="pl-PL" sz="6400" dirty="0" smtClean="0"/>
              <a:t>4) Po zakończeniu powyższych czynności, na komendę kierownika strzelania </a:t>
            </a:r>
            <a:r>
              <a:rPr lang="pl-PL" sz="6400" i="1" dirty="0" smtClean="0"/>
              <a:t>„</a:t>
            </a:r>
            <a:r>
              <a:rPr lang="pl-PL" sz="6400" b="1" i="1" dirty="0" smtClean="0"/>
              <a:t>Zmiana (strzelający) – Naprzód</a:t>
            </a:r>
            <a:r>
              <a:rPr lang="pl-PL" sz="6400" i="1" dirty="0" smtClean="0"/>
              <a:t>” </a:t>
            </a:r>
            <a:r>
              <a:rPr lang="pl-PL" sz="6400" dirty="0" smtClean="0"/>
              <a:t>zmiana (strzelający) zajmuje stanowisko ogniowe. Po zajęciu stanowisk ogniowych zmiana (strzelający) przygotowuje się do strzelania – ładuje broń, prowadzi obserwację w wyznaczonym sektorze, a po wykryciu celu samodzielnie go ostrzeliwuje (w czasie strzelania szkolnego nr 1 z karabinka i pistoletu wojskowego, strzelający prowadzi ogień po komendzie kierownika strzelania – </a:t>
            </a:r>
            <a:r>
              <a:rPr lang="pl-PL" sz="6400" i="1" dirty="0" smtClean="0"/>
              <a:t>„</a:t>
            </a:r>
            <a:r>
              <a:rPr lang="pl-PL" sz="6400" b="1" i="1" dirty="0" smtClean="0"/>
              <a:t>Do popiersia – ognia</a:t>
            </a:r>
            <a:r>
              <a:rPr lang="pl-PL" sz="6400" i="1" dirty="0" smtClean="0"/>
              <a:t>”</a:t>
            </a:r>
            <a:r>
              <a:rPr lang="pl-PL" sz="6400" dirty="0" smtClean="0"/>
              <a:t>). </a:t>
            </a:r>
          </a:p>
          <a:p>
            <a:pPr marL="0" indent="0">
              <a:buNone/>
            </a:pPr>
            <a:r>
              <a:rPr lang="pl-PL" sz="6400" dirty="0" smtClean="0"/>
              <a:t>5) Jeżeli warunki przewidują zmianę stanowiska ogniowego lub postawy strzeleckiej, to strzelający po zniszczeniu (ukryciu) celu, zabezpiecza broń i samodzielnie zmienia stanowisko lub postawę strzelecką. Po zmianie postawy lub stanowiska strzelający prowadzi ogień do następnego celu. </a:t>
            </a:r>
          </a:p>
          <a:p>
            <a:pPr marL="0" indent="0">
              <a:buNone/>
            </a:pPr>
            <a:r>
              <a:rPr lang="pl-PL" sz="6400" dirty="0" smtClean="0"/>
              <a:t>6) Jeżeli warunki strzelania wymuszają załadowanie amunicji do dwóch lub więcej magazynków to strzelający dokonuje samodzielnie zmiany magazynka tak, aby broń przez cały czas była skierowana w kierunku pola tarczowego (w miejsce bezpieczne), przeładowuje broń (zwalnia blokadę zamka) i dalej prowadzi ogień do celu. </a:t>
            </a:r>
          </a:p>
          <a:p>
            <a:endParaRPr lang="pl-PL" sz="4800" dirty="0" smtClean="0"/>
          </a:p>
          <a:p>
            <a:endParaRPr lang="pl-PL" dirty="0" smtClean="0"/>
          </a:p>
          <a:p>
            <a:pPr marL="0" indent="0">
              <a:buNone/>
            </a:pPr>
            <a:endParaRPr lang="pl-PL" dirty="0"/>
          </a:p>
        </p:txBody>
      </p:sp>
    </p:spTree>
    <p:extLst>
      <p:ext uri="{BB962C8B-B14F-4D97-AF65-F5344CB8AC3E}">
        <p14:creationId xmlns:p14="http://schemas.microsoft.com/office/powerpoint/2010/main" val="9123034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260648"/>
            <a:ext cx="8229600" cy="6336704"/>
          </a:xfrm>
        </p:spPr>
        <p:txBody>
          <a:bodyPr>
            <a:noAutofit/>
          </a:bodyPr>
          <a:lstStyle/>
          <a:p>
            <a:pPr marL="0" indent="0" algn="just">
              <a:buNone/>
            </a:pPr>
            <a:r>
              <a:rPr lang="pl-PL" sz="1800" dirty="0" smtClean="0"/>
              <a:t>7) Jeżeli podczas strzelania nastąpi uszkodzenie (niesprawność) broni lub amunicji, strzelający samodzielnie je usuwa i prowadzi dalej ogień, w razie niemożliwości usunięcia podnosi rękę i melduje – </a:t>
            </a:r>
            <a:r>
              <a:rPr lang="pl-PL" sz="1800" i="1" dirty="0" smtClean="0"/>
              <a:t>„</a:t>
            </a:r>
            <a:r>
              <a:rPr lang="pl-PL" sz="1800" b="1" i="1" dirty="0" smtClean="0"/>
              <a:t>Zacięcie</a:t>
            </a:r>
            <a:r>
              <a:rPr lang="pl-PL" sz="1800" i="1" dirty="0" smtClean="0"/>
              <a:t>”. </a:t>
            </a:r>
            <a:endParaRPr lang="pl-PL" sz="1800" dirty="0" smtClean="0"/>
          </a:p>
          <a:p>
            <a:pPr marL="0" indent="0" algn="just">
              <a:buNone/>
            </a:pPr>
            <a:r>
              <a:rPr lang="pl-PL" sz="1800" dirty="0" smtClean="0"/>
              <a:t>8) Po zakończeniu strzelania strzelający zabezpiecza broń, kierownik podaje komendy: „</a:t>
            </a:r>
            <a:r>
              <a:rPr lang="pl-PL" sz="1800" i="1" dirty="0" smtClean="0"/>
              <a:t>Przerwij ogień”, „Rozładuj”, „Przejrzeć broń”. </a:t>
            </a:r>
            <a:r>
              <a:rPr lang="pl-PL" sz="1800" dirty="0" smtClean="0"/>
              <a:t>Strzelający samodzielnie przegląda broń – odłącza magazynek, odwodzi zamek w tylne położenie, sprawdza komorę nabojową, zwalnia zamek (lub blokadę zamka), oddaje strzał kontrolny w kierunku pola tarczowego i jeżeli zezwala na to budowa broni, zabezpiecza ją. Przegląd broni nadzoruje kierownik strzelania. W przypadku strzelania przez żołnierzy niezawodowych kierownik podaje komendy: </a:t>
            </a:r>
            <a:r>
              <a:rPr lang="pl-PL" sz="1800" i="1" dirty="0" smtClean="0"/>
              <a:t>„Przerwij ogień”, „Rozładuj”, „Do przejrzenia broń”. </a:t>
            </a:r>
            <a:r>
              <a:rPr lang="pl-PL" sz="1800" dirty="0" smtClean="0"/>
              <a:t>Żołnierz odłącza magazynek, odwodzi zamek w tylne położenie, natomiast kierownik strzelania sprawdza komorę nabojową i oznajmia </a:t>
            </a:r>
            <a:r>
              <a:rPr lang="pl-PL" sz="1800" i="1" dirty="0" smtClean="0"/>
              <a:t>„Przejrzałem”, </a:t>
            </a:r>
            <a:r>
              <a:rPr lang="pl-PL" sz="1800" dirty="0" smtClean="0"/>
              <a:t>strzelający zwalnia zamek (lub blokadę zamka), naciska język spustowy celując w kierunku pola tarczowego oddając „suchy strzał" i zabezpiecza broń. </a:t>
            </a:r>
          </a:p>
          <a:p>
            <a:pPr marL="0" indent="0" algn="just">
              <a:buNone/>
            </a:pPr>
            <a:r>
              <a:rPr lang="pl-PL" sz="1800" dirty="0" smtClean="0"/>
              <a:t>9) Po rozładowaniu broni kierownik podaje komendy, np.: </a:t>
            </a:r>
            <a:r>
              <a:rPr lang="pl-PL" sz="1800" b="1" i="1" dirty="0" smtClean="0"/>
              <a:t>„Powstań”, „Na linię wyjściową – marsz” </a:t>
            </a:r>
            <a:r>
              <a:rPr lang="pl-PL" sz="1800" dirty="0" smtClean="0"/>
              <a:t>niewystrzeloną amunicję strzelający zdaje kierownikowi punktu amunicyjnego. Po przeglądzie można prowadzić strzelających do tarczy, w celu omówienia wyników. </a:t>
            </a:r>
          </a:p>
          <a:p>
            <a:pPr marL="0" indent="0" algn="just">
              <a:buNone/>
            </a:pPr>
            <a:r>
              <a:rPr lang="pl-PL" sz="1800" dirty="0" smtClean="0"/>
              <a:t>10) Po zakończeniu strzelania przez pododdział, kierownik strzelania podaje komendę: </a:t>
            </a:r>
            <a:r>
              <a:rPr lang="pl-PL" sz="1800" b="1" i="1" dirty="0" smtClean="0"/>
              <a:t>„Koniec strzelania” </a:t>
            </a:r>
            <a:r>
              <a:rPr lang="pl-PL" sz="1800" dirty="0" smtClean="0"/>
              <a:t>strzelający i osoby funkcyjne zdejmują ochronniki słuchu. </a:t>
            </a:r>
          </a:p>
          <a:p>
            <a:pPr marL="0" indent="0" algn="just">
              <a:buNone/>
            </a:pPr>
            <a:r>
              <a:rPr lang="pl-PL" sz="1800" dirty="0" smtClean="0"/>
              <a:t>11) Łuski zbiera się i przekazuje kierownikowi punktu amunicyjnego po zakończeniu strzelania przez pododdział.</a:t>
            </a:r>
            <a:endParaRPr lang="pl-PL" sz="1800" dirty="0"/>
          </a:p>
        </p:txBody>
      </p:sp>
    </p:spTree>
    <p:extLst>
      <p:ext uri="{BB962C8B-B14F-4D97-AF65-F5344CB8AC3E}">
        <p14:creationId xmlns:p14="http://schemas.microsoft.com/office/powerpoint/2010/main" val="685939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116632"/>
            <a:ext cx="8229600" cy="6408712"/>
          </a:xfrm>
        </p:spPr>
        <p:txBody>
          <a:bodyPr>
            <a:normAutofit fontScale="25000" lnSpcReduction="20000"/>
          </a:bodyPr>
          <a:lstStyle/>
          <a:p>
            <a:pPr marL="0" indent="0" algn="just">
              <a:buNone/>
            </a:pPr>
            <a:r>
              <a:rPr lang="pl-PL" sz="6800" b="1" dirty="0" smtClean="0"/>
              <a:t>Zasady bezpieczeństwa </a:t>
            </a:r>
            <a:endParaRPr lang="pl-PL" sz="6800" dirty="0" smtClean="0"/>
          </a:p>
          <a:p>
            <a:pPr marL="0" indent="0" algn="just">
              <a:buNone/>
            </a:pPr>
            <a:r>
              <a:rPr lang="pl-PL" sz="6800" b="1" dirty="0" smtClean="0"/>
              <a:t>ZASADY BEZPIECZEŃSTWA SĄ NADRZĘDNE W STOSUNKU DO WYMOGÓW TAKTYKI I ZASAD PROWADZENIA OGNIA </a:t>
            </a:r>
            <a:endParaRPr lang="pl-PL" sz="6800" dirty="0" smtClean="0"/>
          </a:p>
          <a:p>
            <a:pPr marL="0" indent="0" algn="just">
              <a:buNone/>
            </a:pPr>
            <a:r>
              <a:rPr lang="pl-PL" sz="6800" b="1" dirty="0" smtClean="0"/>
              <a:t>Bezpieczeństwo zapewnia się </a:t>
            </a:r>
            <a:r>
              <a:rPr lang="pl-PL" sz="6800" dirty="0" smtClean="0"/>
              <a:t>przez właściwą organizację strzelań, ścisłe przestrzeganie postanowień programu i zasad bezpieczeństwa ustalonych w instrukcjach dla ośrodków szkolenia poligonowego (pasów taktycznych i strzelnic garnizonowych). </a:t>
            </a:r>
          </a:p>
          <a:p>
            <a:pPr marL="0" indent="0" algn="just">
              <a:buNone/>
            </a:pPr>
            <a:r>
              <a:rPr lang="pl-PL" sz="6800" b="1" dirty="0" smtClean="0"/>
              <a:t>Dla każdego obiektu szkoleniowego </a:t>
            </a:r>
            <a:r>
              <a:rPr lang="pl-PL" sz="6800" dirty="0" smtClean="0"/>
              <a:t>opracowuje się instrukcję określającą obowiązujące zasady bezpieczeństwa, dostosowaną do warunków miejscowych, uwzględniającą zasady zawarte w programie strzelań. Instrukcja znajduje się u kierownika obiektu. Jej postanowienia ściśle obowiązują wszystkich żołnierzy biorących udział w strzelaniu – ćwiczeniu (również osoby kontrolujące). Ponadto na obiekcie szkoleniowym znajduje się zatwierdzony „Roczny plan zabezpieczenia medycznego”. </a:t>
            </a:r>
          </a:p>
          <a:p>
            <a:pPr marL="0" indent="0" algn="just">
              <a:buNone/>
            </a:pPr>
            <a:r>
              <a:rPr lang="pl-PL" sz="6800" b="1" dirty="0" smtClean="0"/>
              <a:t>Wszystkie osoby funkcyjne i ćwiczący żołnierze </a:t>
            </a:r>
            <a:r>
              <a:rPr lang="pl-PL" sz="6800" dirty="0" smtClean="0"/>
              <a:t>są zobowiązani do przestrzegania zasad bezpieczeństwa. Przed każdym strzelaniem (ćwiczeniem) dowódcy pododdziałów (kierownicy zajęć, ćwiczeń, strzelań) mają obowiązek zapoznania żołnierzy ze szczegółowymi zasadami bezpieczeństwa obowiązującymi na danym obiekcie szkoleniowym oraz zasadami postępowania w przypadku wystąpienia (wykrycia) niewypałów i niewybuchów amunicji bojowej i ćwiczebnej (pocisków, granatów, materiału wybuchowego, spłonek, zapalników, środków trujących, itp.). </a:t>
            </a:r>
          </a:p>
          <a:p>
            <a:pPr marL="0" indent="0" algn="just">
              <a:buNone/>
            </a:pPr>
            <a:r>
              <a:rPr lang="pl-PL" sz="6800" b="1" dirty="0" smtClean="0"/>
              <a:t>Każdy żołnierz odpowiada za swoje postępowanie w zakresie przestrzegania warunków bezpieczeństwa. </a:t>
            </a:r>
            <a:endParaRPr lang="pl-PL" sz="6800" dirty="0" smtClean="0"/>
          </a:p>
          <a:p>
            <a:pPr marL="0" indent="0" algn="just">
              <a:buNone/>
            </a:pPr>
            <a:r>
              <a:rPr lang="pl-PL" sz="6800" b="1" dirty="0" smtClean="0"/>
              <a:t>Teren strzelnicy (obiektu) </a:t>
            </a:r>
            <a:r>
              <a:rPr lang="pl-PL" sz="6800" dirty="0" smtClean="0"/>
              <a:t>przed strzelaniem należy sprawdzić pod względem wymogów programu strzelań i usunąć z niego osoby postronne, zwierzęta hodowlane oraz zbędny sprzęt. </a:t>
            </a:r>
          </a:p>
          <a:p>
            <a:pPr marL="0" indent="0" algn="just">
              <a:buNone/>
            </a:pPr>
            <a:r>
              <a:rPr lang="pl-PL" sz="6800" b="1" dirty="0" smtClean="0"/>
              <a:t>Obserwację </a:t>
            </a:r>
            <a:r>
              <a:rPr lang="pl-PL" sz="6800" dirty="0" smtClean="0"/>
              <a:t>organizuje się w celu uzyskania informacji podczas strzelań o pojawieniu się ludzi, sprzętu i zwierząt w rejonie ćwiczeń (strzelania) lub powstania pożaru, a także w celu określenia miejsc upadku niewybuchów. </a:t>
            </a:r>
          </a:p>
          <a:p>
            <a:pPr marL="0" indent="0" algn="just">
              <a:buNone/>
            </a:pPr>
            <a:r>
              <a:rPr lang="pl-PL" sz="6800" b="1" dirty="0" smtClean="0"/>
              <a:t>Strzelanie rozpoczyna się </a:t>
            </a:r>
            <a:r>
              <a:rPr lang="pl-PL" sz="6800" dirty="0" smtClean="0"/>
              <a:t>po podniesieniu czerwonej chorągwi na stanowisku dowodzenia kierownika strzelania, a w nocy – po zapaleniu czerwonego światła. </a:t>
            </a:r>
          </a:p>
          <a:p>
            <a:endParaRPr lang="pl-PL" sz="6800" dirty="0" smtClean="0"/>
          </a:p>
          <a:p>
            <a:pPr marL="0" indent="0">
              <a:buNone/>
            </a:pPr>
            <a:endParaRPr lang="pl-PL" dirty="0"/>
          </a:p>
        </p:txBody>
      </p:sp>
    </p:spTree>
    <p:extLst>
      <p:ext uri="{BB962C8B-B14F-4D97-AF65-F5344CB8AC3E}">
        <p14:creationId xmlns:p14="http://schemas.microsoft.com/office/powerpoint/2010/main" val="15528703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79512" y="260648"/>
            <a:ext cx="8784976" cy="6408712"/>
          </a:xfrm>
        </p:spPr>
        <p:txBody>
          <a:bodyPr>
            <a:normAutofit fontScale="55000" lnSpcReduction="20000"/>
          </a:bodyPr>
          <a:lstStyle/>
          <a:p>
            <a:pPr marL="0" indent="0" algn="just">
              <a:buNone/>
            </a:pPr>
            <a:r>
              <a:rPr lang="pl-PL" sz="3500" b="1" dirty="0" smtClean="0"/>
              <a:t>Zabrania się strzelać: </a:t>
            </a:r>
            <a:endParaRPr lang="pl-PL" sz="3500" dirty="0" smtClean="0"/>
          </a:p>
          <a:p>
            <a:pPr marL="0" indent="0" algn="just">
              <a:buNone/>
            </a:pPr>
            <a:r>
              <a:rPr lang="pl-PL" sz="3500" dirty="0" smtClean="0"/>
              <a:t>1) z broni technicznie niesprawnej; </a:t>
            </a:r>
          </a:p>
          <a:p>
            <a:pPr marL="0" indent="0" algn="just">
              <a:buNone/>
            </a:pPr>
            <a:r>
              <a:rPr lang="pl-PL" sz="3500" dirty="0" smtClean="0"/>
              <a:t>2) amunicją niesprawną, której użycie jest zabronione, niezgodną z typem użytej broni; </a:t>
            </a:r>
          </a:p>
          <a:p>
            <a:pPr marL="0" indent="0" algn="just">
              <a:buNone/>
            </a:pPr>
            <a:r>
              <a:rPr lang="pl-PL" sz="3500" dirty="0" smtClean="0"/>
              <a:t>3) poza wyznaczone pasy ognia (strzelnicy, pasa ćwiczeń taktycznych); </a:t>
            </a:r>
          </a:p>
          <a:p>
            <a:pPr marL="0" indent="0" algn="just">
              <a:buNone/>
            </a:pPr>
            <a:r>
              <a:rPr lang="pl-PL" sz="3500" dirty="0" smtClean="0"/>
              <a:t>4) do schronów (niezależnie od tego, czy przebywają w nich ludzie), a także do innych urządzeń poligonowych – strzelnicy – (wieże, dozory, itp.); </a:t>
            </a:r>
          </a:p>
          <a:p>
            <a:pPr marL="0" indent="0" algn="just">
              <a:buNone/>
            </a:pPr>
            <a:r>
              <a:rPr lang="pl-PL" sz="3500" dirty="0" smtClean="0"/>
              <a:t>5) jeżeli jest podniesiona biała chorągiew lub zapalone białe światło na stanowisku dowodzenia kierownika strzelania oraz na schronach, w których przebywają ludzie; </a:t>
            </a:r>
          </a:p>
          <a:p>
            <a:pPr marL="0" indent="0" algn="just">
              <a:buNone/>
            </a:pPr>
            <a:r>
              <a:rPr lang="pl-PL" sz="3500" dirty="0" smtClean="0"/>
              <a:t>6) w przypadku utraty łączności między kierownikiem strzelania a schronami. </a:t>
            </a:r>
          </a:p>
          <a:p>
            <a:pPr algn="just"/>
            <a:endParaRPr lang="pl-PL" sz="3500" dirty="0" smtClean="0"/>
          </a:p>
          <a:p>
            <a:pPr marL="0" indent="0" algn="just">
              <a:buNone/>
            </a:pPr>
            <a:r>
              <a:rPr lang="pl-PL" sz="3500" b="1" dirty="0" smtClean="0"/>
              <a:t>Strzelanie przerywa się </a:t>
            </a:r>
            <a:r>
              <a:rPr lang="pl-PL" sz="3500" dirty="0" smtClean="0"/>
              <a:t>na komendę (sygnał) kierownika strzelania lub samodzielnie, w razie: </a:t>
            </a:r>
          </a:p>
          <a:p>
            <a:pPr marL="0" indent="0" algn="just">
              <a:buNone/>
            </a:pPr>
            <a:r>
              <a:rPr lang="pl-PL" sz="3500" dirty="0" smtClean="0"/>
              <a:t>1) pojawienia się przed strzelającymi ludzi, sprzętu i zwierząt; </a:t>
            </a:r>
          </a:p>
          <a:p>
            <a:pPr marL="0" indent="0" algn="just">
              <a:buNone/>
            </a:pPr>
            <a:r>
              <a:rPr lang="pl-PL" sz="3500" dirty="0" smtClean="0"/>
              <a:t>2) padania pocisków poza wyznaczone pasy ognia (strzelnicy, pasa ćwiczeń taktycznych); </a:t>
            </a:r>
          </a:p>
          <a:p>
            <a:pPr marL="0" indent="0" algn="just">
              <a:buNone/>
            </a:pPr>
            <a:r>
              <a:rPr lang="pl-PL" sz="3500" dirty="0" smtClean="0"/>
              <a:t>3) utraty łączności z kierownikiem strzelania; </a:t>
            </a:r>
          </a:p>
          <a:p>
            <a:pPr marL="0" indent="0" algn="just">
              <a:buNone/>
            </a:pPr>
            <a:r>
              <a:rPr lang="pl-PL" sz="3500" dirty="0" smtClean="0"/>
              <a:t>4) utraty orientacji w terenie przez strzelającego; </a:t>
            </a:r>
          </a:p>
          <a:p>
            <a:pPr marL="0" indent="0" algn="just">
              <a:buNone/>
            </a:pPr>
            <a:r>
              <a:rPr lang="pl-PL" sz="3500" dirty="0" smtClean="0"/>
              <a:t>5) powstania pożaru; </a:t>
            </a:r>
          </a:p>
          <a:p>
            <a:pPr marL="0" indent="0" algn="just">
              <a:buNone/>
            </a:pPr>
            <a:r>
              <a:rPr lang="pl-PL" sz="3500" dirty="0" smtClean="0"/>
              <a:t>6) podniesienia białej chorągwi lub zapalenia białego światła na stanowisku dowodzenia kierownika strzelania lub na schronie; </a:t>
            </a:r>
          </a:p>
          <a:p>
            <a:pPr marL="0" indent="0" algn="just">
              <a:buNone/>
            </a:pPr>
            <a:r>
              <a:rPr lang="pl-PL" sz="3500" dirty="0" smtClean="0"/>
              <a:t>7) utraty łączności ze schronami, w których znajdują się ludzie; </a:t>
            </a:r>
          </a:p>
          <a:p>
            <a:pPr marL="0" indent="0" algn="just">
              <a:buNone/>
            </a:pPr>
            <a:r>
              <a:rPr lang="pl-PL" sz="3500" dirty="0" smtClean="0"/>
              <a:t>8) otrzymania meldunku lub sygnału o naruszeniu bezpieczeństwa. </a:t>
            </a:r>
          </a:p>
          <a:p>
            <a:pPr algn="just"/>
            <a:endParaRPr lang="pl-PL" sz="3500" dirty="0" smtClean="0"/>
          </a:p>
          <a:p>
            <a:pPr marL="0" indent="0">
              <a:buNone/>
            </a:pPr>
            <a:endParaRPr lang="pl-PL" dirty="0"/>
          </a:p>
        </p:txBody>
      </p:sp>
    </p:spTree>
    <p:extLst>
      <p:ext uri="{BB962C8B-B14F-4D97-AF65-F5344CB8AC3E}">
        <p14:creationId xmlns:p14="http://schemas.microsoft.com/office/powerpoint/2010/main" val="22672599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04664"/>
            <a:ext cx="8229600" cy="5976664"/>
          </a:xfrm>
        </p:spPr>
        <p:txBody>
          <a:bodyPr>
            <a:normAutofit fontScale="85000" lnSpcReduction="20000"/>
          </a:bodyPr>
          <a:lstStyle/>
          <a:p>
            <a:pPr marL="0" indent="0" algn="just">
              <a:buNone/>
            </a:pPr>
            <a:r>
              <a:rPr lang="pl-PL" b="1" dirty="0"/>
              <a:t>W celu natychmiastowego przerwania </a:t>
            </a:r>
            <a:r>
              <a:rPr lang="pl-PL" dirty="0"/>
              <a:t>ognia przez wszystkich strzelających, kierownik strzelania podaje przez urządzenia techniczne lub głosem komendę </a:t>
            </a:r>
            <a:r>
              <a:rPr lang="pl-PL" b="1" i="1" dirty="0"/>
              <a:t>„Przerwij ogień”</a:t>
            </a:r>
            <a:r>
              <a:rPr lang="pl-PL" dirty="0"/>
              <a:t>, a następnie rozkazuje opuścić czerwoną chorągiew (zgasić czerwone światło) i podnieść białą chorągiew (zapalić białe światło) na stanowisku dowodzenia i na schronach. W przypadku utraty łączności, uszkodzenia urządzeń technicznych, itp. sygnał natychmiastowego przerwania ognia podaje się nabojem sygnałowym </a:t>
            </a:r>
            <a:r>
              <a:rPr lang="pl-PL" b="1" i="1" dirty="0"/>
              <a:t>„Czerwony ogień”. </a:t>
            </a:r>
            <a:r>
              <a:rPr lang="pl-PL" dirty="0"/>
              <a:t>Nabojów tych zabrania się stosować we wszystkich innych sytuacjach podczas ćwiczeń i strzelań. </a:t>
            </a:r>
          </a:p>
          <a:p>
            <a:pPr marL="0" indent="0" algn="just">
              <a:buNone/>
            </a:pPr>
            <a:r>
              <a:rPr lang="pl-PL" b="1" dirty="0"/>
              <a:t>Amunicja w punkcie amunicyjnym znajduje się pod nadzorem kierownika punktu amunicyjnego</a:t>
            </a:r>
            <a:r>
              <a:rPr lang="pl-PL" dirty="0"/>
              <a:t>, a także chroniona jest przez niego przed działaniem czynników atmosferycznych, a zwłaszcza kurzu, wilgoci i promieni słonecznych. </a:t>
            </a:r>
          </a:p>
        </p:txBody>
      </p:sp>
    </p:spTree>
    <p:extLst>
      <p:ext uri="{BB962C8B-B14F-4D97-AF65-F5344CB8AC3E}">
        <p14:creationId xmlns:p14="http://schemas.microsoft.com/office/powerpoint/2010/main" val="7227521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3768" y="260648"/>
            <a:ext cx="4151278" cy="6237312"/>
          </a:xfrm>
          <a:prstGeom prst="rect">
            <a:avLst/>
          </a:prstGeom>
        </p:spPr>
      </p:pic>
    </p:spTree>
    <p:extLst>
      <p:ext uri="{BB962C8B-B14F-4D97-AF65-F5344CB8AC3E}">
        <p14:creationId xmlns:p14="http://schemas.microsoft.com/office/powerpoint/2010/main" val="3268078078"/>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TotalTime>
  <Words>1435</Words>
  <Application>Microsoft Office PowerPoint</Application>
  <PresentationFormat>Pokaz na ekranie (4:3)</PresentationFormat>
  <Paragraphs>50</Paragraphs>
  <Slides>9</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9</vt:i4>
      </vt:variant>
    </vt:vector>
  </HeadingPairs>
  <TitlesOfParts>
    <vt:vector size="12" baseType="lpstr">
      <vt:lpstr>Arial</vt:lpstr>
      <vt:lpstr>Calibri</vt:lpstr>
      <vt:lpstr>Motyw pakietu Office</vt:lpstr>
      <vt:lpstr>Zasady bezpieczeństwa  w szkoleniu ogniowym</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Zasady bezpieczeństwa  w szkoleniu ogniowym</dc:title>
  <dc:creator>Akademia Podlaska</dc:creator>
  <cp:lastModifiedBy>Admin</cp:lastModifiedBy>
  <cp:revision>6</cp:revision>
  <dcterms:created xsi:type="dcterms:W3CDTF">2018-02-21T10:59:14Z</dcterms:created>
  <dcterms:modified xsi:type="dcterms:W3CDTF">2019-03-14T21:31:43Z</dcterms:modified>
</cp:coreProperties>
</file>