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9" r:id="rId1"/>
  </p:sldMasterIdLst>
  <p:notesMasterIdLst>
    <p:notesMasterId r:id="rId48"/>
  </p:notesMasterIdLst>
  <p:handoutMasterIdLst>
    <p:handoutMasterId r:id="rId49"/>
  </p:handoutMasterIdLst>
  <p:sldIdLst>
    <p:sldId id="605" r:id="rId2"/>
    <p:sldId id="698" r:id="rId3"/>
    <p:sldId id="699" r:id="rId4"/>
    <p:sldId id="607" r:id="rId5"/>
    <p:sldId id="705" r:id="rId6"/>
    <p:sldId id="608" r:id="rId7"/>
    <p:sldId id="612" r:id="rId8"/>
    <p:sldId id="613" r:id="rId9"/>
    <p:sldId id="614" r:id="rId10"/>
    <p:sldId id="620" r:id="rId11"/>
    <p:sldId id="615" r:id="rId12"/>
    <p:sldId id="700" r:id="rId13"/>
    <p:sldId id="701" r:id="rId14"/>
    <p:sldId id="702" r:id="rId15"/>
    <p:sldId id="703" r:id="rId16"/>
    <p:sldId id="704" r:id="rId17"/>
    <p:sldId id="616" r:id="rId18"/>
    <p:sldId id="617" r:id="rId19"/>
    <p:sldId id="627" r:id="rId20"/>
    <p:sldId id="633" r:id="rId21"/>
    <p:sldId id="668" r:id="rId22"/>
    <p:sldId id="639" r:id="rId23"/>
    <p:sldId id="640" r:id="rId24"/>
    <p:sldId id="643" r:id="rId25"/>
    <p:sldId id="644" r:id="rId26"/>
    <p:sldId id="654" r:id="rId27"/>
    <p:sldId id="655" r:id="rId28"/>
    <p:sldId id="706" r:id="rId29"/>
    <p:sldId id="707" r:id="rId30"/>
    <p:sldId id="708" r:id="rId31"/>
    <p:sldId id="709" r:id="rId32"/>
    <p:sldId id="710" r:id="rId33"/>
    <p:sldId id="711" r:id="rId34"/>
    <p:sldId id="712" r:id="rId35"/>
    <p:sldId id="713" r:id="rId36"/>
    <p:sldId id="714" r:id="rId37"/>
    <p:sldId id="715" r:id="rId38"/>
    <p:sldId id="716" r:id="rId39"/>
    <p:sldId id="717" r:id="rId40"/>
    <p:sldId id="718" r:id="rId41"/>
    <p:sldId id="719" r:id="rId42"/>
    <p:sldId id="720" r:id="rId43"/>
    <p:sldId id="721" r:id="rId44"/>
    <p:sldId id="722" r:id="rId45"/>
    <p:sldId id="723" r:id="rId46"/>
    <p:sldId id="560" r:id="rId47"/>
  </p:sldIdLst>
  <p:sldSz cx="9144000" cy="6858000" type="screen4x3"/>
  <p:notesSz cx="6669088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78200"/>
    <a:srgbClr val="DE9400"/>
    <a:srgbClr val="DFBE9D"/>
    <a:srgbClr val="D1A375"/>
    <a:srgbClr val="FFCC00"/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5" autoAdjust="0"/>
    <p:restoredTop sz="92804" autoAdjust="0"/>
  </p:normalViewPr>
  <p:slideViewPr>
    <p:cSldViewPr snapToGrid="0">
      <p:cViewPr varScale="1">
        <p:scale>
          <a:sx n="68" d="100"/>
          <a:sy n="68" d="100"/>
        </p:scale>
        <p:origin x="12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5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150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8B4A685-04D8-4EC8-860C-FB7339123983}" type="datetimeFigureOut">
              <a:rPr lang="pl-PL"/>
              <a:pPr>
                <a:defRPr/>
              </a:pPr>
              <a:t>19.05.2021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90838" cy="496887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6663" y="9428163"/>
            <a:ext cx="2890837" cy="496887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B8B5B3-1123-4BCD-A897-2B9A864F5E9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884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0"/>
            <a:r>
              <a:rPr lang="pl-PL" noProof="0" smtClean="0"/>
              <a:t>Drugi poziom</a:t>
            </a:r>
          </a:p>
          <a:p>
            <a:pPr lvl="0"/>
            <a:r>
              <a:rPr lang="pl-PL" noProof="0" smtClean="0"/>
              <a:t>Trzeci poziom</a:t>
            </a:r>
          </a:p>
          <a:p>
            <a:pPr lvl="0"/>
            <a:r>
              <a:rPr lang="pl-PL" noProof="0" smtClean="0"/>
              <a:t>Czwarty poziom</a:t>
            </a:r>
          </a:p>
          <a:p>
            <a:pPr lvl="0"/>
            <a:r>
              <a:rPr lang="pl-PL" noProof="0" smtClean="0"/>
              <a:t>Piąty poziom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6022E2-7D3B-4694-9030-5BF66598AFD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8448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CDA92-B4D6-4F85-80E5-2F4072425733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022E2-7D3B-4694-9030-5BF66598AFD2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012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022E2-7D3B-4694-9030-5BF66598AFD2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986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022E2-7D3B-4694-9030-5BF66598AFD2}" type="slidenum">
              <a:rPr lang="pl-PL" smtClean="0"/>
              <a:pPr>
                <a:defRPr/>
              </a:pPr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519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022E2-7D3B-4694-9030-5BF66598AFD2}" type="slidenum">
              <a:rPr lang="pl-PL" smtClean="0"/>
              <a:pPr>
                <a:defRPr/>
              </a:pPr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0067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pl-PL" dirty="0" smtClean="0"/>
          </a:p>
        </p:txBody>
      </p:sp>
      <p:sp>
        <p:nvSpPr>
          <p:cNvPr id="94212" name="Symbol zastępczy numeru slajdu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6" rIns="90452" bIns="4522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7B82E0-1378-410D-8DE9-2C66507A4707}" type="slidenum">
              <a:rPr lang="pl-PL" altLang="pl-PL"/>
              <a:pPr algn="r" eaLnBrk="1" hangingPunct="1">
                <a:spcBef>
                  <a:spcPct val="0"/>
                </a:spcBef>
              </a:pPr>
              <a:t>46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29A3-F31B-4CB8-8293-DEA6A1BE74C7}" type="datetime1">
              <a:rPr lang="pl-PL"/>
              <a:pPr>
                <a:defRPr/>
              </a:pPr>
              <a:t>19.05.2021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ADF54-0839-4E18-A458-79EF32C4EC5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07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002E-03AB-4C7C-B94F-BBC9FDCB28BD}" type="datetime1">
              <a:rPr lang="pl-PL"/>
              <a:pPr>
                <a:defRPr/>
              </a:pPr>
              <a:t>19.05.2021</a:t>
            </a:fld>
            <a:endParaRPr lang="pl-P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5FEB6-A3B7-4581-BD46-F7D7D401A4F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406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A3DD-7CE6-4A85-AEAF-35D62D19D4AE}" type="datetime1">
              <a:rPr lang="pl-PL"/>
              <a:pPr>
                <a:defRPr/>
              </a:pPr>
              <a:t>19.05.2021</a:t>
            </a:fld>
            <a:endParaRPr lang="pl-PL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C3EF6-ACD5-4572-8623-1637F99EB4D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774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5762C-2339-4A95-B123-4AECE93ED0A0}" type="datetime1">
              <a:rPr lang="pl-PL"/>
              <a:pPr>
                <a:defRPr/>
              </a:pPr>
              <a:t>19.05.2021</a:t>
            </a:fld>
            <a:endParaRPr lang="pl-P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D4F1-42B4-42F0-A1E0-906FA3BD70B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390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0F4F5-3714-40AA-9CEB-2029CD347ED8}" type="datetime1">
              <a:rPr lang="pl-PL"/>
              <a:pPr>
                <a:defRPr/>
              </a:pPr>
              <a:t>19.05.2021</a:t>
            </a:fld>
            <a:endParaRPr lang="pl-P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0D98-231E-4FC9-84AF-096E74FC145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84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B373E-C80C-4D1D-88D2-BA74B6398626}" type="datetime1">
              <a:rPr lang="pl-PL"/>
              <a:pPr>
                <a:defRPr/>
              </a:pPr>
              <a:t>19.05.2021</a:t>
            </a:fld>
            <a:endParaRPr lang="pl-P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3261-4865-4969-A38B-DE23704138C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98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B0A5-934F-46C9-8A1D-AA3F60DF0B02}" type="datetime1">
              <a:rPr lang="pl-PL"/>
              <a:pPr>
                <a:defRPr/>
              </a:pPr>
              <a:t>19.05.2021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DDF8-CE4A-4DE1-A6B1-857D2E8E88F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204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C1856-4D90-4EC4-90D9-891556FF20EA}" type="datetime1">
              <a:rPr lang="pl-PL"/>
              <a:pPr>
                <a:defRPr/>
              </a:pPr>
              <a:t>19.05.2021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17FD9-E303-4292-BA58-BC2ED33770C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239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937B919-EE80-4ACC-BFB9-2BF458121079}" type="datetime1">
              <a:rPr lang="pl-PL"/>
              <a:pPr>
                <a:defRPr/>
              </a:pPr>
              <a:t>19.05.2021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03A82F1-9102-4A2C-88DC-A26B9249EDE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5" name="Tytuł 1"/>
          <p:cNvSpPr txBox="1">
            <a:spLocks/>
          </p:cNvSpPr>
          <p:nvPr userDrawn="1"/>
        </p:nvSpPr>
        <p:spPr bwMode="auto">
          <a:xfrm>
            <a:off x="3046413" y="6492875"/>
            <a:ext cx="28384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pl-PL" sz="1400" b="0" kern="0" dirty="0" smtClean="0">
                <a:ea typeface="+mj-ea"/>
                <a:cs typeface="+mj-cs"/>
              </a:rPr>
              <a:t>Siedlce 2021</a:t>
            </a:r>
            <a:endParaRPr lang="pl-PL" sz="1400" b="0" kern="0" dirty="0">
              <a:ea typeface="+mj-ea"/>
              <a:cs typeface="+mj-cs"/>
            </a:endParaRP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" y="-44449"/>
            <a:ext cx="1577340" cy="766849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889238" y="-23812"/>
            <a:ext cx="2254762" cy="755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63DDDA56-7D2D-4292-9AC6-E7E3F6F2E3D7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  <p:sp>
        <p:nvSpPr>
          <p:cNvPr id="13" name="Podtytuł 2"/>
          <p:cNvSpPr txBox="1">
            <a:spLocks/>
          </p:cNvSpPr>
          <p:nvPr/>
        </p:nvSpPr>
        <p:spPr>
          <a:xfrm>
            <a:off x="557848" y="2696528"/>
            <a:ext cx="8175625" cy="2069782"/>
          </a:xfrm>
          <a:prstGeom prst="rect">
            <a:avLst/>
          </a:prstGeom>
          <a:noFill/>
          <a:extLst/>
        </p:spPr>
        <p:txBody>
          <a:bodyPr>
            <a:normAutofit fontScale="92500"/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4000" dirty="0"/>
              <a:t>Temat 1. Zasady zależności żołnierzy.</a:t>
            </a:r>
            <a:br>
              <a:rPr lang="pl-PL" sz="4000" dirty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>Temat 2. Postępowanie służbowe.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altLang="pl-PL" sz="1600" dirty="0" smtClean="0">
                <a:solidFill>
                  <a:schemeClr val="tx1"/>
                </a:solidFill>
              </a:rPr>
              <a:t>		</a:t>
            </a:r>
            <a:endParaRPr lang="pl-PL" altLang="pl-PL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843160" y="834738"/>
            <a:ext cx="4854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Przedmiot - Regulaminy</a:t>
            </a:r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417820" y="5704771"/>
            <a:ext cx="372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mjr rez. mgr inż. Marcin Kozieł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D55FFCB2-0A13-4847-911E-369403EBA28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13454" y="734481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Font typeface="Georgia" pitchFamily="18" charset="0"/>
              <a:buNone/>
              <a:defRPr/>
            </a:pPr>
            <a: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Przełożony podwładny, starszy i młodszy. </a:t>
            </a:r>
            <a:b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26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Prostokąt 1"/>
          <p:cNvSpPr>
            <a:spLocks noChangeArrowheads="1"/>
          </p:cNvSpPr>
          <p:nvPr/>
        </p:nvSpPr>
        <p:spPr bwMode="auto">
          <a:xfrm>
            <a:off x="0" y="4054103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400" dirty="0">
                <a:solidFill>
                  <a:schemeClr val="tx1"/>
                </a:solidFill>
                <a:latin typeface="Arial" charset="0"/>
              </a:rPr>
              <a:t>Podwładnym jest żołnierz lub osoba nie będąca żołnierzem, który na mocy prawa został podporządkowany przełożonemu pod względem organizacyjnym lub specjalistycznym, jeśli wynika </a:t>
            </a:r>
            <a:r>
              <a:rPr lang="pl-PL" altLang="pl-PL" sz="24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pl-PL" altLang="pl-PL" sz="2400" dirty="0" smtClean="0">
                <a:solidFill>
                  <a:schemeClr val="tx1"/>
                </a:solidFill>
                <a:latin typeface="Arial" charset="0"/>
              </a:rPr>
            </a:br>
            <a:r>
              <a:rPr lang="pl-PL" altLang="pl-PL" sz="2400" dirty="0" smtClean="0">
                <a:solidFill>
                  <a:schemeClr val="tx1"/>
                </a:solidFill>
                <a:latin typeface="Arial" charset="0"/>
              </a:rPr>
              <a:t>to </a:t>
            </a:r>
            <a:r>
              <a:rPr lang="pl-PL" altLang="pl-PL" sz="2400" dirty="0">
                <a:solidFill>
                  <a:schemeClr val="tx1"/>
                </a:solidFill>
                <a:latin typeface="Arial" charset="0"/>
              </a:rPr>
              <a:t>z dokumentów kompetencyjnych. Z tego tytułu jest on zobowiązany do wykonywania rozkazów, poleceń </a:t>
            </a:r>
            <a:r>
              <a:rPr lang="pl-PL" altLang="pl-PL" sz="24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pl-PL" altLang="pl-PL" sz="2400" dirty="0" smtClean="0">
                <a:solidFill>
                  <a:schemeClr val="tx1"/>
                </a:solidFill>
                <a:latin typeface="Arial" charset="0"/>
              </a:rPr>
            </a:br>
            <a:r>
              <a:rPr lang="pl-PL" altLang="pl-PL" sz="2400" dirty="0" smtClean="0">
                <a:solidFill>
                  <a:schemeClr val="tx1"/>
                </a:solidFill>
                <a:latin typeface="Arial" charset="0"/>
              </a:rPr>
              <a:t>i </a:t>
            </a:r>
            <a:r>
              <a:rPr lang="pl-PL" altLang="pl-PL" sz="2400" dirty="0">
                <a:solidFill>
                  <a:schemeClr val="tx1"/>
                </a:solidFill>
                <a:latin typeface="Arial" charset="0"/>
              </a:rPr>
              <a:t>wytycznych przełożonego.</a:t>
            </a:r>
          </a:p>
        </p:txBody>
      </p:sp>
      <p:pic>
        <p:nvPicPr>
          <p:cNvPr id="5122" name="Picture 2" descr="Wojska Specjalne - Wojsko polsk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2993"/>
            <a:ext cx="38100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641" y="1532993"/>
            <a:ext cx="5457359" cy="221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5C488B1-3650-44DF-A259-7EF6F05C7D13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71496" y="6661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Font typeface="Georgia" pitchFamily="18" charset="0"/>
              <a:buNone/>
              <a:defRPr/>
            </a:pPr>
            <a: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Przełożony podwładny, starszy i młodszy. </a:t>
            </a:r>
            <a:b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26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Prostokąt 1"/>
          <p:cNvSpPr>
            <a:spLocks noChangeArrowheads="1"/>
          </p:cNvSpPr>
          <p:nvPr/>
        </p:nvSpPr>
        <p:spPr bwMode="auto">
          <a:xfrm>
            <a:off x="-92602" y="4840123"/>
            <a:ext cx="9144004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W sprawach służbowych podwładny ma tylko jednego bezpośredniego przełożonego.</a:t>
            </a:r>
          </a:p>
        </p:txBody>
      </p:sp>
      <p:pic>
        <p:nvPicPr>
          <p:cNvPr id="6148" name="Picture 4" descr="Obraz Żołnierz sił specjalnych, wojskowy operator łączności lub konserwator  w hełmie i okularach, krzyczący przez radio podczas bitwy na pustyni.  Wzywanie posiłków, meldowanie o sytuacji na polu bitwy na wymiar -  działanie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377" y="1353257"/>
            <a:ext cx="4590046" cy="26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9B5FEB6-A3B7-4581-BD46-F7D7D401A4FD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461674" y="368383"/>
            <a:ext cx="3398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578200"/>
              </a:buClr>
              <a:defRPr/>
            </a:pPr>
            <a:r>
              <a:rPr lang="pl-PL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Stopnie wojskowe.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" y="891602"/>
            <a:ext cx="8877385" cy="507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6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9B5FEB6-A3B7-4581-BD46-F7D7D401A4FD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461674" y="368383"/>
            <a:ext cx="3398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578200"/>
              </a:buClr>
              <a:defRPr/>
            </a:pPr>
            <a:r>
              <a:rPr lang="pl-PL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Stopnie wojskowe.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" y="991552"/>
            <a:ext cx="8961901" cy="52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8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9B5FEB6-A3B7-4581-BD46-F7D7D401A4FD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461674" y="368383"/>
            <a:ext cx="3398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578200"/>
              </a:buClr>
              <a:defRPr/>
            </a:pPr>
            <a:r>
              <a:rPr lang="pl-PL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Stopnie wojskowe.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891603"/>
            <a:ext cx="1238250" cy="14287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2217483"/>
            <a:ext cx="1485900" cy="14478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3665283"/>
            <a:ext cx="1362075" cy="143827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4" y="5032692"/>
            <a:ext cx="1495425" cy="1447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933" y="891603"/>
            <a:ext cx="1247775" cy="143827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307" y="2426017"/>
            <a:ext cx="1343025" cy="134302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5006" y="4065206"/>
            <a:ext cx="1323975" cy="123825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7692" y="2143799"/>
            <a:ext cx="1291827" cy="2445859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1136" y="914971"/>
            <a:ext cx="1218143" cy="122882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4354" y="2213903"/>
            <a:ext cx="1564586" cy="1404701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4354" y="3618603"/>
            <a:ext cx="1451610" cy="129528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0658" y="889495"/>
            <a:ext cx="1722162" cy="135157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1255" y="5032692"/>
            <a:ext cx="1289375" cy="129952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98373" y="2418453"/>
            <a:ext cx="1784447" cy="1617556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82090" y="4091772"/>
            <a:ext cx="1700729" cy="12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6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9B5FEB6-A3B7-4581-BD46-F7D7D401A4FD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  <p:pic>
        <p:nvPicPr>
          <p:cNvPr id="11266" name="Picture 2" descr="Polish? Stopnie Wojskowe w Polsce - Lotnictwo | Military ranks, Military  forces, Milit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7576" y="-208355"/>
            <a:ext cx="4963542" cy="75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461674" y="368383"/>
            <a:ext cx="409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578200"/>
              </a:buClr>
              <a:defRPr/>
            </a:pPr>
            <a:r>
              <a:rPr lang="pl-PL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Stopnie </a:t>
            </a:r>
            <a:r>
              <a:rPr lang="pl-PL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wojskowe - SP</a:t>
            </a:r>
            <a:endParaRPr lang="pl-PL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4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9B5FEB6-A3B7-4581-BD46-F7D7D401A4FD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461674" y="368383"/>
            <a:ext cx="409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578200"/>
              </a:buClr>
              <a:defRPr/>
            </a:pPr>
            <a:r>
              <a:rPr lang="pl-PL" sz="2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Stopnie </a:t>
            </a:r>
            <a:r>
              <a:rPr lang="pl-PL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wojskowe - SP</a:t>
            </a:r>
            <a:endParaRPr lang="pl-PL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268" name="Picture 4" descr="21 Wojsko ideas | wojsko, wojskowi, samolot odrzut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4301" y="-882908"/>
            <a:ext cx="4314708" cy="91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12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7544A8C4-95D3-4494-8EF2-1DB027A2E0A5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25776" y="762984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WYDAWANIE I WYKONYWANIE ROZKAZÓW</a:t>
            </a:r>
          </a:p>
        </p:txBody>
      </p:sp>
      <p:sp>
        <p:nvSpPr>
          <p:cNvPr id="19461" name="Prostokąt 1"/>
          <p:cNvSpPr>
            <a:spLocks noChangeArrowheads="1"/>
          </p:cNvSpPr>
          <p:nvPr/>
        </p:nvSpPr>
        <p:spPr bwMode="auto">
          <a:xfrm>
            <a:off x="254635" y="4998952"/>
            <a:ext cx="82643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400" dirty="0">
                <a:solidFill>
                  <a:schemeClr val="tx1"/>
                </a:solidFill>
                <a:latin typeface="Arial" charset="0"/>
              </a:rPr>
              <a:t>Rozkaz jest poleceniem podjęcia określonego działania lub jego </a:t>
            </a:r>
            <a:r>
              <a:rPr lang="pl-PL" altLang="pl-PL" sz="2400" dirty="0" smtClean="0">
                <a:solidFill>
                  <a:schemeClr val="tx1"/>
                </a:solidFill>
                <a:latin typeface="Arial" charset="0"/>
              </a:rPr>
              <a:t>zaniechania </a:t>
            </a:r>
            <a:r>
              <a:rPr lang="pl-PL" altLang="pl-PL" sz="2400" dirty="0">
                <a:solidFill>
                  <a:schemeClr val="tx1"/>
                </a:solidFill>
                <a:latin typeface="Arial" charset="0"/>
              </a:rPr>
              <a:t>wydanym służbowo żołnierzowi przez przełożonego (uprawnionego starszego).</a:t>
            </a:r>
          </a:p>
        </p:txBody>
      </p:sp>
      <p:pic>
        <p:nvPicPr>
          <p:cNvPr id="17410" name="Picture 2" descr="Znalezione obrazy dla zapytania dowodzenie wojsk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43" y="2021336"/>
            <a:ext cx="3463999" cy="251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Znalezione obrazy dla zapytania wydawanie rozkazów w wojs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6" y="2038574"/>
            <a:ext cx="3776664" cy="251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BCABBF4C-B526-4C56-A7CA-830E49DC35C3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42946" y="7995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</a:rPr>
              <a:t>WYDAWANIE I WYKONYWANIE ROZKAZÓW</a:t>
            </a:r>
          </a:p>
        </p:txBody>
      </p:sp>
      <p:sp>
        <p:nvSpPr>
          <p:cNvPr id="20485" name="Prostokąt 1"/>
          <p:cNvSpPr>
            <a:spLocks noChangeArrowheads="1"/>
          </p:cNvSpPr>
          <p:nvPr/>
        </p:nvSpPr>
        <p:spPr bwMode="auto">
          <a:xfrm>
            <a:off x="0" y="476075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400" dirty="0">
                <a:solidFill>
                  <a:schemeClr val="tx1"/>
                </a:solidFill>
                <a:latin typeface="Arial" charset="0"/>
              </a:rPr>
              <a:t>Wydający rozkaz jest zobowiązany uwzględnić stopień przygotowania podwładnego, warunki i okoliczności wykonania rozkazu oraz zapewnić </a:t>
            </a:r>
            <a:r>
              <a:rPr lang="pl-PL" altLang="pl-PL" sz="2400" dirty="0" smtClean="0">
                <a:solidFill>
                  <a:schemeClr val="tx1"/>
                </a:solidFill>
                <a:latin typeface="Arial" charset="0"/>
              </a:rPr>
              <a:t>niezbędne </a:t>
            </a:r>
            <a:r>
              <a:rPr lang="pl-PL" altLang="pl-PL" sz="2400" dirty="0">
                <a:solidFill>
                  <a:schemeClr val="tx1"/>
                </a:solidFill>
                <a:latin typeface="Arial" charset="0"/>
              </a:rPr>
              <a:t>do tego siły i środki.</a:t>
            </a:r>
          </a:p>
        </p:txBody>
      </p:sp>
      <p:pic>
        <p:nvPicPr>
          <p:cNvPr id="16386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68" y="1440940"/>
            <a:ext cx="4182036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3" y="1441812"/>
            <a:ext cx="4180727" cy="278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04E32476-4B67-4969-A284-AA3FBCE4E4A9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0066" y="86816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WYDAWANIE I WYKONYWANIE ROZKAZÓW</a:t>
            </a:r>
          </a:p>
        </p:txBody>
      </p:sp>
      <p:sp>
        <p:nvSpPr>
          <p:cNvPr id="23557" name="Prostokąt 1"/>
          <p:cNvSpPr>
            <a:spLocks noChangeArrowheads="1"/>
          </p:cNvSpPr>
          <p:nvPr/>
        </p:nvSpPr>
        <p:spPr bwMode="auto">
          <a:xfrm>
            <a:off x="0" y="4942682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Rozkaz może uchylić lub zmienić ten, kto go wydał lub </a:t>
            </a: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</a:b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>– </a:t>
            </a: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jeżeli dobro służby tego wymaga – jego przełożony, informując o tym poprzedniego </a:t>
            </a: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>rozkazodawcę</a:t>
            </a: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pic>
        <p:nvPicPr>
          <p:cNvPr id="7170" name="Picture 2" descr="ROZKAZ Ns 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6" y="1666680"/>
            <a:ext cx="180022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lska Komenda Wojskowa w Krakowie. Rozkaz Nr. 3. Kraków, dnia 2 listopada  1918 - Silesian Digital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28" y="1629665"/>
            <a:ext cx="21431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ozkaz Dzienny. Polska Organizacja Wojskowa. Komenda Naczelna. L. 1610.  Warszawa, 29. XI 1918 | Europe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24" y="1562721"/>
            <a:ext cx="2039842" cy="32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9B5FEB6-A3B7-4581-BD46-F7D7D401A4FD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212731" y="166216"/>
            <a:ext cx="4122535" cy="70365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pl-PL" sz="2400" b="1" dirty="0"/>
              <a:t>Zasady zależności żołnierzy</a:t>
            </a:r>
            <a:r>
              <a:rPr lang="pl-PL" sz="2400" b="1" dirty="0" smtClean="0"/>
              <a:t>.</a:t>
            </a:r>
            <a:endParaRPr lang="pl-PL" sz="2400" b="1" dirty="0"/>
          </a:p>
        </p:txBody>
      </p:sp>
      <p:sp>
        <p:nvSpPr>
          <p:cNvPr id="7" name="Prostokąt 6"/>
          <p:cNvSpPr/>
          <p:nvPr/>
        </p:nvSpPr>
        <p:spPr>
          <a:xfrm>
            <a:off x="179509" y="2113061"/>
            <a:ext cx="44156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 smtClean="0"/>
              <a:t>CELE SZKOLENIA:</a:t>
            </a:r>
            <a:br>
              <a:rPr lang="pl-PL" sz="1800" dirty="0" smtClean="0"/>
            </a:br>
            <a:r>
              <a:rPr lang="pl-PL" sz="1800" dirty="0" smtClean="0"/>
              <a:t>W wyniku opanowania treści tematu słuchacz potrafi:</a:t>
            </a:r>
            <a:br>
              <a:rPr lang="pl-PL" sz="1800" dirty="0" smtClean="0"/>
            </a:br>
            <a:r>
              <a:rPr lang="pl-PL" sz="1800" dirty="0" smtClean="0"/>
              <a:t>- zdefiniować pojęcia: przełożony, podwładny, starszy i młodszy,</a:t>
            </a:r>
            <a:br>
              <a:rPr lang="pl-PL" sz="1800" dirty="0" smtClean="0"/>
            </a:br>
            <a:r>
              <a:rPr lang="pl-PL" sz="1800" dirty="0" smtClean="0"/>
              <a:t>- rozpoznać stopnie wojskowe,</a:t>
            </a:r>
            <a:br>
              <a:rPr lang="pl-PL" sz="1800" dirty="0" smtClean="0"/>
            </a:br>
            <a:r>
              <a:rPr lang="pl-PL" sz="1800" dirty="0" smtClean="0"/>
              <a:t>- zdefiniować ogólne zasady wydawania i wykonywania rozkazów.</a:t>
            </a:r>
          </a:p>
          <a:p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ZAGADNIENIA:</a:t>
            </a:r>
            <a:br>
              <a:rPr lang="pl-PL" sz="1800" dirty="0" smtClean="0"/>
            </a:br>
            <a:r>
              <a:rPr lang="pl-PL" sz="1800" dirty="0" smtClean="0"/>
              <a:t>Przełożony, podwładny, starszy, młodszy. Stopnie wojskowe.</a:t>
            </a:r>
            <a:br>
              <a:rPr lang="pl-PL" sz="1800" dirty="0" smtClean="0"/>
            </a:br>
            <a:r>
              <a:rPr lang="pl-PL" sz="1800" dirty="0" smtClean="0"/>
              <a:t>Wydawanie i wykonywanie rozkazów.</a:t>
            </a:r>
            <a:endParaRPr lang="pl-PL" sz="1800" dirty="0"/>
          </a:p>
        </p:txBody>
      </p:sp>
      <p:pic>
        <p:nvPicPr>
          <p:cNvPr id="8" name="Picture 2" descr="Baczność! na Pomysły - Zszywka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25" y="1879818"/>
            <a:ext cx="3727424" cy="41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24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5E03F61D-D5B8-4A53-A3F0-B8036680DBAD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1880" y="692765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WYDAWANIE I WYKONYWANIE ROZKAZÓW</a:t>
            </a:r>
          </a:p>
        </p:txBody>
      </p:sp>
      <p:sp>
        <p:nvSpPr>
          <p:cNvPr id="28677" name="Prostokąt 1"/>
          <p:cNvSpPr>
            <a:spLocks noChangeArrowheads="1"/>
          </p:cNvSpPr>
          <p:nvPr/>
        </p:nvSpPr>
        <p:spPr bwMode="auto">
          <a:xfrm>
            <a:off x="0" y="4720037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000" dirty="0">
                <a:solidFill>
                  <a:schemeClr val="tx1"/>
                </a:solidFill>
                <a:latin typeface="Arial" charset="0"/>
              </a:rPr>
              <a:t>W szczególnie uzasadnionych wypadkach, podwładny może wystąpić o wydanie rozkazu na piśmie, zwłaszcza gdy dotyczy on zadania do wykonania w specyficznych warunkach lub w sposób odmienny od ogólnie przyjętych </a:t>
            </a:r>
            <a:r>
              <a:rPr lang="pl-PL" altLang="pl-PL" sz="2000" dirty="0" smtClean="0">
                <a:solidFill>
                  <a:schemeClr val="tx1"/>
                </a:solidFill>
                <a:latin typeface="Arial" charset="0"/>
              </a:rPr>
              <a:t>zasad</a:t>
            </a:r>
            <a:r>
              <a:rPr lang="pl-PL" altLang="pl-PL" sz="2000" dirty="0">
                <a:solidFill>
                  <a:schemeClr val="tx1"/>
                </a:solidFill>
                <a:latin typeface="Arial" charset="0"/>
              </a:rPr>
              <a:t>. Rozkazodawca ma obowiązek sporządzić rozkaz na piśmie, a podwładny rozkaz wykonać. </a:t>
            </a:r>
          </a:p>
        </p:txBody>
      </p:sp>
      <p:pic>
        <p:nvPicPr>
          <p:cNvPr id="14338" name="Picture 2" descr="Znalezione obrazy dla zapytania rozkaz boj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07" y="1182925"/>
            <a:ext cx="3710593" cy="247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66" y="2552652"/>
            <a:ext cx="2977416" cy="22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925"/>
            <a:ext cx="3381208" cy="225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5E03F61D-D5B8-4A53-A3F0-B8036680DBAD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36604" y="746055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WYDAWANIE I WYKONYWANIE ROZKAZÓW</a:t>
            </a:r>
          </a:p>
        </p:txBody>
      </p:sp>
      <p:sp>
        <p:nvSpPr>
          <p:cNvPr id="28677" name="Prostokąt 1"/>
          <p:cNvSpPr>
            <a:spLocks noChangeArrowheads="1"/>
          </p:cNvSpPr>
          <p:nvPr/>
        </p:nvSpPr>
        <p:spPr bwMode="auto">
          <a:xfrm>
            <a:off x="0" y="4830087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400" dirty="0" smtClean="0">
                <a:solidFill>
                  <a:schemeClr val="tx1"/>
                </a:solidFill>
                <a:latin typeface="Arial" charset="0"/>
              </a:rPr>
              <a:t>W </a:t>
            </a:r>
            <a:r>
              <a:rPr lang="pl-PL" altLang="pl-PL" sz="2400" dirty="0">
                <a:solidFill>
                  <a:schemeClr val="tx1"/>
                </a:solidFill>
                <a:latin typeface="Arial" charset="0"/>
              </a:rPr>
              <a:t>sytuacji, gdy skutkiem rozkazu będzie popełnienie przestępstwa, podwładny ma prawo odmówić wykonania rozkazu.</a:t>
            </a:r>
          </a:p>
        </p:txBody>
      </p:sp>
      <p:pic>
        <p:nvPicPr>
          <p:cNvPr id="8194" name="Picture 2" descr="Żołnierze służby przygotowawczej zdawali egzamin przy Obornickiej |  www.wroclaw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81" y="1317077"/>
            <a:ext cx="5173884" cy="34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7DC3AB3E-FAD3-4578-B1CE-0DCB5880A9FE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51506" y="774996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WYDAWANIE I WYKONYWANIE ROZKAZÓW</a:t>
            </a:r>
          </a:p>
        </p:txBody>
      </p:sp>
      <p:sp>
        <p:nvSpPr>
          <p:cNvPr id="33797" name="Prostokąt 1"/>
          <p:cNvSpPr>
            <a:spLocks noChangeArrowheads="1"/>
          </p:cNvSpPr>
          <p:nvPr/>
        </p:nvSpPr>
        <p:spPr bwMode="auto">
          <a:xfrm>
            <a:off x="138892" y="4959824"/>
            <a:ext cx="91439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000" dirty="0">
                <a:solidFill>
                  <a:schemeClr val="tx1"/>
                </a:solidFill>
                <a:latin typeface="Arial" charset="0"/>
              </a:rPr>
              <a:t>Żołnierz, który wykonując rozkaz wiedział lub godził się na to, że </a:t>
            </a:r>
            <a:r>
              <a:rPr lang="pl-PL" altLang="pl-PL" sz="2000" dirty="0" smtClean="0">
                <a:solidFill>
                  <a:schemeClr val="tx1"/>
                </a:solidFill>
                <a:latin typeface="Arial" charset="0"/>
              </a:rPr>
              <a:t>popełnia </a:t>
            </a:r>
            <a:r>
              <a:rPr lang="pl-PL" altLang="pl-PL" sz="2000" dirty="0">
                <a:solidFill>
                  <a:schemeClr val="tx1"/>
                </a:solidFill>
                <a:latin typeface="Arial" charset="0"/>
              </a:rPr>
              <a:t>przestępstwo, ponosi odpowiedzialność karną. Odpowiedzialność karną ponosi również ten, kto taki rozkaz wydał. </a:t>
            </a:r>
          </a:p>
        </p:txBody>
      </p:sp>
      <p:pic>
        <p:nvPicPr>
          <p:cNvPr id="9218" name="Picture 2" descr="Koniec wojskowej prokurat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1" y="1359591"/>
            <a:ext cx="4572536" cy="301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odejmij wyzwanie i dołącz do ŻW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91" y="1611153"/>
            <a:ext cx="3775634" cy="251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8ACF4949-C2A7-4CFF-8B8F-BB01436A3B8C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12377" y="848767"/>
            <a:ext cx="9144000" cy="501568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</a:rPr>
              <a:t>POSTĘPOWANIE </a:t>
            </a:r>
            <a:r>
              <a:rPr lang="pl-PL" sz="2800" dirty="0" smtClean="0">
                <a:effectLst/>
              </a:rPr>
              <a:t>SŁUŻBOWE - DROGA SŁUŻBOW</a:t>
            </a:r>
          </a:p>
        </p:txBody>
      </p:sp>
      <p:sp>
        <p:nvSpPr>
          <p:cNvPr id="34821" name="Prostokąt 1"/>
          <p:cNvSpPr>
            <a:spLocks noChangeArrowheads="1"/>
          </p:cNvSpPr>
          <p:nvPr/>
        </p:nvSpPr>
        <p:spPr bwMode="auto">
          <a:xfrm>
            <a:off x="0" y="4478437"/>
            <a:ext cx="914400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000" dirty="0">
                <a:solidFill>
                  <a:schemeClr val="tx1"/>
                </a:solidFill>
                <a:latin typeface="Arial" charset="0"/>
              </a:rPr>
              <a:t>Droga służbowa polega na ustnym lub pisemnym przekazywaniu rozkazów, decyzji, zarządzeń i wytycznych od wyższego przełożonego poprzez </a:t>
            </a:r>
            <a:r>
              <a:rPr lang="pl-PL" altLang="pl-PL" sz="2000" dirty="0" smtClean="0">
                <a:solidFill>
                  <a:schemeClr val="tx1"/>
                </a:solidFill>
                <a:latin typeface="Arial" charset="0"/>
              </a:rPr>
              <a:t>kolejnych </a:t>
            </a:r>
            <a:r>
              <a:rPr lang="pl-PL" altLang="pl-PL" sz="2000" dirty="0">
                <a:solidFill>
                  <a:schemeClr val="tx1"/>
                </a:solidFill>
                <a:latin typeface="Arial" charset="0"/>
              </a:rPr>
              <a:t>przełożonych, do wykonawcy oraz przyjmowaniu meldunków </a:t>
            </a:r>
            <a:r>
              <a:rPr lang="pl-PL" altLang="pl-PL" sz="2000" dirty="0" smtClean="0">
                <a:solidFill>
                  <a:schemeClr val="tx1"/>
                </a:solidFill>
                <a:latin typeface="Arial" charset="0"/>
              </a:rPr>
              <a:t>od podwładnych </a:t>
            </a:r>
            <a:r>
              <a:rPr lang="pl-PL" altLang="pl-PL" sz="2000" dirty="0">
                <a:solidFill>
                  <a:schemeClr val="tx1"/>
                </a:solidFill>
                <a:latin typeface="Arial" charset="0"/>
              </a:rPr>
              <a:t>(zainteresowanych) – poprzez wszystkich kolejnych przełożonych aż do tego, który sprawę rozstrzyga.</a:t>
            </a:r>
          </a:p>
        </p:txBody>
      </p:sp>
      <p:pic>
        <p:nvPicPr>
          <p:cNvPr id="14338" name="Picture 2" descr="Jakie są zadania Wojsk Obrony Terytorialnej - GazetaPrawna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7" y="1592946"/>
            <a:ext cx="4045335" cy="250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O niestawiennictwie żołnierza na wezwanie organu można zawiadomić jego  dowódcę - Mundurowi - rp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842" y="1592946"/>
            <a:ext cx="4194555" cy="2502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AD302EC5-68BE-4368-8D3C-869D25C09C25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2647" y="754399"/>
            <a:ext cx="9144000" cy="619077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</a:rPr>
              <a:t>POSTĘPOWANIE </a:t>
            </a:r>
            <a:r>
              <a:rPr lang="pl-PL" sz="2800" dirty="0" smtClean="0">
                <a:effectLst/>
              </a:rPr>
              <a:t>SŁUŻBOWE - DROGA </a:t>
            </a:r>
            <a:r>
              <a:rPr lang="pl-PL" sz="2800" dirty="0">
                <a:effectLst/>
              </a:rPr>
              <a:t>SŁUŻBOWA</a:t>
            </a:r>
          </a:p>
        </p:txBody>
      </p:sp>
      <p:sp>
        <p:nvSpPr>
          <p:cNvPr id="14341" name="Prostokąt 1"/>
          <p:cNvSpPr>
            <a:spLocks noChangeArrowheads="1"/>
          </p:cNvSpPr>
          <p:nvPr/>
        </p:nvSpPr>
        <p:spPr bwMode="auto">
          <a:xfrm>
            <a:off x="1" y="1245283"/>
            <a:ext cx="526311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l-PL" sz="1800" dirty="0" smtClean="0"/>
              <a:t>Drogę służbową można pominąć w sprawach: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1800" dirty="0" smtClean="0"/>
              <a:t>nie   cierpiących  zwłoki,   o   czym   należy  zameldować   (powiadomić)  pominiętemu bezpośredniemu przełożonemu;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1800" dirty="0" smtClean="0"/>
              <a:t>naruszenia zasad poszanowania godności osobistej, nietykalności cielesnej oraz zaistnienia </a:t>
            </a:r>
            <a:r>
              <a:rPr lang="pl-PL" sz="1800" dirty="0" err="1" smtClean="0"/>
              <a:t>mobbingu</a:t>
            </a:r>
            <a:r>
              <a:rPr lang="pl-PL" sz="1800" dirty="0" smtClean="0"/>
              <a:t> lub molestowania seksualnego;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1800" dirty="0" smtClean="0"/>
              <a:t>dotyczących   pozbawienia   lub   ograniczenia   należnych   uprawnień   lub nadużycia przez przełożonego uprawnień służbowych;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1800" dirty="0" smtClean="0"/>
              <a:t>określonych w wojskowych przepisach dyscyplinarnych;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1800" dirty="0" smtClean="0"/>
              <a:t>skarg i wniosków,  o których  mowa w dziale  VIII Kodeksu postępowania administracyjnego;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1800" dirty="0" smtClean="0"/>
              <a:t>innych, określonych w odrębnych przepisach.</a:t>
            </a:r>
          </a:p>
        </p:txBody>
      </p:sp>
      <p:pic>
        <p:nvPicPr>
          <p:cNvPr id="17410" name="Picture 2" descr="Salutowanie dwoma palcami – Wikipedia, wolna encyk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72" y="1330325"/>
            <a:ext cx="2493778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88474AAC-9B9C-4438-A6D8-9B852A433DCB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3280" y="733134"/>
            <a:ext cx="9144000" cy="619077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</a:rPr>
              <a:t>POSTĘPOWANIE </a:t>
            </a:r>
            <a:r>
              <a:rPr lang="pl-PL" sz="2800" dirty="0" smtClean="0">
                <a:effectLst/>
              </a:rPr>
              <a:t>SŁUŻBOWE - RAPORT </a:t>
            </a:r>
            <a:r>
              <a:rPr lang="pl-PL" sz="2800" dirty="0">
                <a:effectLst/>
              </a:rPr>
              <a:t>SŁUŻBOWY</a:t>
            </a:r>
          </a:p>
        </p:txBody>
      </p:sp>
      <p:sp>
        <p:nvSpPr>
          <p:cNvPr id="37893" name="Prostokąt 1"/>
          <p:cNvSpPr>
            <a:spLocks noChangeArrowheads="1"/>
          </p:cNvSpPr>
          <p:nvPr/>
        </p:nvSpPr>
        <p:spPr bwMode="auto">
          <a:xfrm>
            <a:off x="0" y="4536322"/>
            <a:ext cx="914399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000" dirty="0">
                <a:solidFill>
                  <a:schemeClr val="tx1"/>
                </a:solidFill>
                <a:latin typeface="Arial" charset="0"/>
              </a:rPr>
              <a:t>W celu rozpatrzenia spraw służbowych lub osobistych, w tym także skarg, wniosków i zażaleń żołnierzy, przełożeni przyjmują podwładnych do </a:t>
            </a:r>
            <a:r>
              <a:rPr lang="pl-PL" altLang="pl-PL" sz="2000" dirty="0" smtClean="0">
                <a:solidFill>
                  <a:schemeClr val="tx1"/>
                </a:solidFill>
                <a:latin typeface="Arial" charset="0"/>
              </a:rPr>
              <a:t>raportu </a:t>
            </a:r>
            <a:r>
              <a:rPr lang="pl-PL" altLang="pl-PL" sz="2000" dirty="0">
                <a:solidFill>
                  <a:schemeClr val="tx1"/>
                </a:solidFill>
                <a:latin typeface="Arial" charset="0"/>
              </a:rPr>
              <a:t>służbowego indywidualnie, w wyznaczonym czasie tak, aby w sprawach pilnych żołnierz mógł być przedstawiony do raportu do dowódcy jednostki w ciągu jednego dnia.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348848"/>
            <a:ext cx="6442444" cy="3024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F9202BF2-5C1E-40E1-84A8-08EC53AEDFD8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52889" y="807562"/>
            <a:ext cx="9144000" cy="619077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</a:rPr>
              <a:t>POSTĘPOWANIE </a:t>
            </a:r>
            <a:r>
              <a:rPr lang="pl-PL" sz="2800" dirty="0" smtClean="0">
                <a:effectLst/>
              </a:rPr>
              <a:t>SŁUŻBOWE - RAPORT </a:t>
            </a:r>
            <a:r>
              <a:rPr lang="pl-PL" sz="2800" dirty="0">
                <a:effectLst/>
              </a:rPr>
              <a:t>SŁUŻBOWY</a:t>
            </a:r>
          </a:p>
        </p:txBody>
      </p:sp>
      <p:sp>
        <p:nvSpPr>
          <p:cNvPr id="40965" name="Prostokąt 1"/>
          <p:cNvSpPr>
            <a:spLocks noChangeArrowheads="1"/>
          </p:cNvSpPr>
          <p:nvPr/>
        </p:nvSpPr>
        <p:spPr bwMode="auto">
          <a:xfrm>
            <a:off x="0" y="5414816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Do raportu służbowego żołnierze stają w ubiorach ustalonych przez przyjmującego raport.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3" y="1426639"/>
            <a:ext cx="4230686" cy="236918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929" y="2679647"/>
            <a:ext cx="3338735" cy="2500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99C4B802-206F-44CA-9FAD-5414D0B6D23C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658707"/>
            <a:ext cx="9144000" cy="619077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400" dirty="0">
                <a:effectLst/>
              </a:rPr>
              <a:t>POSTĘPOWANIE </a:t>
            </a:r>
            <a:r>
              <a:rPr lang="pl-PL" sz="2400" dirty="0" smtClean="0">
                <a:effectLst/>
              </a:rPr>
              <a:t>SŁUŻBOWE </a:t>
            </a:r>
            <a:r>
              <a:rPr lang="pl-PL" sz="2800" dirty="0" smtClean="0">
                <a:effectLst/>
              </a:rPr>
              <a:t>- </a:t>
            </a:r>
            <a:r>
              <a:rPr lang="pl-PL" sz="2000" dirty="0">
                <a:effectLst/>
              </a:rPr>
              <a:t>TERMINY POSTĘPOWANIA SŁUŻBOWEGO</a:t>
            </a:r>
            <a:endParaRPr lang="pl-PL" sz="2800" dirty="0">
              <a:effectLst/>
            </a:endParaRPr>
          </a:p>
        </p:txBody>
      </p:sp>
      <p:sp>
        <p:nvSpPr>
          <p:cNvPr id="41989" name="Prostokąt 1"/>
          <p:cNvSpPr>
            <a:spLocks noChangeArrowheads="1"/>
          </p:cNvSpPr>
          <p:nvPr/>
        </p:nvSpPr>
        <p:spPr bwMode="auto">
          <a:xfrm>
            <a:off x="0" y="3729864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1800" dirty="0">
                <a:solidFill>
                  <a:schemeClr val="tx1"/>
                </a:solidFill>
                <a:latin typeface="Arial" charset="0"/>
              </a:rPr>
              <a:t>	Wszystkie sprawy powinny być załatwiane niezwłocznie, lecz nie później niż w terminach określonych w odrębnych przepisach. Jeżeli sprawa wymaga postępowania wyjaśniającego i ma szczególny wpływ na przebieg służby żołnierza, jej załatwienie powinno nastąpić w terminie do czternastu dni, a w szczególnie uzasadnionym wypadku może być przedłużone na czas oznaczony, nie dłuższy niż dwa miesiące. W takim przypadku na­leży powiadomić pisemnie zainteresowanego, podając przyczyny zwłoki i nowy termin załatwienia sprawy. a decyzji lub jej ogłoszenia. Odwołanie należy rozpatrzyć w ciągu miesiąca od dnia jego otrzymania.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8" y="1236556"/>
            <a:ext cx="3986882" cy="2286458"/>
          </a:xfrm>
          <a:prstGeom prst="rect">
            <a:avLst/>
          </a:prstGeom>
        </p:spPr>
      </p:pic>
      <p:pic>
        <p:nvPicPr>
          <p:cNvPr id="19458" name="Picture 2" descr="Rosja ponownie utajnia archiwa II wojny światowej. Chodzi o okres wojny  ojczyźnianej - tvp.inf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78" y="1236556"/>
            <a:ext cx="4064813" cy="228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42896" y="75386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None/>
              <a:defRPr/>
            </a:pPr>
            <a:r>
              <a:rPr lang="pl-PL" sz="2000" dirty="0">
                <a:effectLst/>
              </a:rPr>
              <a:t>ZASADY ŻOŁNIERSKIEGO </a:t>
            </a:r>
            <a:r>
              <a:rPr lang="pl-PL" sz="2000" dirty="0" smtClean="0">
                <a:effectLst/>
              </a:rPr>
              <a:t>ZACHOWANIA-</a:t>
            </a:r>
            <a:r>
              <a:rPr lang="pl-PL" sz="2000" dirty="0">
                <a:effectLst/>
              </a:rPr>
              <a:t>POSTANOWIENIA OGÓLNE</a:t>
            </a:r>
          </a:p>
          <a:p>
            <a:pPr marL="639763" algn="l" eaLnBrk="1" hangingPunct="1">
              <a:buNone/>
              <a:defRPr/>
            </a:pPr>
            <a:endParaRPr lang="pl-PL" altLang="pl-PL" sz="26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78734" y="5220006"/>
            <a:ext cx="7731889" cy="2031533"/>
          </a:xfrm>
          <a:prstGeom prst="rect">
            <a:avLst/>
          </a:prstGeom>
          <a:extLst/>
        </p:spPr>
        <p:txBody>
          <a:bodyPr rtlCol="0"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2000" dirty="0" smtClean="0"/>
              <a:t>Żołnierze w stosunku do innych żołnierzy i do osób cywilnych są zobowiązani przestrzegać zasad etycznych, norm współżycia społecznego oraz zachowywać się z godnością, uprzejmie i taktownie.</a:t>
            </a:r>
          </a:p>
          <a:p>
            <a:pPr marL="514350" indent="-51435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pl-PL" sz="2000" dirty="0" smtClean="0"/>
          </a:p>
        </p:txBody>
      </p:sp>
      <p:pic>
        <p:nvPicPr>
          <p:cNvPr id="10242" name="Picture 2" descr="Polska Zbroj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67" y="1153124"/>
            <a:ext cx="5803261" cy="386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29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12513" y="816864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None/>
              <a:defRPr/>
            </a:pPr>
            <a:r>
              <a:rPr lang="pl-PL" sz="2000" dirty="0">
                <a:effectLst/>
              </a:rPr>
              <a:t>ZASADY ŻOŁNIERSKIEGO </a:t>
            </a:r>
            <a:r>
              <a:rPr lang="pl-PL" sz="2000" dirty="0" smtClean="0">
                <a:effectLst/>
              </a:rPr>
              <a:t>ZACHOWANIA-</a:t>
            </a:r>
            <a:r>
              <a:rPr lang="pl-PL" sz="2000" dirty="0">
                <a:effectLst/>
              </a:rPr>
              <a:t>Oddawanie honorów przez żołnierzy.</a:t>
            </a:r>
            <a:endParaRPr lang="pl-PL" altLang="pl-PL" sz="26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5142837"/>
            <a:ext cx="9144004" cy="1346698"/>
          </a:xfrm>
          <a:prstGeom prst="rect">
            <a:avLst/>
          </a:prstGeom>
          <a:extLst/>
        </p:spPr>
        <p:txBody>
          <a:bodyPr rtlCol="0"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lvl="0" indent="0" algn="ctr">
              <a:buNone/>
            </a:pPr>
            <a:r>
              <a:rPr lang="pl-PL" sz="2000" dirty="0"/>
              <a:t>Oddawanie honorów jest oznaką żołnierskiego szacunku dla tradycji, symboli (barw i znaków) narodowych </a:t>
            </a:r>
            <a:r>
              <a:rPr lang="pl-PL" sz="2000" dirty="0" smtClean="0"/>
              <a:t>i </a:t>
            </a:r>
            <a:r>
              <a:rPr lang="pl-PL" sz="2000" dirty="0"/>
              <a:t>wojskowych oraz przełożonych i </a:t>
            </a:r>
            <a:r>
              <a:rPr lang="pl-PL" sz="2000" dirty="0" smtClean="0"/>
              <a:t>starszych</a:t>
            </a:r>
            <a:r>
              <a:rPr lang="pl-PL" sz="2000" dirty="0"/>
              <a:t>, a także przejawem koleżeństwa, dobrego wychowania, dyscypliny i spoistości wojska.</a:t>
            </a:r>
          </a:p>
          <a:p>
            <a:pPr marL="514350" indent="-51435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pl-PL" sz="2000" dirty="0" smtClean="0"/>
          </a:p>
        </p:txBody>
      </p:sp>
      <p:pic>
        <p:nvPicPr>
          <p:cNvPr id="34818" name="Picture 2" descr="Znalezione obrazy dla zapytania oddawanie honoró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1" y="1618073"/>
            <a:ext cx="4304251" cy="28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1614854"/>
            <a:ext cx="4351290" cy="28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9B5FEB6-A3B7-4581-BD46-F7D7D401A4FD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34983" y="1264796"/>
            <a:ext cx="38083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 smtClean="0"/>
              <a:t>CELE </a:t>
            </a:r>
            <a:r>
              <a:rPr lang="pl-PL" sz="1800" dirty="0"/>
              <a:t>SZKOLENIA:</a:t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w wyniku opanowania </a:t>
            </a:r>
            <a:r>
              <a:rPr lang="pl-PL" sz="1800" dirty="0" smtClean="0"/>
              <a:t>treści </a:t>
            </a:r>
            <a:r>
              <a:rPr lang="pl-PL" sz="1800" dirty="0"/>
              <a:t>tematu słuchacz;</a:t>
            </a:r>
            <a:br>
              <a:rPr lang="pl-PL" sz="1800" dirty="0"/>
            </a:br>
            <a:r>
              <a:rPr lang="pl-PL" sz="1800" dirty="0"/>
              <a:t>- potrafi </a:t>
            </a:r>
            <a:r>
              <a:rPr lang="pl-PL" sz="1800" dirty="0" smtClean="0"/>
              <a:t>objaśnić pojęcia</a:t>
            </a:r>
            <a:r>
              <a:rPr lang="pl-PL" sz="1800" dirty="0"/>
              <a:t>; droga </a:t>
            </a:r>
            <a:r>
              <a:rPr lang="pl-PL" sz="1800" dirty="0" smtClean="0"/>
              <a:t>służbowa</a:t>
            </a:r>
            <a:r>
              <a:rPr lang="pl-PL" sz="1800" dirty="0"/>
              <a:t>, raport </a:t>
            </a:r>
            <a:r>
              <a:rPr lang="pl-PL" sz="1800" dirty="0" smtClean="0"/>
              <a:t>służbowy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- zna terminy </a:t>
            </a:r>
            <a:r>
              <a:rPr lang="pl-PL" sz="1800" dirty="0" smtClean="0"/>
              <a:t>postępowania służbowego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- zna sytuacje </a:t>
            </a:r>
            <a:r>
              <a:rPr lang="pl-PL" sz="1800" dirty="0" smtClean="0"/>
              <a:t>pozwalające pominąć </a:t>
            </a:r>
            <a:r>
              <a:rPr lang="pl-PL" sz="1800" dirty="0"/>
              <a:t>drogę </a:t>
            </a:r>
            <a:r>
              <a:rPr lang="pl-PL" sz="1800" dirty="0" smtClean="0"/>
              <a:t>służbową.</a:t>
            </a:r>
          </a:p>
          <a:p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ZAGADNIENIA;</a:t>
            </a:r>
            <a:br>
              <a:rPr lang="pl-PL" sz="1800" dirty="0"/>
            </a:br>
            <a:r>
              <a:rPr lang="pl-PL" sz="1800" dirty="0"/>
              <a:t>Droga </a:t>
            </a:r>
            <a:r>
              <a:rPr lang="pl-PL" sz="1800" dirty="0" smtClean="0"/>
              <a:t>służbowa</a:t>
            </a:r>
            <a:r>
              <a:rPr lang="pl-PL" sz="1800" dirty="0"/>
              <a:t>. Raport </a:t>
            </a:r>
            <a:r>
              <a:rPr lang="pl-PL" sz="1800" dirty="0" smtClean="0"/>
              <a:t>służbowy</a:t>
            </a:r>
            <a:r>
              <a:rPr lang="pl-PL" sz="1800" dirty="0"/>
              <a:t>. Terminy </a:t>
            </a:r>
            <a:r>
              <a:rPr lang="pl-PL" sz="1800" dirty="0" smtClean="0"/>
              <a:t>postępowania służbowego</a:t>
            </a:r>
            <a:endParaRPr lang="pl-PL" sz="1800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000250" y="88654"/>
            <a:ext cx="4513974" cy="549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/>
              <a:t>Postępowanie służbowe.</a:t>
            </a:r>
            <a:endParaRPr lang="pl-PL" sz="2000" b="1" dirty="0"/>
          </a:p>
        </p:txBody>
      </p:sp>
      <p:pic>
        <p:nvPicPr>
          <p:cNvPr id="8" name="Picture 2" descr="Kraków: Dwóch żołnierzy z zarzutami korupcyjnymi. Grozi im surowa k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75015"/>
            <a:ext cx="4018272" cy="385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12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81101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None/>
              <a:defRPr/>
            </a:pPr>
            <a:r>
              <a:rPr lang="pl-PL" sz="2000" dirty="0">
                <a:effectLst/>
              </a:rPr>
              <a:t>ZASADY ŻOŁNIERSKIEGO </a:t>
            </a:r>
            <a:r>
              <a:rPr lang="pl-PL" sz="2000" dirty="0" smtClean="0">
                <a:effectLst/>
              </a:rPr>
              <a:t>ZACHOWANIA-</a:t>
            </a:r>
            <a:r>
              <a:rPr lang="pl-PL" sz="2000" dirty="0">
                <a:effectLst/>
              </a:rPr>
              <a:t>Oddawanie honorów przez żołnierzy.</a:t>
            </a:r>
            <a:endParaRPr lang="pl-PL" altLang="pl-PL" sz="26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5224473"/>
            <a:ext cx="9144000" cy="1129141"/>
          </a:xfrm>
          <a:prstGeom prst="rect">
            <a:avLst/>
          </a:prstGeom>
          <a:extLst/>
        </p:spPr>
        <p:txBody>
          <a:bodyPr rtlCol="0"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lvl="0" indent="0" algn="ctr">
              <a:buNone/>
            </a:pPr>
            <a:r>
              <a:rPr lang="pl-PL" sz="2400" dirty="0"/>
              <a:t>Podwładni i młodsi oddają honory pierwsi, a żołnierze równi stopniem – </a:t>
            </a:r>
            <a:r>
              <a:rPr lang="pl-PL" sz="2400" dirty="0" smtClean="0"/>
              <a:t>jednocześnie</a:t>
            </a:r>
            <a:r>
              <a:rPr lang="pl-PL" sz="2400" dirty="0"/>
              <a:t>. Starsi stopniem wojskowym odwzajemniają honory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33794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36" y="1600060"/>
            <a:ext cx="4257488" cy="283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Znalezione obrazy dla zapytania starszy młodszy wojs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1" y="1600059"/>
            <a:ext cx="3991909" cy="28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3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None/>
              <a:defRPr/>
            </a:pPr>
            <a:r>
              <a:rPr lang="pl-PL" sz="2000" dirty="0">
                <a:effectLst/>
              </a:rPr>
              <a:t>ZASADY ŻOŁNIERSKIEGO </a:t>
            </a:r>
            <a:r>
              <a:rPr lang="pl-PL" sz="2000" dirty="0" smtClean="0">
                <a:effectLst/>
              </a:rPr>
              <a:t>ZACHOWANIA-</a:t>
            </a:r>
            <a:r>
              <a:rPr lang="pl-PL" sz="2000" dirty="0">
                <a:effectLst/>
              </a:rPr>
              <a:t>Oddawanie honorów przez żołnierzy.</a:t>
            </a:r>
            <a:endParaRPr lang="pl-PL" altLang="pl-PL" sz="26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8" y="5184664"/>
            <a:ext cx="9144004" cy="1308211"/>
          </a:xfrm>
          <a:prstGeom prst="rect">
            <a:avLst/>
          </a:prstGeom>
          <a:extLst/>
        </p:spPr>
        <p:txBody>
          <a:bodyPr rtlCol="0"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lvl="0" indent="0" algn="ctr">
              <a:buNone/>
            </a:pPr>
            <a:r>
              <a:rPr lang="pl-PL" sz="2000" dirty="0"/>
              <a:t>Przełożonym występującym w ubiorze cywilnym, oddaje się honory zgodnie z przepisami wojskowymi. Podwładny będący w ubiorze cywilnym, po­zdrawia przełożonych (starszych) w sposób przyjęty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środowisku cywilnym.</a:t>
            </a:r>
          </a:p>
          <a:p>
            <a:pPr marL="514350" indent="-51435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pl-PL" sz="2000" dirty="0" smtClean="0"/>
          </a:p>
        </p:txBody>
      </p:sp>
      <p:pic>
        <p:nvPicPr>
          <p:cNvPr id="32770" name="Picture 2" descr="Znalezione obrazy dla zapytania składanie meldun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44" y="2073302"/>
            <a:ext cx="3550028" cy="24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Znalezione obrazy dla zapytania składanie meldun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3" y="2114462"/>
            <a:ext cx="3584575" cy="23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0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22764EF4-F1BF-4E81-B967-0A9A9788D72B}" type="slidenum">
              <a:rPr lang="pl-PL" smtClean="0"/>
              <a:pPr>
                <a:defRPr/>
              </a:pPr>
              <a:t>32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902458"/>
            <a:ext cx="9144000" cy="619077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</a:rPr>
              <a:t>WZAJEMNE ZWRACANIE SIĘ ŻOŁNIERZY</a:t>
            </a:r>
          </a:p>
        </p:txBody>
      </p:sp>
      <p:sp>
        <p:nvSpPr>
          <p:cNvPr id="44037" name="Prostokąt 1"/>
          <p:cNvSpPr>
            <a:spLocks noChangeArrowheads="1"/>
          </p:cNvSpPr>
          <p:nvPr/>
        </p:nvSpPr>
        <p:spPr bwMode="auto">
          <a:xfrm>
            <a:off x="1" y="1725240"/>
            <a:ext cx="91439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400" dirty="0">
                <a:solidFill>
                  <a:schemeClr val="tx1"/>
                </a:solidFill>
                <a:latin typeface="Arial" charset="0"/>
              </a:rPr>
              <a:t>Żołnierz zwracający się do innego żołnierza wymienia jego stopień w formie skróconej np. zwracając się do starszego szeregowego (marynarza) </a:t>
            </a:r>
            <a:r>
              <a:rPr lang="pl-PL" altLang="pl-PL" sz="2400" b="1" dirty="0">
                <a:solidFill>
                  <a:schemeClr val="tx1"/>
                </a:solidFill>
                <a:latin typeface="Arial" charset="0"/>
              </a:rPr>
              <a:t>„PANIE/PANI SZEREGOWY/MARYNARZU</a:t>
            </a:r>
            <a:r>
              <a:rPr lang="pl-PL" altLang="pl-PL" sz="2400" dirty="0">
                <a:solidFill>
                  <a:schemeClr val="tx1"/>
                </a:solidFill>
                <a:latin typeface="Arial" charset="0"/>
              </a:rPr>
              <a:t>”, starszego kaprala mówi – </a:t>
            </a:r>
            <a:r>
              <a:rPr lang="pl-PL" altLang="pl-PL" sz="2400" b="1" dirty="0">
                <a:solidFill>
                  <a:schemeClr val="tx1"/>
                </a:solidFill>
                <a:latin typeface="Arial" charset="0"/>
              </a:rPr>
              <a:t>„</a:t>
            </a:r>
            <a:r>
              <a:rPr lang="pl-PL" altLang="pl-PL" sz="2400" b="1" dirty="0" smtClean="0">
                <a:solidFill>
                  <a:schemeClr val="tx1"/>
                </a:solidFill>
                <a:latin typeface="Arial" charset="0"/>
              </a:rPr>
              <a:t>PANIE </a:t>
            </a:r>
            <a:r>
              <a:rPr lang="pl-PL" altLang="pl-PL" sz="2400" b="1" dirty="0">
                <a:solidFill>
                  <a:schemeClr val="tx1"/>
                </a:solidFill>
                <a:latin typeface="Arial" charset="0"/>
              </a:rPr>
              <a:t>KAPRALU/MAT” </a:t>
            </a:r>
            <a:r>
              <a:rPr lang="pl-PL" altLang="pl-PL" sz="2400" dirty="0">
                <a:solidFill>
                  <a:schemeClr val="tx1"/>
                </a:solidFill>
                <a:latin typeface="Arial" charset="0"/>
              </a:rPr>
              <a:t>lub </a:t>
            </a:r>
            <a:r>
              <a:rPr lang="pl-PL" altLang="pl-PL" sz="2400" b="1" dirty="0">
                <a:solidFill>
                  <a:schemeClr val="tx1"/>
                </a:solidFill>
                <a:latin typeface="Arial" charset="0"/>
              </a:rPr>
              <a:t>„PANI KAPRAL/MAT”. </a:t>
            </a:r>
            <a:r>
              <a:rPr lang="pl-PL" altLang="pl-PL" sz="2400" dirty="0">
                <a:solidFill>
                  <a:schemeClr val="tx1"/>
                </a:solidFill>
                <a:latin typeface="Arial" charset="0"/>
              </a:rPr>
              <a:t>Podobnie postępuje zwracając się do: starszego sierżanta, młodszego, starszego chorążego, starszego chorążego sztabowego, podporucznika, podpułkownika, komandora podporucznika, komandora porucznika, generała (brygady, dywizji, broni), admirała (kontradmirała, wiceadmirała, admirała floty).</a:t>
            </a:r>
          </a:p>
        </p:txBody>
      </p:sp>
    </p:spTree>
    <p:extLst>
      <p:ext uri="{BB962C8B-B14F-4D97-AF65-F5344CB8AC3E}">
        <p14:creationId xmlns:p14="http://schemas.microsoft.com/office/powerpoint/2010/main" val="665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294" y="822448"/>
            <a:ext cx="9144000" cy="619077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</a:rPr>
              <a:t>WZAJEMNE ZWRACANIE SIĘ ŻOŁNIERZY</a:t>
            </a:r>
          </a:p>
        </p:txBody>
      </p:sp>
      <p:sp>
        <p:nvSpPr>
          <p:cNvPr id="6" name="Prostokąt 1"/>
          <p:cNvSpPr>
            <a:spLocks noChangeArrowheads="1"/>
          </p:cNvSpPr>
          <p:nvPr/>
        </p:nvSpPr>
        <p:spPr bwMode="auto">
          <a:xfrm>
            <a:off x="-4" y="5042118"/>
            <a:ext cx="91439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000" dirty="0">
                <a:solidFill>
                  <a:schemeClr val="tx1"/>
                </a:solidFill>
                <a:latin typeface="Arial" charset="0"/>
              </a:rPr>
              <a:t>Jeżeli na pytanie przełożonego lub starszego należy odpowiedzieć twierdząco, żołnierz odpowiada: </a:t>
            </a:r>
            <a:r>
              <a:rPr lang="pl-PL" altLang="pl-PL" sz="2000" b="1" dirty="0">
                <a:solidFill>
                  <a:schemeClr val="tx1"/>
                </a:solidFill>
                <a:latin typeface="Arial" charset="0"/>
              </a:rPr>
              <a:t>„Tak”, „Tak jest”, „Wiem”, „Zrozumiałem”, </a:t>
            </a:r>
            <a:r>
              <a:rPr lang="pl-PL" altLang="pl-PL" sz="2000" dirty="0">
                <a:solidFill>
                  <a:schemeClr val="tx1"/>
                </a:solidFill>
                <a:latin typeface="Arial" charset="0"/>
              </a:rPr>
              <a:t>a jeżeli przecząco: </a:t>
            </a:r>
            <a:r>
              <a:rPr lang="pl-PL" altLang="pl-PL" sz="2000" b="1" dirty="0">
                <a:solidFill>
                  <a:schemeClr val="tx1"/>
                </a:solidFill>
                <a:latin typeface="Arial" charset="0"/>
              </a:rPr>
              <a:t>„Nie”, „Nie wiem”, „Nie zrozumiałem”.</a:t>
            </a:r>
            <a:endParaRPr lang="pl-PL" altLang="pl-PL" sz="2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7890" name="Picture 2" descr="Znalezione obrazy dla zapytania rozkaz boj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4" y="2005246"/>
            <a:ext cx="4159430" cy="288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Znalezione obrazy dla zapytania rozkaz boj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7" y="2005246"/>
            <a:ext cx="3890681" cy="288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9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34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8586" y="90245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pl-PL" sz="2400" dirty="0">
                <a:effectLst/>
              </a:rPr>
              <a:t>SKŁADANIE MELDUNKU I SŁUŻBOWE PRZEDSTAWIANIE SIĘ</a:t>
            </a:r>
          </a:p>
        </p:txBody>
      </p:sp>
      <p:sp>
        <p:nvSpPr>
          <p:cNvPr id="2" name="Prostokąt 1"/>
          <p:cNvSpPr/>
          <p:nvPr/>
        </p:nvSpPr>
        <p:spPr>
          <a:xfrm>
            <a:off x="0" y="4359771"/>
            <a:ext cx="91440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800" dirty="0"/>
              <a:t>Meldunek jest to zwięzła informacja, którą podwładny składa </a:t>
            </a:r>
            <a:r>
              <a:rPr lang="pl-PL" sz="1800" dirty="0" smtClean="0"/>
              <a:t>przełożonemu. </a:t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meldunku podaje się kolejno: formę </a:t>
            </a:r>
            <a:r>
              <a:rPr lang="pl-PL" sz="1800" b="1" dirty="0"/>
              <a:t>(„PAN, PANI”)</a:t>
            </a:r>
            <a:r>
              <a:rPr lang="pl-PL" sz="1800" dirty="0"/>
              <a:t>, stopień wojskowy przełożonego lub stanowisko osoby cywilnej, swoje stanowisko, stopień, nazwisko i czynność wykonywaną przez oddział (pododdział) lub meldującego albo cel przybycia, np. </a:t>
            </a:r>
            <a:r>
              <a:rPr lang="pl-PL" sz="1800" b="1" dirty="0"/>
              <a:t>„PANIE MAJO­RZE (PANI MAJOR) – dowódca pierwszej kompanii – kapitan Kowalski (kapitan Kowalska) – melduje kompanię podczas ćwiczeń taktycznych na temat...”.</a:t>
            </a:r>
            <a:endParaRPr lang="pl-PL" sz="1800" dirty="0"/>
          </a:p>
        </p:txBody>
      </p:sp>
      <p:pic>
        <p:nvPicPr>
          <p:cNvPr id="36866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12" y="1509249"/>
            <a:ext cx="3890953" cy="25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Znalezione obrazy dla zapytania rozkaz boj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2" y="1509249"/>
            <a:ext cx="3872295" cy="25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1476" y="83387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pl-PL" sz="2400" dirty="0">
                <a:effectLst/>
              </a:rPr>
              <a:t>SKŁADANIE MELDUNKU I SŁUŻBOWE PRZEDSTAWIANIE SIĘ</a:t>
            </a:r>
          </a:p>
        </p:txBody>
      </p:sp>
      <p:sp>
        <p:nvSpPr>
          <p:cNvPr id="2" name="Prostokąt 1"/>
          <p:cNvSpPr/>
          <p:nvPr/>
        </p:nvSpPr>
        <p:spPr>
          <a:xfrm>
            <a:off x="0" y="4879543"/>
            <a:ext cx="91440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dirty="0"/>
              <a:t>Służbowe przedstawianie się – to podanie starszemu, który nie zna młodszego (podwładnego), swojego stanowiska, stopnia wojskowego i </a:t>
            </a:r>
            <a:r>
              <a:rPr lang="pl-PL" sz="1600" dirty="0" smtClean="0"/>
              <a:t>nazwiska</a:t>
            </a:r>
            <a:r>
              <a:rPr lang="pl-PL" sz="1600" dirty="0"/>
              <a:t>, np. </a:t>
            </a:r>
            <a:r>
              <a:rPr lang="pl-PL" sz="1600" b="1" dirty="0"/>
              <a:t>„PANIE PUŁKOWNIKU (PANI PUŁKOWNIK), dowódca pierwszej kompanii kapitan Kowalski (kapitan Kowalska)”</a:t>
            </a:r>
            <a:r>
              <a:rPr lang="pl-PL" sz="1600" dirty="0"/>
              <a:t>. Starszy postępuje podobnie, jeśli nie ma pewności, że jest znany.</a:t>
            </a:r>
          </a:p>
        </p:txBody>
      </p:sp>
      <p:pic>
        <p:nvPicPr>
          <p:cNvPr id="35842" name="Picture 2" descr="Znalezione obrazy dla zapytania rozkaz boj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44" y="1564241"/>
            <a:ext cx="4279346" cy="302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9" y="1564241"/>
            <a:ext cx="3980330" cy="302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36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7216" y="821755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pl-PL" sz="2400" dirty="0">
                <a:effectLst/>
              </a:rPr>
              <a:t>SKŁADANIE MELDUNKU I SŁUŻBOWE PRZEDSTAWIANIE SIĘ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440551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dirty="0"/>
              <a:t>W służbowych rozmowach telefonicznych obowiązuje żołnierzy obustronne przedstawianie się. Żołnierz, który otrzymał telefoniczny sygnał wywoławczy, przedstawia się podając swój stopień wojskowy i nazwisko, a w razie powiado­mienia lub stwierdzenia, że będzie rozmawiał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przełożonym, mówi </a:t>
            </a:r>
            <a:r>
              <a:rPr lang="pl-PL" sz="1600" b="1" dirty="0"/>
              <a:t>„MELDUJĘ SIĘ PANIE KAPITANIE (PANI KAPITAN)” </a:t>
            </a:r>
            <a:r>
              <a:rPr lang="pl-PL" sz="1600" dirty="0"/>
              <a:t>i po zakończeniu rozmowy – </a:t>
            </a:r>
            <a:r>
              <a:rPr lang="pl-PL" sz="1600" dirty="0" smtClean="0"/>
              <a:t>zgodnie </a:t>
            </a:r>
            <a:r>
              <a:rPr lang="pl-PL" sz="1600" dirty="0"/>
              <a:t>z jej rezultatem – </a:t>
            </a:r>
            <a:r>
              <a:rPr lang="pl-PL" sz="1600" b="1" dirty="0"/>
              <a:t>„ZROZUMIAŁEM”</a:t>
            </a:r>
            <a:r>
              <a:rPr lang="pl-PL" sz="1600" dirty="0"/>
              <a:t>, </a:t>
            </a:r>
            <a:r>
              <a:rPr lang="pl-PL" sz="1600" b="1" dirty="0"/>
              <a:t>„WYKONUJĘ”</a:t>
            </a:r>
            <a:r>
              <a:rPr lang="pl-PL" sz="1600" dirty="0"/>
              <a:t>, </a:t>
            </a:r>
            <a:r>
              <a:rPr lang="pl-PL" sz="1600" b="1" dirty="0"/>
              <a:t>„ROZKAZ”</a:t>
            </a:r>
            <a:r>
              <a:rPr lang="pl-PL" sz="1600" dirty="0"/>
              <a:t>, </a:t>
            </a:r>
            <a:r>
              <a:rPr lang="pl-PL" sz="1600" b="1" dirty="0"/>
              <a:t>„CZO-ŁEM...”, </a:t>
            </a:r>
            <a:r>
              <a:rPr lang="pl-PL" sz="1600" dirty="0"/>
              <a:t>itp. Pełniący służbę dyżurną podaje również funkcję, np. </a:t>
            </a:r>
            <a:r>
              <a:rPr lang="pl-PL" sz="1600" b="1" dirty="0"/>
              <a:t>„Oficer </a:t>
            </a:r>
            <a:r>
              <a:rPr lang="pl-PL" sz="1600" b="1" dirty="0" smtClean="0"/>
              <a:t>dyżurny </a:t>
            </a:r>
            <a:r>
              <a:rPr lang="pl-PL" sz="1600" b="1" dirty="0"/>
              <a:t>1. Brygady Zmechanizowanej </a:t>
            </a:r>
            <a:r>
              <a:rPr lang="pl-PL" sz="1600" dirty="0"/>
              <a:t>(lub numer jednostki) – </a:t>
            </a:r>
            <a:r>
              <a:rPr lang="pl-PL" sz="1600" b="1" dirty="0"/>
              <a:t>kapitan Kowal­ski (kapitan Kowalska)”</a:t>
            </a:r>
            <a:r>
              <a:rPr lang="pl-PL" sz="1600" dirty="0"/>
              <a:t>.</a:t>
            </a:r>
          </a:p>
        </p:txBody>
      </p:sp>
      <p:pic>
        <p:nvPicPr>
          <p:cNvPr id="30722" name="Picture 2" descr="Znalezione obrazy dla zapytania wojska lącznoś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72" y="1221011"/>
            <a:ext cx="4498974" cy="300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37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47240" y="770448"/>
            <a:ext cx="9018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Zachowanie się żołnierzy w różnych sytuacjach.</a:t>
            </a:r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0" y="497812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/>
              <a:t>Żołnierzy obowiązuje taktowne zachowanie się. </a:t>
            </a:r>
            <a:r>
              <a:rPr lang="pl-PL" sz="2000" dirty="0" smtClean="0"/>
              <a:t>W </a:t>
            </a:r>
            <a:r>
              <a:rPr lang="pl-PL" sz="2000" dirty="0"/>
              <a:t>obecności przełożonych (starszych), bez ich zgody nie należy siedzieć, jeść, pić, palić, czytać, grać, używać telefonu, itp.</a:t>
            </a:r>
          </a:p>
        </p:txBody>
      </p:sp>
      <p:pic>
        <p:nvPicPr>
          <p:cNvPr id="31746" name="Picture 2" descr="Znalezione obrazy dla zapytania odpoczynek żołnier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34" y="1372337"/>
            <a:ext cx="6113929" cy="35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12516" y="804023"/>
            <a:ext cx="9018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Zachowanie się żołnierzy w różnych sytuacjach.</a:t>
            </a:r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0" y="494952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/>
              <a:t>W warunkach uniemożliwiających swobodne mijanie się, żołnierze dostosowują swoje zachowanie do zasad poszanowania przełożeństwa (starszeń­stwa), ogólnych reguł ruchu i okoliczności (sytuacji).</a:t>
            </a:r>
          </a:p>
        </p:txBody>
      </p:sp>
      <p:pic>
        <p:nvPicPr>
          <p:cNvPr id="28674" name="Picture 2" descr="Znalezione obrazy dla zapytania muszt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99" y="1605034"/>
            <a:ext cx="5006602" cy="29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39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58815" y="845859"/>
            <a:ext cx="9018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Zachowanie się żołnierzy w różnych sytuacjach.</a:t>
            </a:r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0" y="4553883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/>
              <a:t>Żołnierz niezawodowy przebywający poza koszarami musi mieć zawsze przy sobie książeczkę wojskową oraz dokument uprawniający do przebywania w podróży służbowej, na urlopie, przepustce. Gdy przewozi broń, musi być ona odnotowana w dokumencie podróży, z podaniem jej rodzaju, numeru i liczby nabojów. W dokumencie podróży ma być również wpisany numer telefonu (faksu) oficera dyżurnego jednostki wojskowej.</a:t>
            </a:r>
          </a:p>
        </p:txBody>
      </p:sp>
      <p:pic>
        <p:nvPicPr>
          <p:cNvPr id="29698" name="Picture 2" descr="Znalezione obrazy dla zapytania muszt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34" y="1500863"/>
            <a:ext cx="5106941" cy="30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6FF518F1-DCD3-459B-B6BE-DDDD2F0708FB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09538" y="1500188"/>
            <a:ext cx="8532812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 smtClean="0"/>
              <a:t>Zagadnienia</a:t>
            </a:r>
            <a:r>
              <a:rPr lang="pl-PL" sz="2400" dirty="0" smtClean="0"/>
              <a:t>:</a:t>
            </a:r>
            <a:r>
              <a:rPr lang="pl-PL" sz="2400" cap="small" dirty="0" smtClean="0"/>
              <a:t> </a:t>
            </a:r>
            <a:endParaRPr lang="pl-PL" sz="2400" cap="small" dirty="0"/>
          </a:p>
          <a:p>
            <a:pPr marL="342900" indent="-342900">
              <a:buClr>
                <a:srgbClr val="57820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 smtClean="0"/>
              <a:t>Przełożony </a:t>
            </a:r>
            <a:r>
              <a:rPr lang="pl-PL" sz="2400" dirty="0"/>
              <a:t>i podwładny, starszy i młodszy. </a:t>
            </a:r>
            <a:endParaRPr lang="pl-PL" sz="2400" dirty="0" smtClean="0"/>
          </a:p>
          <a:p>
            <a:pPr marL="342900" indent="-342900">
              <a:buClr>
                <a:srgbClr val="57820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Stopnie </a:t>
            </a:r>
            <a:r>
              <a:rPr lang="pl-PL" sz="2400" dirty="0" smtClean="0"/>
              <a:t>wojskowe</a:t>
            </a:r>
            <a:r>
              <a:rPr lang="pl-PL" sz="2400" dirty="0"/>
              <a:t>.</a:t>
            </a:r>
          </a:p>
          <a:p>
            <a:pPr marL="342900" indent="-342900">
              <a:buClr>
                <a:srgbClr val="57820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Wydawanie i wykonywanie rozkazów. </a:t>
            </a:r>
          </a:p>
          <a:p>
            <a:pPr marL="342900" indent="-342900">
              <a:buClr>
                <a:srgbClr val="57820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Droga służbowa, raport służbowy. </a:t>
            </a:r>
          </a:p>
          <a:p>
            <a:pPr marL="342900" indent="-342900">
              <a:buClr>
                <a:srgbClr val="57820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Terminy postępowania służbowego </a:t>
            </a:r>
            <a:endParaRPr lang="pl-PL" sz="2400" dirty="0" smtClean="0"/>
          </a:p>
          <a:p>
            <a:pPr marL="342900" indent="-342900">
              <a:buClr>
                <a:srgbClr val="57820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 smtClean="0"/>
              <a:t>Oddawanie </a:t>
            </a:r>
            <a:r>
              <a:rPr lang="pl-PL" sz="2400" dirty="0"/>
              <a:t>honorów.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40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89367" y="815597"/>
            <a:ext cx="9018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Zachowanie się żołnierzy w różnych sytuacjach.</a:t>
            </a:r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0" y="467794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dirty="0"/>
              <a:t>Żołnierz przerywa urlop i niezwłocznie wraca do miejsca pełnienia służby w przypadku: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400" dirty="0"/>
              <a:t>ogłoszenia mobilizacji lub wojny;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400" dirty="0"/>
              <a:t>odwołania z urlopu.</a:t>
            </a:r>
          </a:p>
        </p:txBody>
      </p:sp>
      <p:pic>
        <p:nvPicPr>
          <p:cNvPr id="27650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92" y="1477714"/>
            <a:ext cx="4595719" cy="306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41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74320" y="9299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Stosunek żołnierzy do munduru, wygląd zewnętrzny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479651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dirty="0"/>
              <a:t>Żołnierz w mundurze jest zobowiązany do przestrzegania przepisów określających zasady noszenia umundurowania.</a:t>
            </a:r>
          </a:p>
        </p:txBody>
      </p:sp>
      <p:pic>
        <p:nvPicPr>
          <p:cNvPr id="25602" name="Picture 2" descr="Znalezione obrazy dla zapytania mundur gal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54" y="1626499"/>
            <a:ext cx="23812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69" y="1666054"/>
            <a:ext cx="2761666" cy="28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9" y="1740254"/>
            <a:ext cx="2253904" cy="27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42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80060" y="88425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Stosunek żołnierzy do munduru, wygląd zewnętrzny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393181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Żołnierz – mężczyzna</a:t>
            </a:r>
            <a:r>
              <a:rPr lang="pl-PL" sz="2000" dirty="0"/>
              <a:t>, ma mieć krótko ostrzyżone włosy i ogoloną twarz. Może mieć krótko przystrzyżone wąsy. Krótko przystrzyżoną brodę może nosić ze względu na wskazania lekarza odnotowane pisemnie lub za zgodą dowódcy jednostki wojskowej. </a:t>
            </a:r>
            <a:endParaRPr lang="pl-PL" sz="2000" dirty="0" smtClean="0"/>
          </a:p>
          <a:p>
            <a:pPr algn="ctr"/>
            <a:r>
              <a:rPr lang="pl-PL" sz="2000" b="1" dirty="0" smtClean="0"/>
              <a:t>Żołnierz </a:t>
            </a:r>
            <a:r>
              <a:rPr lang="pl-PL" sz="2000" b="1" dirty="0"/>
              <a:t>– kobieta</a:t>
            </a:r>
            <a:r>
              <a:rPr lang="pl-PL" sz="2000" dirty="0"/>
              <a:t>, na czas wykonywania zadań służbowych ma mieć włosy krótkie lub krótko upięte i nie może stosować wyrazistego makijażu oraz jaskrawo pomalowanych paznokci.</a:t>
            </a:r>
          </a:p>
        </p:txBody>
      </p:sp>
      <p:pic>
        <p:nvPicPr>
          <p:cNvPr id="26626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3" y="1404697"/>
            <a:ext cx="3818965" cy="22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0" y="1385727"/>
            <a:ext cx="3954930" cy="226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0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43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0" y="15014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Opuszczanie koszar i garnizonu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4549676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/>
              <a:t>Żołnierze niezawodowi oraz żołnierze spełniający obowiązek zakwate­rowania na terenie jednostki, mogą opuszczać jednostkę wojskową za zgodą właściwych przełożonych na podstawie dokumentu uprawniającego do </a:t>
            </a:r>
            <a:r>
              <a:rPr lang="pl-PL" sz="2000" dirty="0" smtClean="0"/>
              <a:t>przebywania </a:t>
            </a:r>
            <a:r>
              <a:rPr lang="pl-PL" sz="2000" dirty="0"/>
              <a:t>poza jej terenem. Na przepustkę, urlop, żołnierze mogą udawać się w umundurowaniu (wyjściowym, polowym) albo w ubiorze cywilnym.</a:t>
            </a:r>
          </a:p>
        </p:txBody>
      </p:sp>
      <p:pic>
        <p:nvPicPr>
          <p:cNvPr id="23554" name="Picture 2" descr="Znalezione obrazy dla zapytania pierwsza przepustka z wojs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44062"/>
            <a:ext cx="3414806" cy="22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Znalezione obrazy dla zapytania pierwsza przepustka z wojs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5" y="2059275"/>
            <a:ext cx="2259479" cy="22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44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0" y="15014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Opuszczanie koszar i garnizonu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491900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/>
              <a:t>Znajomość zasad żołnierskiego zachowania się żołnierzy </a:t>
            </a:r>
            <a:r>
              <a:rPr lang="pl-PL" sz="2000" dirty="0" err="1" smtClean="0"/>
              <a:t>niezawodwych</a:t>
            </a:r>
            <a:r>
              <a:rPr lang="pl-PL" sz="2000" dirty="0" smtClean="0"/>
              <a:t> </a:t>
            </a:r>
            <a:r>
              <a:rPr lang="pl-PL" sz="2000" dirty="0"/>
              <a:t>sprawdza przed wyjściem na przepustkę, wyjazdem na urlop lub w podróż służbową, bezpośredni przełożony. Wygląd zewnętrzny umundurowanych </a:t>
            </a:r>
            <a:r>
              <a:rPr lang="pl-PL" sz="2000" dirty="0" smtClean="0"/>
              <a:t>żołnierzy </a:t>
            </a:r>
            <a:r>
              <a:rPr lang="pl-PL" sz="2000" dirty="0"/>
              <a:t>sprawdza podoficer dyżurny pododdziału.</a:t>
            </a:r>
          </a:p>
        </p:txBody>
      </p:sp>
      <p:pic>
        <p:nvPicPr>
          <p:cNvPr id="22530" name="Picture 2" descr="Znalezione obrazy dla zapytania zasady żolnierskiego zachow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62" y="2241176"/>
            <a:ext cx="3694491" cy="23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Znalezione obrazy dla zapytania zasady żolnierskiego zachowa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6" y="2241176"/>
            <a:ext cx="3620434" cy="241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45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371600" y="86139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Opuszczanie koszar i garnizonu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-138896" y="485874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/>
              <a:t>Żołnierzowi niezawodowemu umundurowanemu nieprzepisowo, </a:t>
            </a:r>
            <a:r>
              <a:rPr lang="pl-PL" sz="2000" dirty="0" smtClean="0"/>
              <a:t>wyglądającemu </a:t>
            </a:r>
            <a:r>
              <a:rPr lang="pl-PL" sz="2000" dirty="0"/>
              <a:t>niedbale i nieestetycznie nie zezwala się na opuszczenie terenu </a:t>
            </a:r>
            <a:r>
              <a:rPr lang="pl-PL" sz="2000" dirty="0" smtClean="0"/>
              <a:t>jednostki </a:t>
            </a:r>
            <a:r>
              <a:rPr lang="pl-PL" sz="2000" dirty="0"/>
              <a:t>do czasu usunięcia niedociągnięć.</a:t>
            </a:r>
          </a:p>
        </p:txBody>
      </p:sp>
      <p:pic>
        <p:nvPicPr>
          <p:cNvPr id="21506" name="Picture 2" descr="Znalezione obrazy dla zapytania zasady żolnierskiego zachow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04" y="1323063"/>
            <a:ext cx="4372285" cy="291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Znalezione obrazy dla zapytania zasady żolnierskiego zachow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3" y="1323063"/>
            <a:ext cx="4016000" cy="289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29F547F-53AF-49C9-A54C-F484EAF6092C}" type="slidenum">
              <a:rPr lang="pl-PL"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pPr algn="r">
                <a:defRPr/>
              </a:pPr>
              <a:t>46</a:t>
            </a:fld>
            <a:endParaRPr lang="pl-PL" sz="1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60BB0-8310-4053-BEE3-1D137CE7DD50}" type="slidenum">
              <a:rPr lang="pl-PL" smtClean="0"/>
              <a:pPr>
                <a:defRPr/>
              </a:pPr>
              <a:t>46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96" y="1097368"/>
            <a:ext cx="8250719" cy="358095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847400" y="5132875"/>
            <a:ext cx="3624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9B5FEB6-A3B7-4581-BD46-F7D7D401A4FD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461674" y="368383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578200"/>
              </a:buClr>
              <a:defRPr/>
            </a:pPr>
            <a:r>
              <a:rPr lang="pl-PL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Literatura:</a:t>
            </a:r>
            <a:endParaRPr lang="pl-PL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23739" y="891603"/>
            <a:ext cx="7803868" cy="5047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rgbClr val="578200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Regulamin Ogólny</a:t>
            </a:r>
          </a:p>
          <a:p>
            <a:pPr marL="457200" indent="-457200">
              <a:buClr>
                <a:srgbClr val="578200"/>
              </a:buClr>
              <a:buFont typeface="Arial" panose="020B0604020202020204" pitchFamily="34" charset="0"/>
              <a:buChar char="•"/>
              <a:defRPr/>
            </a:pPr>
            <a:endParaRPr lang="pl-PL" sz="20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Clr>
                <a:srgbClr val="578200"/>
              </a:buClr>
              <a:buFont typeface="Arial" panose="020B0604020202020204" pitchFamily="34" charset="0"/>
              <a:buChar char="•"/>
              <a:defRPr/>
            </a:pPr>
            <a:endParaRPr lang="pl-PL" sz="20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Clr>
                <a:srgbClr val="578200"/>
              </a:buClr>
              <a:buFont typeface="Arial" panose="020B0604020202020204" pitchFamily="34" charset="0"/>
              <a:buChar char="•"/>
              <a:defRPr/>
            </a:pPr>
            <a:endParaRPr lang="pl-PL" sz="20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Clr>
                <a:srgbClr val="578200"/>
              </a:buClr>
              <a:buFont typeface="Arial" panose="020B0604020202020204" pitchFamily="34" charset="0"/>
              <a:buChar char="•"/>
              <a:defRPr/>
            </a:pPr>
            <a:endParaRPr lang="pl-PL" sz="20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Clr>
                <a:srgbClr val="578200"/>
              </a:buClr>
              <a:buFont typeface="Arial" panose="020B0604020202020204" pitchFamily="34" charset="0"/>
              <a:buChar char="•"/>
              <a:defRPr/>
            </a:pPr>
            <a:endParaRPr lang="pl-PL" sz="20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Clr>
                <a:srgbClr val="578200"/>
              </a:buClr>
              <a:buFont typeface="Arial" panose="020B0604020202020204" pitchFamily="34" charset="0"/>
              <a:buChar char="•"/>
              <a:defRPr/>
            </a:pPr>
            <a:endParaRPr lang="pl-PL" sz="20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Clr>
                <a:srgbClr val="578200"/>
              </a:buClr>
              <a:buFont typeface="Arial" panose="020B0604020202020204" pitchFamily="34" charset="0"/>
              <a:buChar char="•"/>
              <a:defRPr/>
            </a:pPr>
            <a:endParaRPr lang="pl-PL" sz="20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Clr>
                <a:srgbClr val="578200"/>
              </a:buClr>
              <a:buFont typeface="Arial" panose="020B0604020202020204" pitchFamily="34" charset="0"/>
              <a:buChar char="•"/>
              <a:defRPr/>
            </a:pPr>
            <a:endParaRPr lang="pl-PL" sz="20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Clr>
                <a:srgbClr val="578200"/>
              </a:buClr>
              <a:buFont typeface="Arial" panose="020B0604020202020204" pitchFamily="34" charset="0"/>
              <a:buChar char="•"/>
              <a:defRPr/>
            </a:pPr>
            <a:endParaRPr lang="pl-PL" sz="20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Clr>
                <a:srgbClr val="578200"/>
              </a:buClr>
              <a:buFont typeface="Arial" panose="020B0604020202020204" pitchFamily="34" charset="0"/>
              <a:buChar char="•"/>
              <a:defRPr/>
            </a:pPr>
            <a:endParaRPr lang="pl-PL" sz="20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Clr>
                <a:srgbClr val="578200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Regulamin Musztry</a:t>
            </a:r>
          </a:p>
          <a:p>
            <a:pPr marL="457200" indent="-457200">
              <a:buClr>
                <a:srgbClr val="578200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Ceremoniał Wojskowy</a:t>
            </a:r>
          </a:p>
          <a:p>
            <a:pPr marL="457200" indent="-457200">
              <a:buClr>
                <a:srgbClr val="578200"/>
              </a:buClr>
              <a:buFont typeface="Arial" panose="020B0604020202020204" pitchFamily="34" charset="0"/>
              <a:buChar char="•"/>
              <a:defRPr/>
            </a:pPr>
            <a:endParaRPr lang="pl-PL" sz="20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Clr>
                <a:srgbClr val="578200"/>
              </a:buCl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Zakres Wiedzy Teoretycznej Obowiązującej Kandydata do Terytorialnej Służby Wojskowej </a:t>
            </a:r>
            <a:br>
              <a:rPr lang="pl-PL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l-PL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(tymczasowy)</a:t>
            </a:r>
          </a:p>
          <a:p>
            <a:pPr marL="457200" indent="-457200">
              <a:buClr>
                <a:srgbClr val="578200"/>
              </a:buCl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Poradnik Szeregowego Zawodowego oraz Szeregowego Narodowych Sił Rezerwowych</a:t>
            </a:r>
            <a:endParaRPr lang="pl-PL" sz="14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292" name="Picture 4" descr="REGULAMIN MUSZTRY SIŁ... w Mundur w MyViMu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99" y="1289719"/>
            <a:ext cx="2013436" cy="27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00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Font typeface="Georgia" pitchFamily="18" charset="0"/>
              <a:buNone/>
              <a:defRPr/>
            </a:pPr>
            <a: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Przełożony podwładny, starszy i młodszy. </a:t>
            </a:r>
            <a:b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26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Prostokąt 1"/>
          <p:cNvSpPr>
            <a:spLocks noChangeArrowheads="1"/>
          </p:cNvSpPr>
          <p:nvPr/>
        </p:nvSpPr>
        <p:spPr bwMode="auto">
          <a:xfrm>
            <a:off x="1" y="5451196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b="1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Organizacja wojska opiera się na hierarchicznym podporządkowaniu </a:t>
            </a: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>żołnierzy</a:t>
            </a: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99" y="1937067"/>
            <a:ext cx="7463821" cy="3325212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>
            <a:off x="4914900" y="2766060"/>
            <a:ext cx="3006090" cy="233172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H="1">
            <a:off x="5025394" y="2735579"/>
            <a:ext cx="2609848" cy="2270761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668FA0E-9B30-455B-90B5-5AF3EFAC5B65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Font typeface="Georgia" pitchFamily="18" charset="0"/>
              <a:buNone/>
              <a:defRPr/>
            </a:pPr>
            <a: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Przełożony podwładny, starszy i młodszy. </a:t>
            </a:r>
            <a:b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26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-4" y="4488120"/>
            <a:ext cx="91439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358775"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pl-PL" sz="2400" b="1" dirty="0" smtClean="0"/>
              <a:t>Przełożonym </a:t>
            </a:r>
            <a:r>
              <a:rPr lang="pl-PL" sz="2400" dirty="0"/>
              <a:t>jest żołnierz lub osoba nie będąca żołnierzem, któremu na mocy przepisów prawa, rozkazu, polecenia lub decyzji podporządkowano żołnierza </a:t>
            </a:r>
            <a:r>
              <a:rPr lang="pl-PL" sz="2400" b="1" dirty="0"/>
              <a:t>(podwładnego)</a:t>
            </a:r>
            <a:r>
              <a:rPr lang="pl-PL" sz="2400" dirty="0"/>
              <a:t>, uprawniona do wydawania rozkazów, poleceń służbowych podwładnym żołnierzom lub osobom nie będącym żołnierzami i kierowania ich czynnościami służbowymi.</a:t>
            </a:r>
          </a:p>
        </p:txBody>
      </p:sp>
      <p:pic>
        <p:nvPicPr>
          <p:cNvPr id="4102" name="Picture 6" descr="Ja żołnierz Wojska Polskiego przysięgam…!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14" y="1931160"/>
            <a:ext cx="3600114" cy="24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636428C9-BA15-45DD-A7AE-CCC456B0F608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Font typeface="Georgia" pitchFamily="18" charset="0"/>
              <a:buNone/>
              <a:defRPr/>
            </a:pPr>
            <a: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Przełożony podwładny, starszy i młodszy. </a:t>
            </a:r>
            <a:b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26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Prostokąt 1"/>
          <p:cNvSpPr>
            <a:spLocks noChangeArrowheads="1"/>
          </p:cNvSpPr>
          <p:nvPr/>
        </p:nvSpPr>
        <p:spPr bwMode="auto">
          <a:xfrm>
            <a:off x="-4" y="4211393"/>
            <a:ext cx="9143996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Starszym jest żołnierz, który ma wyższy, a młodszym – niższy stopień wojskowy.</a:t>
            </a:r>
          </a:p>
        </p:txBody>
      </p:sp>
      <p:pic>
        <p:nvPicPr>
          <p:cNvPr id="1026" name="Picture 2" descr="SavoireVivreWPigułce 3/52 TYTUŁOWAN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39" y="2169600"/>
            <a:ext cx="2046401" cy="13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wojskonews.pl/grafika/baza/gal_3_1543772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921956"/>
            <a:ext cx="2841924" cy="162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063" y="1942074"/>
            <a:ext cx="3254797" cy="1669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4AA8272-A545-4FC2-9258-35E126EBC79D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25029" y="854392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Font typeface="Georgia" pitchFamily="18" charset="0"/>
              <a:buNone/>
              <a:defRPr/>
            </a:pPr>
            <a: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Przełożony podwładny, starszy i młodszy. </a:t>
            </a:r>
            <a:b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26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Prostokąt 1"/>
          <p:cNvSpPr>
            <a:spLocks noChangeArrowheads="1"/>
          </p:cNvSpPr>
          <p:nvPr/>
        </p:nvSpPr>
        <p:spPr bwMode="auto">
          <a:xfrm>
            <a:off x="0" y="5029966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Prezydent Rzeczypospolitej Polskiej, Prezes Rady Ministrów i Minister Obrony Narodowej są przełożonymi wszystkich żołnierzy.</a:t>
            </a:r>
          </a:p>
        </p:txBody>
      </p:sp>
      <p:sp>
        <p:nvSpPr>
          <p:cNvPr id="2" name="AutoShape 2" descr="Prezydent Rzeczypospolitej Polskiej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Prezydent Rzeczypospolitej Polskiej – Wikipedia, wolna encyklopedia"/>
          <p:cNvSpPr>
            <a:spLocks noChangeAspect="1" noChangeArrowheads="1"/>
          </p:cNvSpPr>
          <p:nvPr/>
        </p:nvSpPr>
        <p:spPr bwMode="auto">
          <a:xfrm>
            <a:off x="307974" y="7937"/>
            <a:ext cx="2491415" cy="24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80" name="Picture 8" descr="Oficjalna strona Prezydenta Rzeczypospolitej Polskiej / Aktualności /  Wydarzenia / Prezydent podpisał czternaście ust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18844"/>
            <a:ext cx="3131635" cy="20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ateusz Morawiecki - Kancelaria Prezesa Rady Ministrów - Portal Gov.p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479" y="1818844"/>
            <a:ext cx="4408488" cy="18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ariusz Błaszczak - Ministerstwo Obrony Narodowej - Portal Gov.p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63" y="3844615"/>
            <a:ext cx="2698920" cy="113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10342</TotalTime>
  <Words>1456</Words>
  <Application>Microsoft Office PowerPoint</Application>
  <PresentationFormat>Pokaz na ekranie (4:3)</PresentationFormat>
  <Paragraphs>171</Paragraphs>
  <Slides>46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51" baseType="lpstr">
      <vt:lpstr>Arial</vt:lpstr>
      <vt:lpstr>Georgia</vt:lpstr>
      <vt:lpstr>Trebuchet MS</vt:lpstr>
      <vt:lpstr>Wingdings</vt:lpstr>
      <vt:lpstr>Aerodynamiczny</vt:lpstr>
      <vt:lpstr>Prezentacja programu PowerPoint</vt:lpstr>
      <vt:lpstr>Zasady zależności żołnierzy.</vt:lpstr>
      <vt:lpstr>Postępowanie służbowe.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DOIN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regulaminy</dc:title>
  <dc:creator>zciostek</dc:creator>
  <cp:lastModifiedBy>Admin</cp:lastModifiedBy>
  <cp:revision>767</cp:revision>
  <cp:lastPrinted>2017-03-06T14:31:57Z</cp:lastPrinted>
  <dcterms:created xsi:type="dcterms:W3CDTF">2009-11-27T06:46:18Z</dcterms:created>
  <dcterms:modified xsi:type="dcterms:W3CDTF">2021-05-19T08:07:58Z</dcterms:modified>
</cp:coreProperties>
</file>