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9" r:id="rId1"/>
  </p:sldMasterIdLst>
  <p:notesMasterIdLst>
    <p:notesMasterId r:id="rId41"/>
  </p:notesMasterIdLst>
  <p:handoutMasterIdLst>
    <p:handoutMasterId r:id="rId42"/>
  </p:handoutMasterIdLst>
  <p:sldIdLst>
    <p:sldId id="605" r:id="rId2"/>
    <p:sldId id="607" r:id="rId3"/>
    <p:sldId id="608" r:id="rId4"/>
    <p:sldId id="612" r:id="rId5"/>
    <p:sldId id="613" r:id="rId6"/>
    <p:sldId id="614" r:id="rId7"/>
    <p:sldId id="620" r:id="rId8"/>
    <p:sldId id="615" r:id="rId9"/>
    <p:sldId id="616" r:id="rId10"/>
    <p:sldId id="617" r:id="rId11"/>
    <p:sldId id="627" r:id="rId12"/>
    <p:sldId id="633" r:id="rId13"/>
    <p:sldId id="668" r:id="rId14"/>
    <p:sldId id="639" r:id="rId15"/>
    <p:sldId id="669" r:id="rId16"/>
    <p:sldId id="682" r:id="rId17"/>
    <p:sldId id="683" r:id="rId18"/>
    <p:sldId id="684" r:id="rId19"/>
    <p:sldId id="685" r:id="rId20"/>
    <p:sldId id="670" r:id="rId21"/>
    <p:sldId id="671" r:id="rId22"/>
    <p:sldId id="672" r:id="rId23"/>
    <p:sldId id="688" r:id="rId24"/>
    <p:sldId id="687" r:id="rId25"/>
    <p:sldId id="690" r:id="rId26"/>
    <p:sldId id="689" r:id="rId27"/>
    <p:sldId id="691" r:id="rId28"/>
    <p:sldId id="693" r:id="rId29"/>
    <p:sldId id="692" r:id="rId30"/>
    <p:sldId id="694" r:id="rId31"/>
    <p:sldId id="695" r:id="rId32"/>
    <p:sldId id="696" r:id="rId33"/>
    <p:sldId id="697" r:id="rId34"/>
    <p:sldId id="640" r:id="rId35"/>
    <p:sldId id="643" r:id="rId36"/>
    <p:sldId id="644" r:id="rId37"/>
    <p:sldId id="654" r:id="rId38"/>
    <p:sldId id="655" r:id="rId39"/>
    <p:sldId id="560" r:id="rId40"/>
  </p:sldIdLst>
  <p:sldSz cx="9144000" cy="6858000" type="screen4x3"/>
  <p:notesSz cx="6669088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78200"/>
    <a:srgbClr val="DE9400"/>
    <a:srgbClr val="DFBE9D"/>
    <a:srgbClr val="D1A375"/>
    <a:srgbClr val="FFCC00"/>
    <a:srgbClr val="FF99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111" autoAdjust="0"/>
    <p:restoredTop sz="79396" autoAdjust="0"/>
  </p:normalViewPr>
  <p:slideViewPr>
    <p:cSldViewPr snapToGrid="0">
      <p:cViewPr varScale="1">
        <p:scale>
          <a:sx n="58" d="100"/>
          <a:sy n="58" d="100"/>
        </p:scale>
        <p:origin x="11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5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150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8B4A685-04D8-4EC8-860C-FB7339123983}" type="datetimeFigureOut">
              <a:rPr lang="pl-PL"/>
              <a:pPr>
                <a:defRPr/>
              </a:pPr>
              <a:t>20.03.2020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90838" cy="496887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6663" y="9428163"/>
            <a:ext cx="2890837" cy="496887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3B8B5B3-1123-4BCD-A897-2B9A864F5E9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884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0"/>
            <a:r>
              <a:rPr lang="pl-PL" noProof="0" smtClean="0"/>
              <a:t>Drugi poziom</a:t>
            </a:r>
          </a:p>
          <a:p>
            <a:pPr lvl="0"/>
            <a:r>
              <a:rPr lang="pl-PL" noProof="0" smtClean="0"/>
              <a:t>Trzeci poziom</a:t>
            </a:r>
          </a:p>
          <a:p>
            <a:pPr lvl="0"/>
            <a:r>
              <a:rPr lang="pl-PL" noProof="0" smtClean="0"/>
              <a:t>Czwarty poziom</a:t>
            </a:r>
          </a:p>
          <a:p>
            <a:pPr lvl="0"/>
            <a:r>
              <a:rPr lang="pl-PL" noProof="0" smtClean="0"/>
              <a:t>Piąty poziom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6022E2-7D3B-4694-9030-5BF66598AFD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8448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CDA92-B4D6-4F85-80E5-2F4072425733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022E2-7D3B-4694-9030-5BF66598AFD2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572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pl-PL" dirty="0" smtClean="0"/>
          </a:p>
        </p:txBody>
      </p:sp>
      <p:sp>
        <p:nvSpPr>
          <p:cNvPr id="94212" name="Symbol zastępczy numeru slajdu 3"/>
          <p:cNvSpPr txBox="1">
            <a:spLocks noGrp="1"/>
          </p:cNvSpPr>
          <p:nvPr/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2" tIns="45226" rIns="90452" bIns="4522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7B82E0-1378-410D-8DE9-2C66507A4707}" type="slidenum">
              <a:rPr lang="pl-PL" altLang="pl-PL"/>
              <a:pPr algn="r" eaLnBrk="1" hangingPunct="1">
                <a:spcBef>
                  <a:spcPct val="0"/>
                </a:spcBef>
              </a:pPr>
              <a:t>39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0"/>
            <a:ext cx="9144000" cy="1476375"/>
            <a:chOff x="0" y="0"/>
            <a:chExt cx="5760" cy="93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"/>
              <a:ext cx="124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40F3-D7D9-482D-9FBF-4310AA79AE89}" type="datetime1">
              <a:rPr lang="pl-PL"/>
              <a:pPr>
                <a:defRPr/>
              </a:pPr>
              <a:t>20.03.2020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B1ACD-F093-47E0-87A7-9A44275EB60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612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B0A5-934F-46C9-8A1D-AA3F60DF0B02}" type="datetime1">
              <a:rPr lang="pl-PL"/>
              <a:pPr>
                <a:defRPr/>
              </a:pPr>
              <a:t>20.03.2020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6DDF8-CE4A-4DE1-A6B1-857D2E8E88F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204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C1856-4D90-4EC4-90D9-891556FF20EA}" type="datetime1">
              <a:rPr lang="pl-PL"/>
              <a:pPr>
                <a:defRPr/>
              </a:pPr>
              <a:t>20.03.2020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17FD9-E303-4292-BA58-BC2ED33770C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239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29A3-F31B-4CB8-8293-DEA6A1BE74C7}" type="datetime1">
              <a:rPr lang="pl-PL"/>
              <a:pPr>
                <a:defRPr/>
              </a:pPr>
              <a:t>20.03.2020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ADF54-0839-4E18-A458-79EF32C4EC5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07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7C8EC-EC87-44DB-8210-D9B2993D7B34}" type="datetime1">
              <a:rPr lang="pl-PL"/>
              <a:pPr>
                <a:defRPr/>
              </a:pPr>
              <a:t>20.03.2020</a:t>
            </a:fld>
            <a:endParaRPr lang="pl-PL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7F968-983B-45B2-81CC-203C029B490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960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8002E-03AB-4C7C-B94F-BBC9FDCB28BD}" type="datetime1">
              <a:rPr lang="pl-PL"/>
              <a:pPr>
                <a:defRPr/>
              </a:pPr>
              <a:t>20.03.2020</a:t>
            </a:fld>
            <a:endParaRPr lang="pl-P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5FEB6-A3B7-4581-BD46-F7D7D401A4F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406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EA3DD-7CE6-4A85-AEAF-35D62D19D4AE}" type="datetime1">
              <a:rPr lang="pl-PL"/>
              <a:pPr>
                <a:defRPr/>
              </a:pPr>
              <a:t>20.03.2020</a:t>
            </a:fld>
            <a:endParaRPr lang="pl-PL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C3EF6-ACD5-4572-8623-1637F99EB4D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774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5762C-2339-4A95-B123-4AECE93ED0A0}" type="datetime1">
              <a:rPr lang="pl-PL"/>
              <a:pPr>
                <a:defRPr/>
              </a:pPr>
              <a:t>20.03.2020</a:t>
            </a:fld>
            <a:endParaRPr lang="pl-P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D4F1-42B4-42F0-A1E0-906FA3BD70B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390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0F4F5-3714-40AA-9CEB-2029CD347ED8}" type="datetime1">
              <a:rPr lang="pl-PL"/>
              <a:pPr>
                <a:defRPr/>
              </a:pPr>
              <a:t>20.03.2020</a:t>
            </a:fld>
            <a:endParaRPr lang="pl-PL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0D98-231E-4FC9-84AF-096E74FC145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84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B373E-C80C-4D1D-88D2-BA74B6398626}" type="datetime1">
              <a:rPr lang="pl-PL"/>
              <a:pPr>
                <a:defRPr/>
              </a:pPr>
              <a:t>20.03.2020</a:t>
            </a:fld>
            <a:endParaRPr lang="pl-P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3261-4865-4969-A38B-DE23704138C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983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7676B-3231-4B41-8C47-04A15D8D93C7}" type="datetime1">
              <a:rPr lang="pl-PL"/>
              <a:pPr>
                <a:defRPr/>
              </a:pPr>
              <a:t>20.03.2020</a:t>
            </a:fld>
            <a:endParaRPr lang="pl-PL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D9C13-CFF4-4C3E-ABDF-C05D375A21D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101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937B919-EE80-4ACC-BFB9-2BF458121079}" type="datetime1">
              <a:rPr lang="pl-PL"/>
              <a:pPr>
                <a:defRPr/>
              </a:pPr>
              <a:t>20.03.2020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03A82F1-9102-4A2C-88DC-A26B9249EDE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56" r:id="rId2"/>
    <p:sldLayoutId id="2147484265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6" r:id="rId9"/>
    <p:sldLayoutId id="2147484262" r:id="rId10"/>
    <p:sldLayoutId id="214748426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63DDDA56-7D2D-4292-9AC6-E7E3F6F2E3D7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  <p:sp>
        <p:nvSpPr>
          <p:cNvPr id="13" name="Podtytuł 2"/>
          <p:cNvSpPr txBox="1">
            <a:spLocks/>
          </p:cNvSpPr>
          <p:nvPr/>
        </p:nvSpPr>
        <p:spPr>
          <a:xfrm>
            <a:off x="592138" y="1919288"/>
            <a:ext cx="8175625" cy="3384550"/>
          </a:xfrm>
          <a:prstGeom prst="rect">
            <a:avLst/>
          </a:prstGeom>
          <a:noFill/>
          <a:extLst/>
        </p:spPr>
        <p:txBody>
          <a:bodyPr>
            <a:normAutofit fontScale="77500" lnSpcReduction="20000"/>
          </a:bodyPr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Zapoznanie z podstawowymi zasadami żołnierskiego zachowania się. </a:t>
            </a:r>
          </a:p>
          <a:p>
            <a:pPr marL="46037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zależności żołnierzy. </a:t>
            </a:r>
          </a:p>
          <a:p>
            <a:pPr marL="46037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Zachowanie się żołnierzy w różnych sytuacjach</a:t>
            </a:r>
            <a:r>
              <a:rPr lang="pl-P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altLang="pl-PL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pl-PL" altLang="pl-PL" sz="2400" dirty="0" smtClean="0">
              <a:solidFill>
                <a:schemeClr val="tx1"/>
              </a:solidFill>
            </a:endParaRP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pl-PL" altLang="pl-PL" sz="2400" dirty="0" smtClean="0">
              <a:solidFill>
                <a:schemeClr val="tx1"/>
              </a:solidFill>
            </a:endParaRPr>
          </a:p>
          <a:p>
            <a:pPr marL="46037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altLang="pl-PL" sz="1600" dirty="0" smtClean="0">
                <a:solidFill>
                  <a:schemeClr val="tx1"/>
                </a:solidFill>
              </a:rPr>
              <a:t>					</a:t>
            </a:r>
            <a:r>
              <a:rPr lang="pl-PL" altLang="pl-PL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hab. Stanisław TOPOLEWSKI</a:t>
            </a:r>
          </a:p>
        </p:txBody>
      </p:sp>
      <p:sp>
        <p:nvSpPr>
          <p:cNvPr id="14" name="Tytuł 1"/>
          <p:cNvSpPr txBox="1">
            <a:spLocks/>
          </p:cNvSpPr>
          <p:nvPr/>
        </p:nvSpPr>
        <p:spPr bwMode="auto">
          <a:xfrm>
            <a:off x="3446463" y="6096000"/>
            <a:ext cx="28384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pl-PL" sz="1800" b="1" kern="0" dirty="0">
                <a:ea typeface="+mj-ea"/>
                <a:cs typeface="+mj-cs"/>
              </a:rPr>
              <a:t>Warszawa 2018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BCABBF4C-B526-4C56-A7CA-830E49DC35C3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</a:rPr>
              <a:t>WYDAWANIE I WYKONYWANIE ROZKAZÓW</a:t>
            </a:r>
          </a:p>
        </p:txBody>
      </p:sp>
      <p:sp>
        <p:nvSpPr>
          <p:cNvPr id="20485" name="Prostokąt 1"/>
          <p:cNvSpPr>
            <a:spLocks noChangeArrowheads="1"/>
          </p:cNvSpPr>
          <p:nvPr/>
        </p:nvSpPr>
        <p:spPr bwMode="auto">
          <a:xfrm>
            <a:off x="-4" y="50419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Wydający rozkaz jest zobowiązany uwzględnić stopień przygotowania podwładnego, warunki i okoliczności wykonania rozkazu oraz zapewnić </a:t>
            </a:r>
            <a:r>
              <a:rPr lang="pl-PL" altLang="pl-PL" sz="2800" dirty="0" smtClean="0">
                <a:solidFill>
                  <a:schemeClr val="tx1"/>
                </a:solidFill>
                <a:latin typeface="Arial" charset="0"/>
              </a:rPr>
              <a:t>niezbędne </a:t>
            </a: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do tego siły i środki.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16386" name="Picture 2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68" y="2008094"/>
            <a:ext cx="4182036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3" y="2008966"/>
            <a:ext cx="4180727" cy="278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04E32476-4B67-4969-A284-AA3FBCE4E4A9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WYDAWANIE I WYKONYWANIE ROZKAZÓW</a:t>
            </a:r>
          </a:p>
        </p:txBody>
      </p:sp>
      <p:sp>
        <p:nvSpPr>
          <p:cNvPr id="23557" name="Prostokąt 1"/>
          <p:cNvSpPr>
            <a:spLocks noChangeArrowheads="1"/>
          </p:cNvSpPr>
          <p:nvPr/>
        </p:nvSpPr>
        <p:spPr bwMode="auto">
          <a:xfrm>
            <a:off x="-4" y="5473005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Rozkaz może uchylić lub zmienić ten, kto go wydał lub </a:t>
            </a:r>
            <a:r>
              <a:rPr lang="pl-PL" altLang="pl-PL" sz="2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pl-PL" altLang="pl-PL" sz="2800" dirty="0" smtClean="0">
                <a:solidFill>
                  <a:schemeClr val="tx1"/>
                </a:solidFill>
                <a:latin typeface="Arial" charset="0"/>
              </a:rPr>
            </a:br>
            <a:r>
              <a:rPr lang="pl-PL" altLang="pl-PL" sz="2800" dirty="0" smtClean="0">
                <a:solidFill>
                  <a:schemeClr val="tx1"/>
                </a:solidFill>
                <a:latin typeface="Arial" charset="0"/>
              </a:rPr>
              <a:t>– </a:t>
            </a: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jeżeli dobro służby tego wymaga – jego przełożony, informując o tym poprzedniego </a:t>
            </a:r>
            <a:r>
              <a:rPr lang="pl-PL" altLang="pl-PL" sz="2800" dirty="0" smtClean="0">
                <a:solidFill>
                  <a:schemeClr val="tx1"/>
                </a:solidFill>
                <a:latin typeface="Arial" charset="0"/>
              </a:rPr>
              <a:t>rozkazodawcę</a:t>
            </a: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13" name="Picture 2" descr="Znalezione obrazy dla zapytania rozkaz boj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18" y="1919817"/>
            <a:ext cx="5001138" cy="35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5E03F61D-D5B8-4A53-A3F0-B8036680DBAD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WYDAWANIE I WYKONYWANIE ROZKAZÓW</a:t>
            </a:r>
          </a:p>
        </p:txBody>
      </p:sp>
      <p:sp>
        <p:nvSpPr>
          <p:cNvPr id="28677" name="Prostokąt 1"/>
          <p:cNvSpPr>
            <a:spLocks noChangeArrowheads="1"/>
          </p:cNvSpPr>
          <p:nvPr/>
        </p:nvSpPr>
        <p:spPr bwMode="auto">
          <a:xfrm>
            <a:off x="-4" y="3749457"/>
            <a:ext cx="9144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W szczególnie uzasadnionych wypadkach, podwładny może wystąpić o wydanie rozkazu na piśmie, zwłaszcza gdy dotyczy on zadania do wykonania w specyficznych warunkach lub w sposób odmienny od ogólnie przyjętych </a:t>
            </a:r>
            <a:r>
              <a:rPr lang="pl-PL" altLang="pl-PL" sz="2800" dirty="0" smtClean="0">
                <a:solidFill>
                  <a:schemeClr val="tx1"/>
                </a:solidFill>
                <a:latin typeface="Arial" charset="0"/>
              </a:rPr>
              <a:t>zasad</a:t>
            </a: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. Rozkazodawca ma obowiązek sporządzić rozkaz na piśmie, a podwładny rozkaz wykonać.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14338" name="Picture 2" descr="Znalezione obrazy dla zapytania rozkaz boj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75" y="1985739"/>
            <a:ext cx="2365375" cy="157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29" y="1985739"/>
            <a:ext cx="2097740" cy="157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odobny obra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30" y="1985739"/>
            <a:ext cx="2365373" cy="157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5E03F61D-D5B8-4A53-A3F0-B8036680DBAD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WYDAWANIE I WYKONYWANIE ROZKAZÓW</a:t>
            </a:r>
          </a:p>
        </p:txBody>
      </p:sp>
      <p:sp>
        <p:nvSpPr>
          <p:cNvPr id="28677" name="Prostokąt 1"/>
          <p:cNvSpPr>
            <a:spLocks noChangeArrowheads="1"/>
          </p:cNvSpPr>
          <p:nvPr/>
        </p:nvSpPr>
        <p:spPr bwMode="auto">
          <a:xfrm>
            <a:off x="-4" y="5473005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dirty="0" smtClean="0">
                <a:solidFill>
                  <a:schemeClr val="tx1"/>
                </a:solidFill>
                <a:latin typeface="Arial" charset="0"/>
              </a:rPr>
              <a:t>W </a:t>
            </a: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sytuacji, gdy skutkiem rozkazu będzie popełnienie przestępstwa, podwładny ma prawo odmówić wykonania rozkazu.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13" name="Picture 2" descr="Znalezione obrazy dla zapytania przełożony wojsk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9" y="2169600"/>
            <a:ext cx="8389414" cy="314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6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7DC3AB3E-FAD3-4578-B1CE-0DCB5880A9FE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WYDAWANIE I WYKONYWANIE ROZKAZÓW</a:t>
            </a:r>
          </a:p>
        </p:txBody>
      </p:sp>
      <p:sp>
        <p:nvSpPr>
          <p:cNvPr id="33797" name="Prostokąt 1"/>
          <p:cNvSpPr>
            <a:spLocks noChangeArrowheads="1"/>
          </p:cNvSpPr>
          <p:nvPr/>
        </p:nvSpPr>
        <p:spPr bwMode="auto">
          <a:xfrm>
            <a:off x="-4" y="5024843"/>
            <a:ext cx="914399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Żołnierz, który wykonując rozkaz wiedział lub godził się na to, że </a:t>
            </a:r>
            <a:r>
              <a:rPr lang="pl-PL" altLang="pl-PL" sz="2800" dirty="0" smtClean="0">
                <a:solidFill>
                  <a:schemeClr val="tx1"/>
                </a:solidFill>
                <a:latin typeface="Arial" charset="0"/>
              </a:rPr>
              <a:t>popełnia </a:t>
            </a: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przestępstwo, ponosi odpowiedzialność karną. Odpowiedzialność karną ponosi również ten, kto taki rozkaz wydał.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12290" name="Picture 2" descr="Znalezione obrazy dla zapytania sąd wojsk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54" y="1908268"/>
            <a:ext cx="4059704" cy="295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15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39763" algn="l" eaLnBrk="1" hangingPunct="1">
              <a:buNone/>
              <a:defRPr/>
            </a:pPr>
            <a:r>
              <a:rPr lang="pl-PL" sz="2000" dirty="0">
                <a:effectLst/>
              </a:rPr>
              <a:t>ZASADY ŻOŁNIERSKIEGO </a:t>
            </a:r>
            <a:r>
              <a:rPr lang="pl-PL" sz="2000" dirty="0" smtClean="0">
                <a:effectLst/>
              </a:rPr>
              <a:t>ZACHOWANIA-</a:t>
            </a:r>
            <a:r>
              <a:rPr lang="pl-PL" sz="2000" dirty="0">
                <a:effectLst/>
              </a:rPr>
              <a:t>POSTANOWIENIA OGÓLNE</a:t>
            </a:r>
          </a:p>
          <a:p>
            <a:pPr marL="639763" algn="l" eaLnBrk="1" hangingPunct="1">
              <a:buNone/>
              <a:defRPr/>
            </a:pPr>
            <a:endParaRPr lang="pl-PL" altLang="pl-PL" sz="260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4826467"/>
            <a:ext cx="9143996" cy="2031533"/>
          </a:xfrm>
          <a:prstGeom prst="rect">
            <a:avLst/>
          </a:prstGeom>
          <a:extLst/>
        </p:spPr>
        <p:txBody>
          <a:bodyPr rtlCol="0"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l-PL" sz="2800" dirty="0" smtClean="0"/>
              <a:t>Żołnierze w stosunku do innych żołnierzy i do osób cywilnych są zobowiązani przestrzegać zasad etycznych, norm współżycia społecznego oraz zachowywać się z godnością, uprzejmie i taktownie.</a:t>
            </a:r>
          </a:p>
          <a:p>
            <a:pPr marL="514350" indent="-51435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pl-PL" sz="2800" dirty="0" smtClean="0"/>
          </a:p>
        </p:txBody>
      </p:sp>
      <p:pic>
        <p:nvPicPr>
          <p:cNvPr id="3076" name="Picture 4" descr="Znalezione obrazy dla zapytania starszy młodszy wojsk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52" y="1770344"/>
            <a:ext cx="6997887" cy="302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16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39763" algn="l" eaLnBrk="1" hangingPunct="1">
              <a:buNone/>
              <a:defRPr/>
            </a:pPr>
            <a:r>
              <a:rPr lang="pl-PL" sz="2000" dirty="0">
                <a:effectLst/>
              </a:rPr>
              <a:t>ZASADY ŻOŁNIERSKIEGO </a:t>
            </a:r>
            <a:r>
              <a:rPr lang="pl-PL" sz="2000" dirty="0" smtClean="0">
                <a:effectLst/>
              </a:rPr>
              <a:t>ZACHOWANIA-</a:t>
            </a:r>
            <a:r>
              <a:rPr lang="pl-PL" sz="2000" dirty="0">
                <a:effectLst/>
              </a:rPr>
              <a:t>Oddawanie honorów przez żołnierzy.</a:t>
            </a:r>
            <a:endParaRPr lang="pl-PL" altLang="pl-PL" sz="260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4521667"/>
            <a:ext cx="9144004" cy="2336333"/>
          </a:xfrm>
          <a:prstGeom prst="rect">
            <a:avLst/>
          </a:prstGeom>
          <a:extLst/>
        </p:spPr>
        <p:txBody>
          <a:bodyPr rtlCol="0"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lvl="0" indent="0" algn="ctr">
              <a:buNone/>
            </a:pPr>
            <a:r>
              <a:rPr lang="pl-PL" sz="2800" dirty="0"/>
              <a:t>Oddawanie honorów jest oznaką żołnierskiego szacunku dla tradycji, symboli (barw i znaków) narodowych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i </a:t>
            </a:r>
            <a:r>
              <a:rPr lang="pl-PL" sz="2800" dirty="0"/>
              <a:t>wojskowych oraz przełożonych i </a:t>
            </a:r>
            <a:r>
              <a:rPr lang="pl-PL" sz="2800" dirty="0" smtClean="0"/>
              <a:t>starszych</a:t>
            </a:r>
            <a:r>
              <a:rPr lang="pl-PL" sz="2800" dirty="0"/>
              <a:t>, a także przejawem koleżeństwa, dobrego wychowania, dyscypliny i spoistości wojska.</a:t>
            </a:r>
          </a:p>
          <a:p>
            <a:pPr marL="514350" indent="-51435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pl-PL" sz="2800" dirty="0" smtClean="0"/>
          </a:p>
        </p:txBody>
      </p:sp>
      <p:pic>
        <p:nvPicPr>
          <p:cNvPr id="34818" name="Picture 2" descr="Znalezione obrazy dla zapytania oddawanie honoró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21" y="2169600"/>
            <a:ext cx="3606052" cy="242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551" y="2166902"/>
            <a:ext cx="3645461" cy="242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9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17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39763" algn="l" eaLnBrk="1" hangingPunct="1">
              <a:buNone/>
              <a:defRPr/>
            </a:pPr>
            <a:r>
              <a:rPr lang="pl-PL" sz="2000" dirty="0">
                <a:effectLst/>
              </a:rPr>
              <a:t>ZASADY ŻOŁNIERSKIEGO </a:t>
            </a:r>
            <a:r>
              <a:rPr lang="pl-PL" sz="2000" dirty="0" smtClean="0">
                <a:effectLst/>
              </a:rPr>
              <a:t>ZACHOWANIA-</a:t>
            </a:r>
            <a:r>
              <a:rPr lang="pl-PL" sz="2000" dirty="0">
                <a:effectLst/>
              </a:rPr>
              <a:t>Oddawanie honorów przez żołnierzy.</a:t>
            </a:r>
            <a:endParaRPr lang="pl-PL" altLang="pl-PL" sz="260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4" y="5260229"/>
            <a:ext cx="9144000" cy="1597771"/>
          </a:xfrm>
          <a:prstGeom prst="rect">
            <a:avLst/>
          </a:prstGeom>
          <a:extLst/>
        </p:spPr>
        <p:txBody>
          <a:bodyPr rtlCol="0"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lvl="0" indent="0" algn="ctr">
              <a:buNone/>
            </a:pPr>
            <a:r>
              <a:rPr lang="pl-PL" sz="2800" dirty="0"/>
              <a:t>Podwładni i młodsi oddają honory pierwsi, a żołnierze równi stopniem – </a:t>
            </a:r>
            <a:r>
              <a:rPr lang="pl-PL" sz="2800" dirty="0" smtClean="0"/>
              <a:t>jednocześnie</a:t>
            </a:r>
            <a:r>
              <a:rPr lang="pl-PL" sz="2800" dirty="0"/>
              <a:t>. Starsi stopniem wojskowym odwzajemniają honory.</a:t>
            </a:r>
          </a:p>
          <a:p>
            <a:pPr marL="514350" indent="-51435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pl-PL" sz="2800" dirty="0" smtClean="0"/>
          </a:p>
        </p:txBody>
      </p:sp>
      <p:pic>
        <p:nvPicPr>
          <p:cNvPr id="33794" name="Picture 2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36" y="2228710"/>
            <a:ext cx="4257488" cy="283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Znalezione obrazy dla zapytania starszy młodszy wojsk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1" y="2228709"/>
            <a:ext cx="3991909" cy="28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6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18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39763" algn="l" eaLnBrk="1" hangingPunct="1">
              <a:buNone/>
              <a:defRPr/>
            </a:pPr>
            <a:r>
              <a:rPr lang="pl-PL" sz="2000" dirty="0">
                <a:effectLst/>
              </a:rPr>
              <a:t>ZASADY ŻOŁNIERSKIEGO </a:t>
            </a:r>
            <a:r>
              <a:rPr lang="pl-PL" sz="2000" dirty="0" smtClean="0">
                <a:effectLst/>
              </a:rPr>
              <a:t>ZACHOWANIA-</a:t>
            </a:r>
            <a:r>
              <a:rPr lang="pl-PL" sz="2000" dirty="0">
                <a:effectLst/>
              </a:rPr>
              <a:t>Oddawanie honorów przez żołnierzy.</a:t>
            </a:r>
            <a:endParaRPr lang="pl-PL" altLang="pl-PL" sz="260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4498229"/>
            <a:ext cx="9144004" cy="2336333"/>
          </a:xfrm>
          <a:prstGeom prst="rect">
            <a:avLst/>
          </a:prstGeom>
          <a:extLst/>
        </p:spPr>
        <p:txBody>
          <a:bodyPr rtlCol="0"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lvl="0" indent="0" algn="ctr">
              <a:buNone/>
            </a:pPr>
            <a:r>
              <a:rPr lang="pl-PL" sz="2800" dirty="0"/>
              <a:t>Przełożonym występującym w ubiorze cywilnym, oddaje się honory zgodnie z przepisami wojskowymi. Podwładny będący w ubiorze cywilnym, po­zdrawia przełożonych (starszych) w sposób przyjęty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środowisku cywilnym.</a:t>
            </a:r>
          </a:p>
          <a:p>
            <a:pPr marL="514350" indent="-51435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pl-PL" sz="2800" dirty="0" smtClean="0"/>
          </a:p>
        </p:txBody>
      </p:sp>
      <p:pic>
        <p:nvPicPr>
          <p:cNvPr id="32770" name="Picture 2" descr="Znalezione obrazy dla zapytania składanie meldunk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444" y="2073302"/>
            <a:ext cx="3550028" cy="241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Znalezione obrazy dla zapytania składanie meldunk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3" y="2114462"/>
            <a:ext cx="3584575" cy="239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5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22764EF4-F1BF-4E81-B967-0A9A9788D72B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619077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</a:rPr>
              <a:t>WZAJEMNE ZWRACANIE SIĘ ŻOŁNIERZY</a:t>
            </a:r>
          </a:p>
        </p:txBody>
      </p:sp>
      <p:sp>
        <p:nvSpPr>
          <p:cNvPr id="44037" name="Prostokąt 1"/>
          <p:cNvSpPr>
            <a:spLocks noChangeArrowheads="1"/>
          </p:cNvSpPr>
          <p:nvPr/>
        </p:nvSpPr>
        <p:spPr bwMode="auto">
          <a:xfrm>
            <a:off x="-5" y="2582490"/>
            <a:ext cx="9143999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500" dirty="0">
                <a:solidFill>
                  <a:schemeClr val="tx1"/>
                </a:solidFill>
                <a:latin typeface="Arial" charset="0"/>
              </a:rPr>
              <a:t>Żołnierz zwracający się do innego żołnierza wymienia jego stopień w formie skróconej np. zwracając się do starszego szeregowego (marynarza) </a:t>
            </a:r>
            <a:r>
              <a:rPr lang="pl-PL" altLang="pl-PL" sz="2500" b="1" dirty="0">
                <a:solidFill>
                  <a:schemeClr val="tx1"/>
                </a:solidFill>
                <a:latin typeface="Arial" charset="0"/>
              </a:rPr>
              <a:t>„PANIE/PANI SZEREGOWY/MARYNARZU</a:t>
            </a:r>
            <a:r>
              <a:rPr lang="pl-PL" altLang="pl-PL" sz="2500" dirty="0">
                <a:solidFill>
                  <a:schemeClr val="tx1"/>
                </a:solidFill>
                <a:latin typeface="Arial" charset="0"/>
              </a:rPr>
              <a:t>”, starszego kaprala mówi – </a:t>
            </a:r>
            <a:r>
              <a:rPr lang="pl-PL" altLang="pl-PL" sz="2500" b="1" dirty="0">
                <a:solidFill>
                  <a:schemeClr val="tx1"/>
                </a:solidFill>
                <a:latin typeface="Arial" charset="0"/>
              </a:rPr>
              <a:t>„</a:t>
            </a:r>
            <a:r>
              <a:rPr lang="pl-PL" altLang="pl-PL" sz="2500" b="1" dirty="0" smtClean="0">
                <a:solidFill>
                  <a:schemeClr val="tx1"/>
                </a:solidFill>
                <a:latin typeface="Arial" charset="0"/>
              </a:rPr>
              <a:t>PANIE </a:t>
            </a:r>
            <a:r>
              <a:rPr lang="pl-PL" altLang="pl-PL" sz="2500" b="1" dirty="0">
                <a:solidFill>
                  <a:schemeClr val="tx1"/>
                </a:solidFill>
                <a:latin typeface="Arial" charset="0"/>
              </a:rPr>
              <a:t>KAPRALU/MAT” </a:t>
            </a:r>
            <a:r>
              <a:rPr lang="pl-PL" altLang="pl-PL" sz="2500" dirty="0">
                <a:solidFill>
                  <a:schemeClr val="tx1"/>
                </a:solidFill>
                <a:latin typeface="Arial" charset="0"/>
              </a:rPr>
              <a:t>lub </a:t>
            </a:r>
            <a:r>
              <a:rPr lang="pl-PL" altLang="pl-PL" sz="2500" b="1" dirty="0">
                <a:solidFill>
                  <a:schemeClr val="tx1"/>
                </a:solidFill>
                <a:latin typeface="Arial" charset="0"/>
              </a:rPr>
              <a:t>„PANI KAPRAL/MAT”. </a:t>
            </a:r>
            <a:r>
              <a:rPr lang="pl-PL" altLang="pl-PL" sz="2500" dirty="0">
                <a:solidFill>
                  <a:schemeClr val="tx1"/>
                </a:solidFill>
                <a:latin typeface="Arial" charset="0"/>
              </a:rPr>
              <a:t>Podobnie postępuje zwracając się do: starszego sierżanta, młodszego, starszego chorążego, starszego chorążego sztabowego, podporucznika, podpułkownika, komandora podporucznika, komandora porucznika, generała (brygady, dywizji, broni), admirała (kontradmirała, wiceadmirała, admirała floty).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019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6FF518F1-DCD3-459B-B6BE-DDDD2F0708FB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109538" y="1500188"/>
            <a:ext cx="8532812" cy="46466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 dirty="0"/>
              <a:t>Zagadnienia</a:t>
            </a:r>
            <a:r>
              <a:rPr lang="pl-PL" sz="2400" dirty="0"/>
              <a:t>:</a:t>
            </a:r>
            <a:r>
              <a:rPr lang="pl-PL" sz="2400" cap="small" dirty="0"/>
              <a:t> </a:t>
            </a:r>
          </a:p>
          <a:p>
            <a:pPr marL="342900" indent="-342900">
              <a:buClr>
                <a:srgbClr val="578200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Prawa i obowiązki żołnierza (słuchacza) wynikające </a:t>
            </a:r>
            <a:br>
              <a:rPr lang="pl-PL" sz="2400" dirty="0"/>
            </a:br>
            <a:r>
              <a:rPr lang="pl-PL" sz="2400" dirty="0"/>
              <a:t>z aktów normatywnych. </a:t>
            </a:r>
          </a:p>
          <a:p>
            <a:pPr marL="342900" indent="-342900">
              <a:buClr>
                <a:srgbClr val="578200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Zasady odpowiedzialności dyscyplinarnej żołnierzy.</a:t>
            </a:r>
          </a:p>
          <a:p>
            <a:pPr marL="342900" indent="-342900">
              <a:buClr>
                <a:srgbClr val="578200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Przełożony i podwładny, starszy i młodszy. </a:t>
            </a:r>
          </a:p>
          <a:p>
            <a:pPr marL="342900" indent="-342900">
              <a:buClr>
                <a:srgbClr val="578200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Wydawanie i wykonywanie rozkazów. </a:t>
            </a:r>
          </a:p>
          <a:p>
            <a:pPr marL="342900" indent="-342900">
              <a:buClr>
                <a:srgbClr val="578200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Droga służbowa, raport służbowy. </a:t>
            </a:r>
          </a:p>
          <a:p>
            <a:pPr marL="342900" indent="-342900">
              <a:buClr>
                <a:srgbClr val="578200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Wzajemne zwracanie się żołnierzy. </a:t>
            </a:r>
          </a:p>
          <a:p>
            <a:pPr marL="342900" indent="-342900">
              <a:buClr>
                <a:srgbClr val="578200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Oddawanie honorów. </a:t>
            </a:r>
          </a:p>
          <a:p>
            <a:pPr marL="342900" indent="-342900">
              <a:buClr>
                <a:srgbClr val="578200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Składanie meldunku i służbowe przedstawianie się.</a:t>
            </a:r>
          </a:p>
          <a:p>
            <a:pPr marL="342900" indent="-342900">
              <a:buClr>
                <a:srgbClr val="578200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Zachowanie się żołnierzy w różnych sytuacjach.</a:t>
            </a:r>
          </a:p>
          <a:p>
            <a:pPr marL="342900" indent="-342900">
              <a:buClr>
                <a:srgbClr val="578200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Opuszczanie koszar i garnizonu</a:t>
            </a:r>
            <a:r>
              <a:rPr lang="pl-PL" dirty="0"/>
              <a:t>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619077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</a:rPr>
              <a:t>WZAJEMNE ZWRACANIE SIĘ ŻOŁNIERZY</a:t>
            </a:r>
          </a:p>
        </p:txBody>
      </p:sp>
      <p:sp>
        <p:nvSpPr>
          <p:cNvPr id="6" name="Prostokąt 1"/>
          <p:cNvSpPr>
            <a:spLocks noChangeArrowheads="1"/>
          </p:cNvSpPr>
          <p:nvPr/>
        </p:nvSpPr>
        <p:spPr bwMode="auto">
          <a:xfrm>
            <a:off x="-4" y="5042118"/>
            <a:ext cx="914399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Jeżeli na pytanie przełożonego lub starszego należy odpowiedzieć twierdząco, żołnierz odpowiada: </a:t>
            </a:r>
            <a:r>
              <a:rPr lang="pl-PL" altLang="pl-PL" sz="2800" b="1" dirty="0">
                <a:solidFill>
                  <a:schemeClr val="tx1"/>
                </a:solidFill>
                <a:latin typeface="Arial" charset="0"/>
              </a:rPr>
              <a:t>„Tak”, „Tak jest”, „Wiem”, „Zrozumiałem”, </a:t>
            </a: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a jeżeli przecząco: </a:t>
            </a:r>
            <a:r>
              <a:rPr lang="pl-PL" altLang="pl-PL" sz="2800" b="1" dirty="0">
                <a:solidFill>
                  <a:schemeClr val="tx1"/>
                </a:solidFill>
                <a:latin typeface="Arial" charset="0"/>
              </a:rPr>
              <a:t>„Nie”, „Nie wiem”, „Nie zrozumiałem”.</a:t>
            </a:r>
            <a:endParaRPr lang="pl-PL" altLang="pl-PL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7890" name="Picture 2" descr="Znalezione obrazy dla zapytania rozkaz boj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4" y="2005246"/>
            <a:ext cx="4159430" cy="288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Znalezione obrazy dla zapytania rozkaz bojow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7" y="2005246"/>
            <a:ext cx="3890681" cy="288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21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pl-PL" sz="2400" dirty="0">
                <a:effectLst/>
              </a:rPr>
              <a:t>SKŁADANIE MELDUNKU I SŁUŻBOWE PRZEDSTAWIANIE SIĘ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2" name="Prostokąt 1"/>
          <p:cNvSpPr/>
          <p:nvPr/>
        </p:nvSpPr>
        <p:spPr>
          <a:xfrm>
            <a:off x="-8" y="4611231"/>
            <a:ext cx="91440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dirty="0"/>
              <a:t>Meldunek jest to zwięzła informacja, którą podwładny składa </a:t>
            </a:r>
            <a:r>
              <a:rPr lang="pl-PL" sz="2000" dirty="0" smtClean="0"/>
              <a:t>przełożonemu. </a:t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meldunku podaje się kolejno: formę </a:t>
            </a:r>
            <a:r>
              <a:rPr lang="pl-PL" sz="2000" b="1" dirty="0"/>
              <a:t>(„PAN, PANI”)</a:t>
            </a:r>
            <a:r>
              <a:rPr lang="pl-PL" sz="2000" dirty="0"/>
              <a:t>, stopień wojskowy przełożonego lub stanowisko osoby cywilnej, swoje stanowisko, stopień, nazwisko i czynność wykonywaną przez oddział (pododdział) lub meldującego albo cel przybycia, np. </a:t>
            </a:r>
            <a:r>
              <a:rPr lang="pl-PL" sz="2000" b="1" dirty="0"/>
              <a:t>„PANIE MAJO­RZE (PANI MAJOR) – dowódca pierwszej kompanii – kapitan Kowalski (kapitan Kowalska) – melduje kompanię podczas ćwiczeń taktycznych na temat...”.</a:t>
            </a:r>
            <a:endParaRPr lang="pl-PL" sz="2000" dirty="0"/>
          </a:p>
        </p:txBody>
      </p:sp>
      <p:pic>
        <p:nvPicPr>
          <p:cNvPr id="36866" name="Picture 2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72" y="1922493"/>
            <a:ext cx="3890953" cy="25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Znalezione obrazy dla zapytania rozkaz bojow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2" y="1922493"/>
            <a:ext cx="3872295" cy="258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22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pl-PL" sz="2400" dirty="0">
                <a:effectLst/>
              </a:rPr>
              <a:t>SKŁADANIE MELDUNKU I SŁUŻBOWE PRZEDSTAWIANIE SIĘ</a:t>
            </a:r>
          </a:p>
        </p:txBody>
      </p:sp>
      <p:sp>
        <p:nvSpPr>
          <p:cNvPr id="2" name="Prostokąt 1"/>
          <p:cNvSpPr/>
          <p:nvPr/>
        </p:nvSpPr>
        <p:spPr>
          <a:xfrm>
            <a:off x="-7" y="5226784"/>
            <a:ext cx="91440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dirty="0"/>
              <a:t>Służbowe przedstawianie się – to podanie starszemu, który nie zna młodszego (podwładnego), swojego stanowiska, stopnia wojskowego i </a:t>
            </a:r>
            <a:r>
              <a:rPr lang="pl-PL" sz="2000" dirty="0" smtClean="0"/>
              <a:t>nazwiska</a:t>
            </a:r>
            <a:r>
              <a:rPr lang="pl-PL" sz="2000" dirty="0"/>
              <a:t>, np. </a:t>
            </a:r>
            <a:r>
              <a:rPr lang="pl-PL" sz="2000" b="1" dirty="0"/>
              <a:t>„PANIE PUŁKOWNIKU (PANI PUŁKOWNIK), dowódca pierwszej kompanii kapitan Kowalski (kapitan Kowalska)”</a:t>
            </a:r>
            <a:r>
              <a:rPr lang="pl-PL" sz="2000" dirty="0"/>
              <a:t>. Starszy postępuje podobnie, jeśli nie ma pewności, że jest znany.</a:t>
            </a:r>
          </a:p>
        </p:txBody>
      </p:sp>
      <p:pic>
        <p:nvPicPr>
          <p:cNvPr id="35842" name="Picture 2" descr="Znalezione obrazy dla zapytania rozkaz boj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4" y="2013604"/>
            <a:ext cx="4279346" cy="302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9" y="2013604"/>
            <a:ext cx="3980330" cy="302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pl-PL" sz="2400" dirty="0">
                <a:effectLst/>
              </a:rPr>
              <a:t>SKŁADANIE MELDUNKU I SŁUŻBOWE PRZEDSTAWIANIE SIĘ</a:t>
            </a:r>
          </a:p>
        </p:txBody>
      </p:sp>
      <p:sp>
        <p:nvSpPr>
          <p:cNvPr id="3" name="Prostokąt 2"/>
          <p:cNvSpPr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600" dirty="0"/>
              <a:t>W służbowych rozmowach telefonicznych obowiązuje żołnierzy obustronne przedstawianie się. Żołnierz, który otrzymał telefoniczny sygnał wywoławczy, przedstawia się podając swój stopień wojskowy i nazwisko, a w razie powiado­mienia lub stwierdzenia, że będzie rozmawiał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przełożonym, mówi </a:t>
            </a:r>
            <a:r>
              <a:rPr lang="pl-PL" sz="1600" b="1" dirty="0"/>
              <a:t>„MELDUJĘ SIĘ PANIE KAPITANIE (PANI KAPITAN)” </a:t>
            </a:r>
            <a:r>
              <a:rPr lang="pl-PL" sz="1600" dirty="0"/>
              <a:t>i po zakończeniu rozmowy – </a:t>
            </a:r>
            <a:r>
              <a:rPr lang="pl-PL" sz="1600" dirty="0" smtClean="0"/>
              <a:t>zgodnie </a:t>
            </a:r>
            <a:r>
              <a:rPr lang="pl-PL" sz="1600" dirty="0"/>
              <a:t>z jej rezultatem – </a:t>
            </a:r>
            <a:r>
              <a:rPr lang="pl-PL" sz="1600" b="1" dirty="0"/>
              <a:t>„ZROZUMIAŁEM”</a:t>
            </a:r>
            <a:r>
              <a:rPr lang="pl-PL" sz="1600" dirty="0"/>
              <a:t>, </a:t>
            </a:r>
            <a:r>
              <a:rPr lang="pl-PL" sz="1600" b="1" dirty="0"/>
              <a:t>„WYKONUJĘ”</a:t>
            </a:r>
            <a:r>
              <a:rPr lang="pl-PL" sz="1600" dirty="0"/>
              <a:t>, </a:t>
            </a:r>
            <a:r>
              <a:rPr lang="pl-PL" sz="1600" b="1" dirty="0"/>
              <a:t>„ROZKAZ”</a:t>
            </a:r>
            <a:r>
              <a:rPr lang="pl-PL" sz="1600" dirty="0"/>
              <a:t>, </a:t>
            </a:r>
            <a:r>
              <a:rPr lang="pl-PL" sz="1600" b="1" dirty="0"/>
              <a:t>„CZO-ŁEM...”, </a:t>
            </a:r>
            <a:r>
              <a:rPr lang="pl-PL" sz="1600" dirty="0"/>
              <a:t>itp. Pełniący służbę dyżurną podaje również funkcję, np. </a:t>
            </a:r>
            <a:r>
              <a:rPr lang="pl-PL" sz="1600" b="1" dirty="0"/>
              <a:t>„Oficer </a:t>
            </a:r>
            <a:r>
              <a:rPr lang="pl-PL" sz="1600" b="1" dirty="0" smtClean="0"/>
              <a:t>dyżurny </a:t>
            </a:r>
            <a:r>
              <a:rPr lang="pl-PL" sz="1600" b="1" dirty="0"/>
              <a:t>1. Brygady Zmechanizowanej </a:t>
            </a:r>
            <a:r>
              <a:rPr lang="pl-PL" sz="1600" dirty="0"/>
              <a:t>(lub numer jednostki) – </a:t>
            </a:r>
            <a:r>
              <a:rPr lang="pl-PL" sz="1600" b="1" dirty="0"/>
              <a:t>kapitan Kowal­ski (kapitan Kowalska)”</a:t>
            </a:r>
            <a:r>
              <a:rPr lang="pl-PL" sz="1600" dirty="0"/>
              <a:t>.</a:t>
            </a:r>
          </a:p>
        </p:txBody>
      </p:sp>
      <p:pic>
        <p:nvPicPr>
          <p:cNvPr id="30722" name="Picture 2" descr="Znalezione obrazy dla zapytania wojska lącznoś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6" y="2026471"/>
            <a:ext cx="4498974" cy="300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3" y="2026471"/>
            <a:ext cx="4150471" cy="30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24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2" name="Prostokąt 1"/>
          <p:cNvSpPr/>
          <p:nvPr/>
        </p:nvSpPr>
        <p:spPr>
          <a:xfrm>
            <a:off x="0" y="1371182"/>
            <a:ext cx="9018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Zachowanie się żołnierzy w różnych sytuacjach.</a:t>
            </a:r>
            <a:endParaRPr lang="pl-PL" sz="2800" dirty="0"/>
          </a:p>
        </p:txBody>
      </p:sp>
      <p:sp>
        <p:nvSpPr>
          <p:cNvPr id="5" name="Prostokąt 4"/>
          <p:cNvSpPr/>
          <p:nvPr/>
        </p:nvSpPr>
        <p:spPr>
          <a:xfrm>
            <a:off x="0" y="565801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dirty="0"/>
              <a:t>Żołnierzy obowiązuje taktowne zachowanie się. </a:t>
            </a:r>
            <a:r>
              <a:rPr lang="pl-PL" sz="2400" dirty="0" smtClean="0"/>
              <a:t>W </a:t>
            </a:r>
            <a:r>
              <a:rPr lang="pl-PL" sz="2400" dirty="0"/>
              <a:t>obecności przełożonych (starszych), bez ich zgody nie należy siedzieć, jeść, pić, palić, czytać, grać, używać telefonu, itp.</a:t>
            </a:r>
          </a:p>
        </p:txBody>
      </p:sp>
      <p:pic>
        <p:nvPicPr>
          <p:cNvPr id="31746" name="Picture 2" descr="Znalezione obrazy dla zapytania odpoczynek żołnier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82" y="1972710"/>
            <a:ext cx="6113929" cy="35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25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2" name="Prostokąt 1"/>
          <p:cNvSpPr/>
          <p:nvPr/>
        </p:nvSpPr>
        <p:spPr>
          <a:xfrm>
            <a:off x="0" y="1371182"/>
            <a:ext cx="9018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Zachowanie się żołnierzy w różnych sytuacjach.</a:t>
            </a:r>
            <a:endParaRPr lang="pl-PL" sz="2800" dirty="0"/>
          </a:p>
        </p:txBody>
      </p:sp>
      <p:sp>
        <p:nvSpPr>
          <p:cNvPr id="3" name="Prostokąt 2"/>
          <p:cNvSpPr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800" dirty="0"/>
              <a:t>W warunkach uniemożliwiających swobodne mijanie się, żołnierze dostosowują swoje zachowanie do zasad poszanowania przełożeństwa (starszeń­stwa), ogólnych reguł ruchu i okoliczności (sytuacji).</a:t>
            </a:r>
          </a:p>
        </p:txBody>
      </p:sp>
      <p:pic>
        <p:nvPicPr>
          <p:cNvPr id="28674" name="Picture 2" descr="Znalezione obrazy dla zapytania muszt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699" y="1894402"/>
            <a:ext cx="5006602" cy="294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1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26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2" name="Prostokąt 1"/>
          <p:cNvSpPr/>
          <p:nvPr/>
        </p:nvSpPr>
        <p:spPr>
          <a:xfrm>
            <a:off x="0" y="1371182"/>
            <a:ext cx="9018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Zachowanie się żołnierzy w różnych sytuacjach.</a:t>
            </a:r>
            <a:endParaRPr lang="pl-PL" sz="2800" dirty="0"/>
          </a:p>
        </p:txBody>
      </p:sp>
      <p:sp>
        <p:nvSpPr>
          <p:cNvPr id="3" name="Prostokąt 2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000" dirty="0"/>
              <a:t>Żołnierz niezawodowy przebywający poza koszarami musi mieć zawsze przy sobie książeczkę wojskową oraz dokument uprawniający do przebywania w podróży służbowej, na urlopie, przepustce. Gdy przewozi broń, musi być ona odnotowana w dokumencie podróży, z podaniem jej rodzaju, numeru i liczby nabojów. W dokumencie podróży ma być również wpisany numer telefonu (faksu) oficera dyżurnego jednostki wojskowej.</a:t>
            </a:r>
          </a:p>
        </p:txBody>
      </p:sp>
      <p:pic>
        <p:nvPicPr>
          <p:cNvPr id="29698" name="Picture 2" descr="Znalezione obrazy dla zapytania muszt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11" y="1894402"/>
            <a:ext cx="5106941" cy="30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6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2" name="Prostokąt 1"/>
          <p:cNvSpPr/>
          <p:nvPr/>
        </p:nvSpPr>
        <p:spPr>
          <a:xfrm>
            <a:off x="0" y="1371182"/>
            <a:ext cx="9018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Zachowanie się żołnierzy w różnych sytuacjach.</a:t>
            </a:r>
            <a:endParaRPr lang="pl-PL" sz="2800" dirty="0"/>
          </a:p>
        </p:txBody>
      </p:sp>
      <p:sp>
        <p:nvSpPr>
          <p:cNvPr id="3" name="Prostokąt 2"/>
          <p:cNvSpPr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800" dirty="0"/>
              <a:t>Żołnierz przerywa urlop i niezwłocznie wraca do miejsca pełnienia służby w przypadku: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800" dirty="0"/>
              <a:t>ogłoszenia mobilizacji lub wojny;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800" dirty="0"/>
              <a:t>odwołania z urlopu.</a:t>
            </a:r>
          </a:p>
        </p:txBody>
      </p:sp>
      <p:pic>
        <p:nvPicPr>
          <p:cNvPr id="27650" name="Picture 2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7" y="1894402"/>
            <a:ext cx="4595719" cy="306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4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2" name="Prostokąt 1"/>
          <p:cNvSpPr/>
          <p:nvPr/>
        </p:nvSpPr>
        <p:spPr>
          <a:xfrm>
            <a:off x="0" y="150147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Stosunek żołnierzy do munduru, wygląd zewnętrzny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0" y="544692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800" dirty="0"/>
              <a:t>Żołnierz w mundurze jest zobowiązany do przestrzegania przepisów określających zasady noszenia umundurowania.</a:t>
            </a:r>
          </a:p>
        </p:txBody>
      </p:sp>
      <p:pic>
        <p:nvPicPr>
          <p:cNvPr id="25602" name="Picture 2" descr="Znalezione obrazy dla zapytania mundur gal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152" y="2235853"/>
            <a:ext cx="238125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67" y="2275408"/>
            <a:ext cx="2761666" cy="281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Podobny obra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7" y="2349608"/>
            <a:ext cx="2253904" cy="278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8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29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2" name="Prostokąt 1"/>
          <p:cNvSpPr/>
          <p:nvPr/>
        </p:nvSpPr>
        <p:spPr>
          <a:xfrm>
            <a:off x="0" y="150147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Stosunek żołnierzy do munduru, wygląd zewnętrzny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0" y="46112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Żołnierz – mężczyzna</a:t>
            </a:r>
            <a:r>
              <a:rPr lang="pl-PL" sz="2000" dirty="0"/>
              <a:t>, ma mieć krótko ostrzyżone włosy i ogoloną twarz. Może mieć krótko przystrzyżone wąsy. Krótko przystrzyżoną brodę może nosić ze względu na wskazania lekarza odnotowane pisemnie lub za zgodą dowódcy jednostki wojskowej. </a:t>
            </a:r>
            <a:endParaRPr lang="pl-PL" sz="2000" dirty="0" smtClean="0"/>
          </a:p>
          <a:p>
            <a:pPr algn="ctr"/>
            <a:r>
              <a:rPr lang="pl-PL" sz="2000" b="1" dirty="0" smtClean="0"/>
              <a:t>Żołnierz </a:t>
            </a:r>
            <a:r>
              <a:rPr lang="pl-PL" sz="2000" b="1" dirty="0"/>
              <a:t>– kobieta</a:t>
            </a:r>
            <a:r>
              <a:rPr lang="pl-PL" sz="2000" dirty="0"/>
              <a:t>, na czas wykonywania zadań służbowych ma mieć włosy krótkie lub krótko upięte i nie może stosować wyrazistego makijażu oraz jaskrawo pomalowanych paznokci.</a:t>
            </a:r>
          </a:p>
        </p:txBody>
      </p:sp>
      <p:pic>
        <p:nvPicPr>
          <p:cNvPr id="26626" name="Picture 2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4" y="2203922"/>
            <a:ext cx="3818965" cy="22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1" y="2184952"/>
            <a:ext cx="3954930" cy="226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6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39763" algn="l" eaLnBrk="1" hangingPunct="1">
              <a:buFont typeface="Georgia" pitchFamily="18" charset="0"/>
              <a:buNone/>
              <a:defRPr/>
            </a:pPr>
            <a: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Przełożony podwładny, starszy i młodszy. </a:t>
            </a:r>
            <a:b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26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3" name="Prostokąt 1"/>
          <p:cNvSpPr>
            <a:spLocks noChangeArrowheads="1"/>
          </p:cNvSpPr>
          <p:nvPr/>
        </p:nvSpPr>
        <p:spPr bwMode="auto">
          <a:xfrm>
            <a:off x="1" y="5451196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b="1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Organizacja wojska opiera się na hierarchicznym podporządkowaniu </a:t>
            </a:r>
            <a:r>
              <a:rPr lang="pl-PL" altLang="pl-PL" sz="2800" dirty="0" smtClean="0">
                <a:solidFill>
                  <a:schemeClr val="tx1"/>
                </a:solidFill>
                <a:latin typeface="Arial" charset="0"/>
              </a:rPr>
              <a:t>żołnierzy</a:t>
            </a: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40964" name="Picture 4" descr="Znalezione obrazy dla zapytania generał i szereg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57139"/>
            <a:ext cx="9144001" cy="29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2" name="Prostokąt 1"/>
          <p:cNvSpPr/>
          <p:nvPr/>
        </p:nvSpPr>
        <p:spPr>
          <a:xfrm>
            <a:off x="0" y="150147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Opuszczanie koszar i garnizonu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0" y="549009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800" dirty="0"/>
              <a:t>Żołnierze mogą opuszczać garnizon i pozostawać poza miejscem </a:t>
            </a:r>
            <a:r>
              <a:rPr lang="pl-PL" sz="2800" dirty="0" smtClean="0"/>
              <a:t>zamieszkania</a:t>
            </a:r>
            <a:r>
              <a:rPr lang="pl-PL" sz="2800" dirty="0"/>
              <a:t>, uwzględniając potrzeby (wymagania) służby wojskowej.</a:t>
            </a:r>
          </a:p>
        </p:txBody>
      </p:sp>
      <p:pic>
        <p:nvPicPr>
          <p:cNvPr id="24580" name="Picture 4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94" y="2216540"/>
            <a:ext cx="5054786" cy="31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1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31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2" name="Prostokąt 1"/>
          <p:cNvSpPr/>
          <p:nvPr/>
        </p:nvSpPr>
        <p:spPr>
          <a:xfrm>
            <a:off x="0" y="150147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Opuszczanie koszar i garnizonu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dirty="0"/>
              <a:t>Żołnierze niezawodowi oraz żołnierze spełniający obowiązek zakwate­rowania na terenie jednostki, mogą opuszczać jednostkę wojskową za zgodą właściwych przełożonych na podstawie dokumentu uprawniającego do </a:t>
            </a:r>
            <a:r>
              <a:rPr lang="pl-PL" sz="2400" dirty="0" smtClean="0"/>
              <a:t>przebywania </a:t>
            </a:r>
            <a:r>
              <a:rPr lang="pl-PL" sz="2400" dirty="0"/>
              <a:t>poza jej terenem. Na przepustkę, urlop, żołnierze mogą udawać się w umundurowaniu (wyjściowym, polowym) albo w ubiorze cywilnym.</a:t>
            </a:r>
          </a:p>
        </p:txBody>
      </p:sp>
      <p:pic>
        <p:nvPicPr>
          <p:cNvPr id="23554" name="Picture 2" descr="Znalezione obrazy dla zapytania pierwsza przepustka z wojs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44062"/>
            <a:ext cx="3414806" cy="227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Znalezione obrazy dla zapytania pierwsza przepustka z wojs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95" y="2059275"/>
            <a:ext cx="2259479" cy="22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32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2" name="Prostokąt 1"/>
          <p:cNvSpPr/>
          <p:nvPr/>
        </p:nvSpPr>
        <p:spPr>
          <a:xfrm>
            <a:off x="0" y="150147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Opuszczanie koszar i garnizonu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dirty="0"/>
              <a:t>Znajomość zasad żołnierskiego zachowania się żołnierzy </a:t>
            </a:r>
            <a:r>
              <a:rPr lang="pl-PL" sz="2400" dirty="0" err="1" smtClean="0"/>
              <a:t>niezawodwych</a:t>
            </a:r>
            <a:r>
              <a:rPr lang="pl-PL" sz="2400" dirty="0" smtClean="0"/>
              <a:t> </a:t>
            </a:r>
            <a:r>
              <a:rPr lang="pl-PL" sz="2400" dirty="0"/>
              <a:t>sprawdza przed wyjściem na przepustkę, wyjazdem na urlop lub w podróż służbową, bezpośredni przełożony. Wygląd zewnętrzny umundurowanych </a:t>
            </a:r>
            <a:r>
              <a:rPr lang="pl-PL" sz="2400" dirty="0" smtClean="0"/>
              <a:t>żołnierzy </a:t>
            </a:r>
            <a:r>
              <a:rPr lang="pl-PL" sz="2400" dirty="0"/>
              <a:t>sprawdza podoficer dyżurny pododdziału.</a:t>
            </a:r>
          </a:p>
        </p:txBody>
      </p:sp>
      <p:pic>
        <p:nvPicPr>
          <p:cNvPr id="22530" name="Picture 2" descr="Znalezione obrazy dla zapytania zasady żolnierskiego zachowa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62" y="2241176"/>
            <a:ext cx="3694491" cy="239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Znalezione obrazy dla zapytania zasady żolnierskiego zachowan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6" y="2241176"/>
            <a:ext cx="3620434" cy="241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1AD0E25-B82D-4FA1-A251-091DD31954EF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2" name="Prostokąt 1"/>
          <p:cNvSpPr/>
          <p:nvPr/>
        </p:nvSpPr>
        <p:spPr>
          <a:xfrm>
            <a:off x="0" y="150147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Opuszczanie koszar i garnizonu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0" y="566075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dirty="0"/>
              <a:t>Żołnierzowi niezawodowemu umundurowanemu nieprzepisowo, </a:t>
            </a:r>
            <a:r>
              <a:rPr lang="pl-PL" sz="2400" dirty="0" smtClean="0"/>
              <a:t>wyglądającemu </a:t>
            </a:r>
            <a:r>
              <a:rPr lang="pl-PL" sz="2400" dirty="0"/>
              <a:t>niedbale i nieestetycznie nie zezwala się na opuszczenie terenu </a:t>
            </a:r>
            <a:r>
              <a:rPr lang="pl-PL" sz="2400" dirty="0" smtClean="0"/>
              <a:t>jednostki </a:t>
            </a:r>
            <a:r>
              <a:rPr lang="pl-PL" sz="2400" dirty="0"/>
              <a:t>do czasu usunięcia niedociągnięć.</a:t>
            </a:r>
          </a:p>
        </p:txBody>
      </p:sp>
      <p:pic>
        <p:nvPicPr>
          <p:cNvPr id="21506" name="Picture 2" descr="Znalezione obrazy dla zapytania zasady żolnierskiego zachowa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6796"/>
            <a:ext cx="4372285" cy="291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Znalezione obrazy dla zapytania zasady żolnierskiego zachowan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9" y="2426796"/>
            <a:ext cx="4016000" cy="289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8ACF4949-C2A7-4CFF-8B8F-BB01436A3B8C}" type="slidenum">
              <a:rPr lang="pl-PL" smtClean="0"/>
              <a:pPr>
                <a:defRPr/>
              </a:pPr>
              <a:t>34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619077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</a:rPr>
              <a:t>POSTĘPOWANIE </a:t>
            </a:r>
            <a:r>
              <a:rPr lang="pl-PL" sz="2800" dirty="0" smtClean="0">
                <a:effectLst/>
              </a:rPr>
              <a:t>SŁUŻBOWE - DROGA </a:t>
            </a:r>
            <a:r>
              <a:rPr lang="pl-PL" sz="2800" dirty="0">
                <a:effectLst/>
              </a:rPr>
              <a:t>SŁUŻBOWA</a:t>
            </a:r>
          </a:p>
        </p:txBody>
      </p:sp>
      <p:sp>
        <p:nvSpPr>
          <p:cNvPr id="34821" name="Prostokąt 1"/>
          <p:cNvSpPr>
            <a:spLocks noChangeArrowheads="1"/>
          </p:cNvSpPr>
          <p:nvPr/>
        </p:nvSpPr>
        <p:spPr bwMode="auto">
          <a:xfrm>
            <a:off x="0" y="4478437"/>
            <a:ext cx="914400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400" dirty="0">
                <a:solidFill>
                  <a:schemeClr val="tx1"/>
                </a:solidFill>
                <a:latin typeface="Arial" charset="0"/>
              </a:rPr>
              <a:t>Droga służbowa polega na ustnym lub pisemnym przekazywaniu rozkazów, decyzji, zarządzeń i wytycznych od wyższego przełożonego poprzez </a:t>
            </a:r>
            <a:r>
              <a:rPr lang="pl-PL" altLang="pl-PL" sz="2400" dirty="0" smtClean="0">
                <a:solidFill>
                  <a:schemeClr val="tx1"/>
                </a:solidFill>
                <a:latin typeface="Arial" charset="0"/>
              </a:rPr>
              <a:t>kolejnych </a:t>
            </a:r>
            <a:r>
              <a:rPr lang="pl-PL" altLang="pl-PL" sz="2400" dirty="0">
                <a:solidFill>
                  <a:schemeClr val="tx1"/>
                </a:solidFill>
                <a:latin typeface="Arial" charset="0"/>
              </a:rPr>
              <a:t>przełożonych, do wykonawcy oraz przyjmowaniu meldunków </a:t>
            </a:r>
            <a:r>
              <a:rPr lang="pl-PL" altLang="pl-PL" sz="2400" dirty="0" smtClean="0">
                <a:solidFill>
                  <a:schemeClr val="tx1"/>
                </a:solidFill>
                <a:latin typeface="Arial" charset="0"/>
              </a:rPr>
              <a:t>od podwładnych </a:t>
            </a:r>
            <a:r>
              <a:rPr lang="pl-PL" altLang="pl-PL" sz="2400" dirty="0">
                <a:solidFill>
                  <a:schemeClr val="tx1"/>
                </a:solidFill>
                <a:latin typeface="Arial" charset="0"/>
              </a:rPr>
              <a:t>(zainteresowanych) – poprzez wszystkich kolejnych przełożonych aż do tego, który sprawę rozstrzyga.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10242" name="Picture 2" descr="Znalezione obrazy dla zapytania zasady żolnierskiego zachowa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377" y="1968993"/>
            <a:ext cx="3692151" cy="246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9" y="2015573"/>
            <a:ext cx="3645087" cy="241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AD302EC5-68BE-4368-8D3C-869D25C09C25}" type="slidenum">
              <a:rPr lang="pl-PL" smtClean="0"/>
              <a:pPr>
                <a:defRPr/>
              </a:pPr>
              <a:t>35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619077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</a:rPr>
              <a:t>POSTĘPOWANIE </a:t>
            </a:r>
            <a:r>
              <a:rPr lang="pl-PL" sz="2800" dirty="0" smtClean="0">
                <a:effectLst/>
              </a:rPr>
              <a:t>SŁUŻBOWE - DROGA </a:t>
            </a:r>
            <a:r>
              <a:rPr lang="pl-PL" sz="2800" dirty="0">
                <a:effectLst/>
              </a:rPr>
              <a:t>SŁUŻBOWA</a:t>
            </a:r>
          </a:p>
        </p:txBody>
      </p:sp>
      <p:sp>
        <p:nvSpPr>
          <p:cNvPr id="14341" name="Prostokąt 1"/>
          <p:cNvSpPr>
            <a:spLocks noChangeArrowheads="1"/>
          </p:cNvSpPr>
          <p:nvPr/>
        </p:nvSpPr>
        <p:spPr bwMode="auto">
          <a:xfrm>
            <a:off x="-4" y="3701404"/>
            <a:ext cx="90487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l-PL" sz="1800" dirty="0" smtClean="0"/>
              <a:t>Drogę służbową można pominąć w sprawach: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pl-PL" sz="1800" dirty="0" smtClean="0"/>
              <a:t>nie   cierpiących  zwłoki,   o   czym   należy  zameldować   (powiadomić)  pominiętemu bezpośredniemu przełożonemu;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pl-PL" sz="1800" dirty="0" smtClean="0"/>
              <a:t>naruszenia zasad poszanowania godności osobistej, nietykalności cielesnej oraz zaistnienia </a:t>
            </a:r>
            <a:r>
              <a:rPr lang="pl-PL" sz="1800" dirty="0" err="1" smtClean="0"/>
              <a:t>mobbingu</a:t>
            </a:r>
            <a:r>
              <a:rPr lang="pl-PL" sz="1800" dirty="0" smtClean="0"/>
              <a:t> lub molestowania seksualnego;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pl-PL" sz="1800" dirty="0" smtClean="0"/>
              <a:t>dotyczących   pozbawienia   lub   ograniczenia   należnych   uprawnień   lub nadużycia przez przełożonego uprawnień służbowych;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pl-PL" sz="1800" dirty="0" smtClean="0"/>
              <a:t>określonych w wojskowych przepisach dyscyplinarnych;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pl-PL" sz="1800" dirty="0" smtClean="0"/>
              <a:t>skarg i wniosków,  o których  mowa w dziale  VIII Kodeksu postępowania administracyjnego;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pl-PL" sz="1800" dirty="0" smtClean="0"/>
              <a:t>innych, określonych w odrębnych przepisach.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8194" name="Picture 2" descr="Znalezione obrazy dla zapytania stawanie do raport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9" y="1990165"/>
            <a:ext cx="6705877" cy="15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88474AAC-9B9C-4438-A6D8-9B852A433DCB}" type="slidenum">
              <a:rPr lang="pl-PL" smtClean="0"/>
              <a:pPr>
                <a:defRPr/>
              </a:pPr>
              <a:t>36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619077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</a:rPr>
              <a:t>POSTĘPOWANIE </a:t>
            </a:r>
            <a:r>
              <a:rPr lang="pl-PL" sz="2800" dirty="0" smtClean="0">
                <a:effectLst/>
              </a:rPr>
              <a:t>SŁUŻBOWE - RAPORT </a:t>
            </a:r>
            <a:r>
              <a:rPr lang="pl-PL" sz="2800" dirty="0">
                <a:effectLst/>
              </a:rPr>
              <a:t>SŁUŻBOWY</a:t>
            </a:r>
          </a:p>
        </p:txBody>
      </p:sp>
      <p:sp>
        <p:nvSpPr>
          <p:cNvPr id="37893" name="Prostokąt 1"/>
          <p:cNvSpPr>
            <a:spLocks noChangeArrowheads="1"/>
          </p:cNvSpPr>
          <p:nvPr/>
        </p:nvSpPr>
        <p:spPr bwMode="auto">
          <a:xfrm>
            <a:off x="5" y="5227438"/>
            <a:ext cx="914399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000" dirty="0">
                <a:solidFill>
                  <a:schemeClr val="tx1"/>
                </a:solidFill>
                <a:latin typeface="Arial" charset="0"/>
              </a:rPr>
              <a:t>W celu rozpatrzenia spraw służbowych lub osobistych, w tym także skarg, wniosków i zażaleń żołnierzy, przełożeni przyjmują podwładnych do </a:t>
            </a:r>
            <a:r>
              <a:rPr lang="pl-PL" altLang="pl-PL" sz="2000" dirty="0" smtClean="0">
                <a:solidFill>
                  <a:schemeClr val="tx1"/>
                </a:solidFill>
                <a:latin typeface="Arial" charset="0"/>
              </a:rPr>
              <a:t>raportu </a:t>
            </a:r>
            <a:r>
              <a:rPr lang="pl-PL" altLang="pl-PL" sz="2000" dirty="0">
                <a:solidFill>
                  <a:schemeClr val="tx1"/>
                </a:solidFill>
                <a:latin typeface="Arial" charset="0"/>
              </a:rPr>
              <a:t>służbowego indywidualnie, w wyznaczonym czasie tak, aby w sprawach pilnych żołnierz mógł być przedstawiony do raportu do dowódcy jednostki w ciągu jednego dnia.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7170" name="Picture 2" descr="Znalezione obrazy dla zapytania skargi i wnioski wojsk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83" y="2093444"/>
            <a:ext cx="5290992" cy="292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F9202BF2-5C1E-40E1-84A8-08EC53AEDFD8}" type="slidenum">
              <a:rPr lang="pl-PL" smtClean="0"/>
              <a:pPr>
                <a:defRPr/>
              </a:pPr>
              <a:t>37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619077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</a:rPr>
              <a:t>POSTĘPOWANIE </a:t>
            </a:r>
            <a:r>
              <a:rPr lang="pl-PL" sz="2800" dirty="0" smtClean="0">
                <a:effectLst/>
              </a:rPr>
              <a:t>SŁUŻBOWE - RAPORT </a:t>
            </a:r>
            <a:r>
              <a:rPr lang="pl-PL" sz="2800" dirty="0">
                <a:effectLst/>
              </a:rPr>
              <a:t>SŁUŻBOWY</a:t>
            </a:r>
          </a:p>
        </p:txBody>
      </p:sp>
      <p:sp>
        <p:nvSpPr>
          <p:cNvPr id="40965" name="Prostokąt 1"/>
          <p:cNvSpPr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Do raportu służbowego żołnierze stają w ubiorach ustalonych przez przyjmującego raport.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6146" name="Picture 2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70" y="1931988"/>
            <a:ext cx="5649828" cy="376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99C4B802-206F-44CA-9FAD-5414D0B6D23C}" type="slidenum">
              <a:rPr lang="pl-PL" smtClean="0"/>
              <a:pPr>
                <a:defRPr/>
              </a:pPr>
              <a:t>38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619077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400" dirty="0">
                <a:effectLst/>
              </a:rPr>
              <a:t>POSTĘPOWANIE </a:t>
            </a:r>
            <a:r>
              <a:rPr lang="pl-PL" sz="2400" dirty="0" smtClean="0">
                <a:effectLst/>
              </a:rPr>
              <a:t>SŁUŻBOWE </a:t>
            </a:r>
            <a:r>
              <a:rPr lang="pl-PL" sz="2800" dirty="0" smtClean="0">
                <a:effectLst/>
              </a:rPr>
              <a:t>- </a:t>
            </a:r>
            <a:r>
              <a:rPr lang="pl-PL" sz="2000" dirty="0">
                <a:effectLst/>
              </a:rPr>
              <a:t>TERMINY POSTĘPOWANIA SŁUŻBOWEGO</a:t>
            </a:r>
            <a:endParaRPr lang="pl-PL" sz="2800" dirty="0">
              <a:effectLst/>
            </a:endParaRPr>
          </a:p>
        </p:txBody>
      </p:sp>
      <p:sp>
        <p:nvSpPr>
          <p:cNvPr id="41989" name="Prostokąt 1"/>
          <p:cNvSpPr>
            <a:spLocks noChangeArrowheads="1"/>
          </p:cNvSpPr>
          <p:nvPr/>
        </p:nvSpPr>
        <p:spPr bwMode="auto">
          <a:xfrm>
            <a:off x="-4" y="3995678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000" dirty="0">
                <a:solidFill>
                  <a:schemeClr val="tx1"/>
                </a:solidFill>
                <a:latin typeface="Arial" charset="0"/>
              </a:rPr>
              <a:t>	Wszystkie sprawy powinny być załatwiane niezwłocznie, lecz nie później niż w terminach określonych w odrębnych przepisach. Jeżeli sprawa wymaga postępowania wyjaśniającego i ma szczególny wpływ na przebieg służby żołnierza, jej załatwienie powinno nastąpić w terminie do czternastu dni, a w szczególnie uzasadnionym wypadku może być przedłużone na czas oznaczony, nie dłuższy niż dwa miesiące. W takim przypadku na­leży powiadomić pisemnie zainteresowanego, podając przyczyny zwłoki i nowy termin załatwienia sprawy. a decyzji lub jej ogłoszenia. Odwołanie należy rozpatrzyć w ciągu miesiąca od dnia jego otrzymania.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5122" name="Picture 2" descr="Znalezione obrazy dla zapytania skargi i wnioski wojsk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870" y="2057442"/>
            <a:ext cx="2580527" cy="189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75371"/>
            <a:ext cx="2787276" cy="185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dobny obra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2" y="2075371"/>
            <a:ext cx="2851249" cy="190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29F547F-53AF-49C9-A54C-F484EAF6092C}" type="slidenum">
              <a:rPr lang="pl-PL"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pPr algn="r">
                <a:defRPr/>
              </a:pPr>
              <a:t>39</a:t>
            </a:fld>
            <a:endParaRPr lang="pl-PL" sz="1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60BB0-8310-4053-BEE3-1D137CE7DD50}" type="slidenum">
              <a:rPr lang="pl-PL" smtClean="0"/>
              <a:pPr>
                <a:defRPr/>
              </a:pPr>
              <a:t>39</a:t>
            </a:fld>
            <a:endParaRPr lang="pl-P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4098" name="Picture 2" descr="Znalezione obrazy dla zapytania karab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1810871"/>
            <a:ext cx="7168114" cy="276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 rot="20706384">
            <a:off x="1363002" y="4948650"/>
            <a:ext cx="779324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5400" b="1" dirty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DZIĘKUJĘ ZA UWAGĘ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E668FA0E-9B30-455B-90B5-5AF3EFAC5B65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39763" algn="l" eaLnBrk="1" hangingPunct="1">
              <a:buFont typeface="Georgia" pitchFamily="18" charset="0"/>
              <a:buNone/>
              <a:defRPr/>
            </a:pPr>
            <a: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Przełożony podwładny, starszy i młodszy. </a:t>
            </a:r>
            <a:b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26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-4" y="4488120"/>
            <a:ext cx="91439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358775"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pl-PL" sz="2400" b="1" dirty="0" smtClean="0"/>
              <a:t>Przełożonym </a:t>
            </a:r>
            <a:r>
              <a:rPr lang="pl-PL" sz="2400" dirty="0"/>
              <a:t>jest żołnierz lub osoba nie będąca żołnierzem, któremu na mocy przepisów prawa, rozkazu, polecenia lub decyzji podporządkowano żołnierza </a:t>
            </a:r>
            <a:r>
              <a:rPr lang="pl-PL" sz="2400" b="1" dirty="0"/>
              <a:t>(podwładnego)</a:t>
            </a:r>
            <a:r>
              <a:rPr lang="pl-PL" sz="2400" dirty="0"/>
              <a:t>, uprawniona do wydawania rozkazów, poleceń służbowych podwładnym żołnierzom lub osobom nie będącym żołnierzami i kierowania ich czynnościami służbowymi.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39938" name="Picture 2" descr="http://www.defence24.pl/media/cache/first_in_homelist/uploads/images/06d8e6c54690abc1be3c26e0f8685a2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30242"/>
            <a:ext cx="4333122" cy="237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Znalezione obrazy dla zapytania jerzy stwo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5" y="1930242"/>
            <a:ext cx="3872753" cy="237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636428C9-BA15-45DD-A7AE-CCC456B0F608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39763" algn="l" eaLnBrk="1" hangingPunct="1">
              <a:buFont typeface="Georgia" pitchFamily="18" charset="0"/>
              <a:buNone/>
              <a:defRPr/>
            </a:pPr>
            <a: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Przełożony podwładny, starszy i młodszy. </a:t>
            </a:r>
            <a:b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26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Prostokąt 1"/>
          <p:cNvSpPr>
            <a:spLocks noChangeArrowheads="1"/>
          </p:cNvSpPr>
          <p:nvPr/>
        </p:nvSpPr>
        <p:spPr bwMode="auto">
          <a:xfrm>
            <a:off x="0" y="5594631"/>
            <a:ext cx="9143996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Starszym jest żołnierz, który ma wyższy, a młodszym – niższy stopień wojskowy.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38914" name="Picture 2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06" y="1990306"/>
            <a:ext cx="4235505" cy="344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Znalezione obrazy dla zapytania dystynkcje m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92" y="2169600"/>
            <a:ext cx="3770967" cy="310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4AA8272-A545-4FC2-9258-35E126EBC79D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39763" algn="l" eaLnBrk="1" hangingPunct="1">
              <a:buFont typeface="Georgia" pitchFamily="18" charset="0"/>
              <a:buNone/>
              <a:defRPr/>
            </a:pPr>
            <a: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Przełożony podwładny, starszy i młodszy. </a:t>
            </a:r>
            <a:b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26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3" name="Prostokąt 1"/>
          <p:cNvSpPr>
            <a:spLocks noChangeArrowheads="1"/>
          </p:cNvSpPr>
          <p:nvPr/>
        </p:nvSpPr>
        <p:spPr bwMode="auto">
          <a:xfrm>
            <a:off x="0" y="530776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Prezydent Rzeczypospolitej Polskiej, Prezes Rady Ministrów i Minister Obrony Narodowej są przełożonymi wszystkich żołnierzy.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20484" name="Picture 4" descr="Znalezione obrazy dla zapytania przełożony wojsk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836" y="1881694"/>
            <a:ext cx="5854327" cy="322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D55FFCB2-0A13-4847-911E-369403EBA28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39763" algn="l" eaLnBrk="1" hangingPunct="1">
              <a:buFont typeface="Georgia" pitchFamily="18" charset="0"/>
              <a:buNone/>
              <a:defRPr/>
            </a:pPr>
            <a: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Przełożony podwładny, starszy i młodszy. </a:t>
            </a:r>
            <a:b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26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9" name="Prostokąt 1"/>
          <p:cNvSpPr>
            <a:spLocks noChangeArrowheads="1"/>
          </p:cNvSpPr>
          <p:nvPr/>
        </p:nvSpPr>
        <p:spPr bwMode="auto">
          <a:xfrm>
            <a:off x="-4" y="3803604"/>
            <a:ext cx="9144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Podwładnym jest żołnierz lub osoba nie będąca żołnierzem, który na mocy prawa został podporządkowany przełożonemu pod względem organizacyjnym lub specjalistycznym, jeśli wynika </a:t>
            </a:r>
            <a:r>
              <a:rPr lang="pl-PL" altLang="pl-PL" sz="2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pl-PL" altLang="pl-PL" sz="2800" dirty="0" smtClean="0">
                <a:solidFill>
                  <a:schemeClr val="tx1"/>
                </a:solidFill>
                <a:latin typeface="Arial" charset="0"/>
              </a:rPr>
            </a:br>
            <a:r>
              <a:rPr lang="pl-PL" altLang="pl-PL" sz="2800" dirty="0" smtClean="0">
                <a:solidFill>
                  <a:schemeClr val="tx1"/>
                </a:solidFill>
                <a:latin typeface="Arial" charset="0"/>
              </a:rPr>
              <a:t>to </a:t>
            </a: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z dokumentów kompetencyjnych. Z tego tytułu jest on zobowiązany do wykonywania rozkazów, poleceń </a:t>
            </a:r>
            <a:r>
              <a:rPr lang="pl-PL" altLang="pl-PL" sz="2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pl-PL" altLang="pl-PL" sz="2800" dirty="0" smtClean="0">
                <a:solidFill>
                  <a:schemeClr val="tx1"/>
                </a:solidFill>
                <a:latin typeface="Arial" charset="0"/>
              </a:rPr>
            </a:br>
            <a:r>
              <a:rPr lang="pl-PL" altLang="pl-PL" sz="2800" dirty="0" smtClean="0">
                <a:solidFill>
                  <a:schemeClr val="tx1"/>
                </a:solidFill>
                <a:latin typeface="Arial" charset="0"/>
              </a:rPr>
              <a:t>i </a:t>
            </a: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wytycznych przełożonego.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19458" name="Picture 2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189860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6" y="1839277"/>
            <a:ext cx="2993277" cy="199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Podobny obra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73" y="1856133"/>
            <a:ext cx="3092450" cy="205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15C488B1-3650-44DF-A259-7EF6F05C7D13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39763" algn="l" eaLnBrk="1" hangingPunct="1">
              <a:buFont typeface="Georgia" pitchFamily="18" charset="0"/>
              <a:buNone/>
              <a:defRPr/>
            </a:pPr>
            <a: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Przełożony podwładny, starszy i młodszy. </a:t>
            </a:r>
            <a:br>
              <a:rPr lang="pl-PL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26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Prostokąt 1"/>
          <p:cNvSpPr>
            <a:spLocks noChangeArrowheads="1"/>
          </p:cNvSpPr>
          <p:nvPr/>
        </p:nvSpPr>
        <p:spPr bwMode="auto">
          <a:xfrm>
            <a:off x="-4" y="5903913"/>
            <a:ext cx="9144004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W sprawach służbowych podwładny ma tylko jednego bezpośredniego przełożonego.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18434" name="Picture 2" descr="Znalezione obrazy dla zapytania przełożony wojsk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76" y="2026164"/>
            <a:ext cx="6311153" cy="355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7544A8C4-95D3-4494-8EF2-1DB027A2E0A5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4" y="1371088"/>
            <a:ext cx="9144000" cy="7985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pl-PL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WYDAWANIE I WYKONYWANIE ROZKAZÓW</a:t>
            </a:r>
          </a:p>
        </p:txBody>
      </p:sp>
      <p:sp>
        <p:nvSpPr>
          <p:cNvPr id="19461" name="Prostokąt 1"/>
          <p:cNvSpPr>
            <a:spLocks noChangeArrowheads="1"/>
          </p:cNvSpPr>
          <p:nvPr/>
        </p:nvSpPr>
        <p:spPr bwMode="auto">
          <a:xfrm>
            <a:off x="-8" y="5494670"/>
            <a:ext cx="91440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Rozkaz jest poleceniem podjęcia określonego działania lub jego </a:t>
            </a:r>
            <a:r>
              <a:rPr lang="pl-PL" altLang="pl-PL" sz="2800" dirty="0" smtClean="0">
                <a:solidFill>
                  <a:schemeClr val="tx1"/>
                </a:solidFill>
                <a:latin typeface="Arial" charset="0"/>
              </a:rPr>
              <a:t>zaniechania </a:t>
            </a:r>
            <a:r>
              <a:rPr lang="pl-PL" altLang="pl-PL" sz="2800" dirty="0">
                <a:solidFill>
                  <a:schemeClr val="tx1"/>
                </a:solidFill>
                <a:latin typeface="Arial" charset="0"/>
              </a:rPr>
              <a:t>wydanym służbowo żołnierzowi przez przełożonego (uprawnionego starszego).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17410" name="Picture 2" descr="Znalezione obrazy dla zapytania dowodzenie wojsk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073" y="2312894"/>
            <a:ext cx="4082539" cy="296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Znalezione obrazy dla zapytania wydawanie rozkazów w wojsk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6" y="2312894"/>
            <a:ext cx="4451034" cy="296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10050</TotalTime>
  <Words>1384</Words>
  <Application>Microsoft Office PowerPoint</Application>
  <PresentationFormat>Pokaz na ekranie (4:3)</PresentationFormat>
  <Paragraphs>143</Paragraphs>
  <Slides>39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4" baseType="lpstr">
      <vt:lpstr>Arial</vt:lpstr>
      <vt:lpstr>Georgia</vt:lpstr>
      <vt:lpstr>Trebuchet MS</vt:lpstr>
      <vt:lpstr>Wingdings</vt:lpstr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DOIN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regulaminy</dc:title>
  <dc:creator>zciostek</dc:creator>
  <cp:lastModifiedBy>Admin</cp:lastModifiedBy>
  <cp:revision>748</cp:revision>
  <cp:lastPrinted>2017-03-06T14:31:57Z</cp:lastPrinted>
  <dcterms:created xsi:type="dcterms:W3CDTF">2009-11-27T06:46:18Z</dcterms:created>
  <dcterms:modified xsi:type="dcterms:W3CDTF">2020-03-20T18:24:52Z</dcterms:modified>
</cp:coreProperties>
</file>